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84" r:id="rId5"/>
    <p:sldId id="534" r:id="rId6"/>
    <p:sldId id="2579" r:id="rId7"/>
    <p:sldId id="302" r:id="rId8"/>
    <p:sldId id="2142533405" r:id="rId9"/>
    <p:sldId id="2142533406" r:id="rId10"/>
    <p:sldId id="2142533389" r:id="rId11"/>
    <p:sldId id="514" r:id="rId12"/>
    <p:sldId id="2566" r:id="rId13"/>
    <p:sldId id="2565" r:id="rId14"/>
    <p:sldId id="2575" r:id="rId15"/>
    <p:sldId id="2577" r:id="rId16"/>
    <p:sldId id="299" r:id="rId17"/>
    <p:sldId id="538" r:id="rId18"/>
    <p:sldId id="2573" r:id="rId19"/>
    <p:sldId id="2574" r:id="rId20"/>
    <p:sldId id="2571" r:id="rId21"/>
    <p:sldId id="530" r:id="rId22"/>
    <p:sldId id="531" r:id="rId23"/>
  </p:sldIdLst>
  <p:sldSz cx="12192000" cy="6858000"/>
  <p:notesSz cx="6792913"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534"/>
            <p14:sldId id="2579"/>
            <p14:sldId id="302"/>
            <p14:sldId id="2142533405"/>
            <p14:sldId id="2142533406"/>
            <p14:sldId id="2142533389"/>
            <p14:sldId id="514"/>
            <p14:sldId id="2566"/>
            <p14:sldId id="2565"/>
            <p14:sldId id="2575"/>
            <p14:sldId id="2577"/>
            <p14:sldId id="299"/>
            <p14:sldId id="538"/>
            <p14:sldId id="2573"/>
            <p14:sldId id="2574"/>
            <p14:sldId id="2571"/>
            <p14:sldId id="530"/>
            <p14:sldId id="531"/>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88D00E-7FEA-9DF7-EB4B-E92FA2AE97FA}" name="Myrbäck Evelina PSH LEDN" initials="MEPL" userId="S::Evelina.Myrback@regionhalland.se::68493acc-1bc5-47be-bc7f-faaf47510987" providerId="AD"/>
  <p188:author id="{C5468415-9802-E6C1-6DB5-822CD5C05D5D}" name="Hellén Johanna NSVH KOMM" initials="HK" userId="S::johanna.hellen@regionhalland.se::c2206366-cff1-4dec-aff3-a6e14a2322bf" providerId="AD"/>
  <p188:author id="{5749F81B-55FE-BDB7-2895-C691B7198790}" name="Rydelius Gustaf HS" initials="RGH" userId="S::Gustaf.Rydelius@regionhalland.se::6a49df8e-5e9a-43a3-b621-a267da9a1a1a" providerId="AD"/>
  <p188:author id="{7D069821-4709-D90F-54CE-17BB914A1FBB}" name="Wallin Annika C RK" initials="WACR" userId="S::Annika.C.Wallin@regionhalland.se::3dac012e-0a9e-4dfd-8697-281551743153" providerId="AD"/>
  <p188:author id="{4678ED2D-7183-9947-3D0A-E500FEE04444}" name="Josephsson Ida NSVH" initials="IJ" userId="S::Ida.Josephsson@regionhalland.se::ed94362d-2317-4a11-9d5c-a36ca321ffab" providerId="AD"/>
  <p188:author id="{A89D8C33-B12F-072E-D57A-195BAB191749}" name="Wretborn Beck Susanne HS" initials="SW" userId="S::Susanne.Wretborn-Beck@regionhalland.se::644433d5-2538-4665-9d30-62ef9d4c395f" providerId="AD"/>
  <p188:author id="{48E6413F-B573-8FF5-3BF2-CD4B564F61D4}" name="Åkesson Ulrika PSH LEDN" initials="UÅ" userId="S::Ulrika.Akesson@regionhalland.se::99273145-bfda-4194-b4f1-65e88d055cea" providerId="AD"/>
  <p188:author id="{10117171-0FF3-3172-1980-1C3B587DB571}" name="Myrbäck Evelina PSH LEDN" initials="ML" userId="S::evelina.myrback@regionhalland.se::68493acc-1bc5-47be-bc7f-faaf47510987" providerId="AD"/>
  <p188:author id="{ECB28F72-440F-732E-56C1-5B9957F342CC}" name="Larborn Katarina RK" initials="LR" userId="S::katarina.larborn@regionhalland.se::f05856f7-905e-41ee-9131-f18cc1d06330" providerId="AD"/>
  <p188:author id="{BFD556AF-916A-51BD-DB19-AF795BCFB815}" name="Wallin Annika C RK" initials="WR" userId="S::annika.c.wallin@regionhalland.se::3dac012e-0a9e-4dfd-8697-281551743153" providerId="AD"/>
  <p188:author id="{225DE1B3-0C0F-52A6-1EE8-186F1DC0AF08}" name="Hallström Johnsson Charlotte HS" initials="HJCH" userId="S::Charlotte.Hallstrom-Johnsson@regionhalland.se::2ba0a1c4-aa82-4c60-941a-d3d769415c6b" providerId="AD"/>
  <p188:author id="{9376FAC7-7CE4-CF24-0C33-B4BBA58F7794}" name="Falkeby Lisa ADH STAB" initials="FS" userId="S::lisa.falkeby@regionhalland.se::baeb5629-9d27-44cf-96d6-6fa1ad2623e9" providerId="AD"/>
  <p188:author id="{5FBD3ACA-BF1A-7659-47F1-1E4B58B69005}" name="Sinkjaer Sköld Edna RK" initials="SR" userId="S::edna.sinkjaer-skold@regionhalland.se::71d46af8-a71f-4906-8557-e7a6ba73a16a" providerId="AD"/>
  <p188:author id="{CADF17CF-6C47-FD8D-7EC9-FFF3BA5B2759}" name="El-Hajj Petra ADH STAB" initials="ES" userId="S::petra.el-hajj@regionhalland.se::588d2f74-6d84-499b-ba7a-48a636f1e7fa" providerId="AD"/>
  <p188:author id="{B39B36DB-1CA0-8DD0-2721-90BF40698386}" name="Hellén Johanna NSVH KOMM" initials="HJNK" userId="S::Johanna.Hellen@regionhalland.se::c2206366-cff1-4dec-aff3-a6e14a2322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DE"/>
    <a:srgbClr val="82CD9E"/>
    <a:srgbClr val="FDC75F"/>
    <a:srgbClr val="ED6A55"/>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B00139-9F63-4594-9F87-429911310FDF}" v="6" dt="2023-12-11T10:12:43.4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71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2C96ED4D-9974-4266-9636-7DF9434CB37C}" type="datetimeFigureOut">
              <a:rPr lang="sv-SE" smtClean="0"/>
              <a:t>2023-12-12</a:t>
            </a:fld>
            <a:endParaRPr lang="sv-SE"/>
          </a:p>
        </p:txBody>
      </p:sp>
      <p:sp>
        <p:nvSpPr>
          <p:cNvPr id="4" name="Platshållare för sidfot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E7592141-416E-49B0-82D1-A68B9C506992}" type="datetimeFigureOut">
              <a:rPr lang="sv-SE" smtClean="0"/>
              <a:t>2023-12-12</a:t>
            </a:fld>
            <a:endParaRPr lang="sv-SE"/>
          </a:p>
        </p:txBody>
      </p:sp>
      <p:sp>
        <p:nvSpPr>
          <p:cNvPr id="4" name="Platshållare för bildobjekt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vis.regionhalland.se/arbetet-infor-fvis/vagen-till-ett-nytt-vardinformationsstod/inforandeplaner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h.sharepoint.com/sites/Informationssakerhet_och_sakerhet/ODMPublished/RH-15089/Hantering%20av%20osignerad%20och%20ovidimerad%20journalinformation%20inf%C3%B6r%20%C3%B6verg%C3%A5ng%20till%20Cosmic.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h.sharepoint.com/sites/Informationssakerhet_och_sakerhet/ODMPublished/RH-15089/Hantering%20av%20osignerad%20och%20ovidimerad%20journalinformation%20inf%C3%B6r%20%C3%B6verg%C3%A5ng%20till%20Cosmic.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h.sharepoint.com/:w:/r/sites/Kvalitet/_layouts/15/WopiFrame.aspx?sourcedoc=%7b8a2168dc-49f2-480d-afca-29d42da76c51%7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vis.regionhalland.se/arbetet-infor-fvis/vagen-till-ett-nytt-vardinformationsstod/inforandeplaner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283294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73637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47732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121238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82389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proxima-nova"/>
              </a:rPr>
              <a:t>Införandeplanering</a:t>
            </a:r>
          </a:p>
          <a:p>
            <a:r>
              <a:rPr lang="sv-SE" b="0" i="0">
                <a:solidFill>
                  <a:srgbClr val="000000"/>
                </a:solidFill>
                <a:effectLst/>
                <a:latin typeface="proxima-nova"/>
              </a:rPr>
              <a:t>Allt eftersom förberedelsearbetet framskrider blir förutsättningar som påverkar införandeplaneringen mer kända. Detta medför att planen har reviderats något till att funktionalitet i Cosmic införs under fyra steg i Region Halland. Precis som tidigare kommer vi att införa det vi kallar "grundfunktionalitet" i Cosmic under första steget samtidigt som vi fasar ut befintliga system som relaterar till denna funktionalitet.</a:t>
            </a:r>
          </a:p>
          <a:p>
            <a:pPr algn="l" fontAlgn="base"/>
            <a:r>
              <a:rPr lang="sv-SE" b="0" i="0">
                <a:solidFill>
                  <a:srgbClr val="000000"/>
                </a:solidFill>
                <a:effectLst/>
                <a:latin typeface="proxima-nova"/>
              </a:rPr>
              <a:t>Med ”grundfunktionalitet” avses funktionalitet inom områden för patient- och vårdadministration, vårddokumentation, läkemedel och övervakning, utredning och diagnosticering, tillväxtkurva, diktering, taligenkänning samt utskrift/skanning. Enligt planering införs steg 1 vid en och samma tidpunkt i all berörd hälso- och sjukvård i Region Halland, inklusive Tandvård och berörda privata vårdgivare, under vecka 48  2024. Detta har inte förändrats.</a:t>
            </a:r>
          </a:p>
          <a:p>
            <a:pPr algn="l" fontAlgn="base"/>
            <a:r>
              <a:rPr lang="sv-SE" b="0" i="0">
                <a:solidFill>
                  <a:srgbClr val="000000"/>
                </a:solidFill>
                <a:effectLst/>
                <a:latin typeface="proxima-nova"/>
              </a:rPr>
              <a:t>Under steg två planeras för att genomföra pilotinförande för mobilt arbetssätt/Nova på några enstaka avdelningar. Fortsatt planering och införande av mobilt arbetssätt/Nova planeras utifrån hur piloten fortlöper.</a:t>
            </a:r>
          </a:p>
          <a:p>
            <a:pPr algn="l" fontAlgn="base"/>
            <a:r>
              <a:rPr lang="sv-SE" b="0" i="0">
                <a:solidFill>
                  <a:srgbClr val="000000"/>
                </a:solidFill>
                <a:effectLst/>
                <a:latin typeface="proxima-nova"/>
              </a:rPr>
              <a:t>Mer information: </a:t>
            </a:r>
            <a:r>
              <a:rPr lang="sv-SE">
                <a:hlinkClick r:id="rId3"/>
              </a:rPr>
              <a:t>Införandeplanering - (regionhalland.se)</a:t>
            </a:r>
            <a:endParaRPr lang="sv-SE" b="0" i="0">
              <a:solidFill>
                <a:srgbClr val="000000"/>
              </a:solidFill>
              <a:effectLst/>
              <a:latin typeface="proxima-nova"/>
            </a:endParaRP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224669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1">
                <a:effectLst/>
                <a:latin typeface="Calibri" panose="020F0502020204030204" pitchFamily="34" charset="0"/>
                <a:ea typeface="Calibri" panose="020F0502020204030204" pitchFamily="34" charset="0"/>
              </a:rPr>
              <a:t>Anteckningar:</a:t>
            </a:r>
          </a:p>
          <a:p>
            <a:r>
              <a:rPr lang="sv-SE" sz="1800" i="1">
                <a:effectLst/>
                <a:latin typeface="Calibri" panose="020F0502020204030204" pitchFamily="34" charset="0"/>
                <a:ea typeface="Calibri" panose="020F0502020204030204" pitchFamily="34" charset="0"/>
              </a:rPr>
              <a:t>Hantering enligt ny rutin för att hantera osignerad och </a:t>
            </a:r>
            <a:r>
              <a:rPr lang="sv-SE" sz="1800" i="1" err="1">
                <a:effectLst/>
                <a:latin typeface="Calibri" panose="020F0502020204030204" pitchFamily="34" charset="0"/>
                <a:ea typeface="Calibri" panose="020F0502020204030204" pitchFamily="34" charset="0"/>
              </a:rPr>
              <a:t>ovidimerad</a:t>
            </a:r>
            <a:r>
              <a:rPr lang="sv-SE" sz="1800" i="1">
                <a:effectLst/>
                <a:latin typeface="Calibri" panose="020F0502020204030204" pitchFamily="34" charset="0"/>
                <a:ea typeface="Calibri" panose="020F0502020204030204" pitchFamily="34" charset="0"/>
              </a:rPr>
              <a:t> journalinformation i befintliga system säkerställer att journalinformation omhändertas på ett patientsäkert och korrekt sätt inför övergången till Cosmic och arkivering av befintliga system. Efter att befintliga system satt i </a:t>
            </a:r>
            <a:r>
              <a:rPr lang="sv-SE" sz="1800" i="1" err="1">
                <a:effectLst/>
                <a:latin typeface="Calibri" panose="020F0502020204030204" pitchFamily="34" charset="0"/>
                <a:ea typeface="Calibri" panose="020F0502020204030204" pitchFamily="34" charset="0"/>
              </a:rPr>
              <a:t>läsvy</a:t>
            </a:r>
            <a:r>
              <a:rPr lang="sv-SE" sz="1800" i="1">
                <a:effectLst/>
                <a:latin typeface="Calibri" panose="020F0502020204030204" pitchFamily="34" charset="0"/>
                <a:ea typeface="Calibri" panose="020F0502020204030204" pitchFamily="34" charset="0"/>
              </a:rPr>
              <a:t> i samband med produktionsstart av Cosmic finns det endast mycket begränsad möjlighet att vidare hantera informationen. Se rutin </a:t>
            </a:r>
            <a:r>
              <a:rPr lang="sv-SE" sz="1800" i="1" u="sng">
                <a:solidFill>
                  <a:srgbClr val="0000FF"/>
                </a:solidFill>
                <a:effectLst/>
                <a:latin typeface="Calibri" panose="020F0502020204030204" pitchFamily="34" charset="0"/>
                <a:ea typeface="Calibri" panose="020F0502020204030204" pitchFamily="34" charset="0"/>
                <a:hlinkClick r:id="rId3"/>
              </a:rPr>
              <a:t>Hantering av osignerad och </a:t>
            </a:r>
            <a:r>
              <a:rPr lang="sv-SE" sz="1800" i="1" u="sng" err="1">
                <a:solidFill>
                  <a:srgbClr val="0000FF"/>
                </a:solidFill>
                <a:effectLst/>
                <a:latin typeface="Calibri" panose="020F0502020204030204" pitchFamily="34" charset="0"/>
                <a:ea typeface="Calibri" panose="020F0502020204030204" pitchFamily="34" charset="0"/>
                <a:hlinkClick r:id="rId3"/>
              </a:rPr>
              <a:t>ovidimerad</a:t>
            </a:r>
            <a:r>
              <a:rPr lang="sv-SE" sz="1800" i="1" u="sng">
                <a:solidFill>
                  <a:srgbClr val="0000FF"/>
                </a:solidFill>
                <a:effectLst/>
                <a:latin typeface="Calibri" panose="020F0502020204030204" pitchFamily="34" charset="0"/>
                <a:ea typeface="Calibri" panose="020F0502020204030204" pitchFamily="34" charset="0"/>
                <a:hlinkClick r:id="rId3"/>
              </a:rPr>
              <a:t> journalinformation inför övergång till Cosmic.pdf (sharepoint.com)</a:t>
            </a:r>
            <a:r>
              <a:rPr lang="sv-SE" sz="1800" i="1">
                <a:effectLst/>
                <a:latin typeface="Calibri" panose="020F0502020204030204" pitchFamily="34" charset="0"/>
                <a:ea typeface="Calibri" panose="020F0502020204030204" pitchFamily="34" charset="0"/>
              </a:rPr>
              <a:t> </a:t>
            </a:r>
            <a:endParaRPr lang="sv-SE" sz="1800">
              <a:effectLst/>
              <a:latin typeface="Calibri" panose="020F0502020204030204" pitchFamily="34" charset="0"/>
              <a:ea typeface="Calibri" panose="020F0502020204030204" pitchFamily="34" charset="0"/>
            </a:endParaRPr>
          </a:p>
          <a:p>
            <a:r>
              <a:rPr lang="sv-SE" sz="1800" i="1">
                <a:effectLst/>
                <a:latin typeface="Calibri" panose="020F0502020204030204" pitchFamily="34" charset="0"/>
                <a:ea typeface="Calibri" panose="020F0502020204030204" pitchFamily="34" charset="0"/>
              </a:rPr>
              <a:t> </a:t>
            </a:r>
            <a:endParaRPr lang="sv-SE" sz="1800">
              <a:effectLst/>
              <a:latin typeface="Calibri" panose="020F0502020204030204" pitchFamily="34" charset="0"/>
              <a:ea typeface="Calibri" panose="020F0502020204030204" pitchFamily="34" charset="0"/>
            </a:endParaRPr>
          </a:p>
          <a:p>
            <a:r>
              <a:rPr lang="sv-SE" sz="1800" i="1">
                <a:effectLst/>
                <a:latin typeface="Calibri" panose="020F0502020204030204" pitchFamily="34" charset="0"/>
                <a:ea typeface="Calibri" panose="020F0502020204030204" pitchFamily="34" charset="0"/>
              </a:rPr>
              <a:t>Ytterligare information kring hantering av bevakningsposter och liknande i VAS med anledning av införandet av Cosmic kommer att följa när rutin för detta är klar och beslutad.</a:t>
            </a:r>
            <a:endParaRPr lang="sv-SE" sz="1800">
              <a:effectLst/>
              <a:latin typeface="Calibri" panose="020F0502020204030204" pitchFamily="34" charset="0"/>
              <a:ea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96406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a:effectLst/>
                <a:latin typeface="Calibri" panose="020F0502020204030204" pitchFamily="34" charset="0"/>
                <a:ea typeface="Calibri" panose="020F0502020204030204" pitchFamily="34" charset="0"/>
              </a:rPr>
              <a:t>Kungsbacka Matsal</a:t>
            </a:r>
            <a:endParaRPr lang="sv-SE" sz="1800">
              <a:effectLst/>
              <a:latin typeface="Calibri" panose="020F0502020204030204" pitchFamily="34" charset="0"/>
              <a:ea typeface="Calibri" panose="020F0502020204030204" pitchFamily="34" charset="0"/>
            </a:endParaRPr>
          </a:p>
          <a:p>
            <a:pPr>
              <a:spcAft>
                <a:spcPts val="1200"/>
              </a:spcAft>
            </a:pPr>
            <a:r>
              <a:rPr lang="sv-SE" sz="1800">
                <a:effectLst/>
                <a:latin typeface="Calibri" panose="020F0502020204030204" pitchFamily="34" charset="0"/>
                <a:ea typeface="Calibri" panose="020F0502020204030204" pitchFamily="34" charset="0"/>
              </a:rPr>
              <a:t>Vecka 3 16/1 13-17.00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18/1 13-17.00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4 24/1 13-17.00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25/1 15-21.00</a:t>
            </a:r>
          </a:p>
          <a:p>
            <a:endParaRPr lang="sv-SE" sz="1800" b="1">
              <a:effectLst/>
              <a:latin typeface="Calibri" panose="020F0502020204030204" pitchFamily="34" charset="0"/>
              <a:ea typeface="Calibri" panose="020F0502020204030204" pitchFamily="34" charset="0"/>
            </a:endParaRPr>
          </a:p>
          <a:p>
            <a:r>
              <a:rPr lang="sv-SE" sz="1800" b="1">
                <a:effectLst/>
                <a:latin typeface="Calibri" panose="020F0502020204030204" pitchFamily="34" charset="0"/>
                <a:ea typeface="Calibri" panose="020F0502020204030204" pitchFamily="34" charset="0"/>
              </a:rPr>
              <a:t>Varberg Höghuskorridoren </a:t>
            </a:r>
            <a:br>
              <a:rPr lang="sv-SE" sz="1800" b="1">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3 17/1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18/1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4 24/1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25/1 15-21.00</a:t>
            </a:r>
            <a:br>
              <a:rPr lang="sv-SE" sz="1800">
                <a:effectLst/>
                <a:latin typeface="Calibri" panose="020F0502020204030204" pitchFamily="34" charset="0"/>
                <a:ea typeface="Calibri" panose="020F0502020204030204" pitchFamily="34" charset="0"/>
              </a:rPr>
            </a:br>
            <a:br>
              <a:rPr lang="sv-SE" sz="1800">
                <a:effectLst/>
                <a:latin typeface="Calibri" panose="020F0502020204030204" pitchFamily="34" charset="0"/>
                <a:ea typeface="Calibri" panose="020F0502020204030204" pitchFamily="34" charset="0"/>
              </a:rPr>
            </a:br>
            <a:r>
              <a:rPr lang="sv-SE" sz="1800" b="1">
                <a:effectLst/>
                <a:latin typeface="Calibri" panose="020F0502020204030204" pitchFamily="34" charset="0"/>
                <a:ea typeface="Calibri" panose="020F0502020204030204" pitchFamily="34" charset="0"/>
              </a:rPr>
              <a:t>Halmstad Ankaret</a:t>
            </a:r>
            <a:br>
              <a:rPr lang="sv-SE" sz="1800">
                <a:effectLst/>
                <a:latin typeface="Calibri" panose="020F0502020204030204" pitchFamily="34" charset="0"/>
                <a:ea typeface="Calibri" panose="020F0502020204030204" pitchFamily="34" charset="0"/>
              </a:rPr>
            </a:br>
            <a:r>
              <a:rPr lang="sv-SE" sz="1800" i="1">
                <a:effectLst/>
                <a:latin typeface="Calibri" panose="020F0502020204030204" pitchFamily="34" charset="0"/>
                <a:ea typeface="Calibri" panose="020F0502020204030204" pitchFamily="34" charset="0"/>
              </a:rPr>
              <a:t>Upptaget 17/1 12-17</a:t>
            </a:r>
            <a:br>
              <a:rPr lang="sv-SE" sz="1800" i="1">
                <a:effectLst/>
                <a:latin typeface="Calibri" panose="020F0502020204030204" pitchFamily="34" charset="0"/>
                <a:ea typeface="Calibri" panose="020F0502020204030204" pitchFamily="34" charset="0"/>
              </a:rPr>
            </a:br>
            <a:r>
              <a:rPr lang="sv-SE" sz="1800" i="1">
                <a:effectLst/>
                <a:latin typeface="Calibri" panose="020F0502020204030204" pitchFamily="34" charset="0"/>
                <a:ea typeface="Calibri" panose="020F0502020204030204" pitchFamily="34" charset="0"/>
              </a:rPr>
              <a:t>Upptaget 25/1 14.30-17.00</a:t>
            </a:r>
            <a:br>
              <a:rPr lang="sv-SE" sz="1800">
                <a:effectLst/>
                <a:latin typeface="Calibri" panose="020F0502020204030204" pitchFamily="34" charset="0"/>
                <a:ea typeface="Calibri" panose="020F0502020204030204" pitchFamily="34" charset="0"/>
              </a:rPr>
            </a:b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3    16/1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18/1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4    23/1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24/1 15-21.00</a:t>
            </a:r>
          </a:p>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29273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751740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92213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36415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87946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1">
                <a:effectLst/>
                <a:latin typeface="Calibri" panose="020F0502020204030204" pitchFamily="34" charset="0"/>
                <a:ea typeface="Calibri" panose="020F0502020204030204" pitchFamily="34" charset="0"/>
              </a:rPr>
              <a:t>Anteckningar: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a:effectLst/>
                <a:latin typeface="Calibri" panose="020F0502020204030204" pitchFamily="34" charset="0"/>
                <a:ea typeface="Calibri" panose="020F0502020204030204" pitchFamily="34" charset="0"/>
              </a:rPr>
              <a:t>Hantering enligt ny rutin för att hantera osignerad och </a:t>
            </a:r>
            <a:r>
              <a:rPr lang="sv-SE" sz="1800" i="1" err="1">
                <a:effectLst/>
                <a:latin typeface="Calibri" panose="020F0502020204030204" pitchFamily="34" charset="0"/>
                <a:ea typeface="Calibri" panose="020F0502020204030204" pitchFamily="34" charset="0"/>
              </a:rPr>
              <a:t>ovidimerad</a:t>
            </a:r>
            <a:r>
              <a:rPr lang="sv-SE" sz="1800" i="1">
                <a:effectLst/>
                <a:latin typeface="Calibri" panose="020F0502020204030204" pitchFamily="34" charset="0"/>
                <a:ea typeface="Calibri" panose="020F0502020204030204" pitchFamily="34" charset="0"/>
              </a:rPr>
              <a:t> journalinformation i befintliga system säkerställer att journalinformation omhändertas på ett patientsäkert och korrekt sätt inför övergången till Cosmic och arkivering av befintliga system. Efter att befintliga system satt i </a:t>
            </a:r>
            <a:r>
              <a:rPr lang="sv-SE" sz="1800" i="1" err="1">
                <a:effectLst/>
                <a:latin typeface="Calibri" panose="020F0502020204030204" pitchFamily="34" charset="0"/>
                <a:ea typeface="Calibri" panose="020F0502020204030204" pitchFamily="34" charset="0"/>
              </a:rPr>
              <a:t>läsvy</a:t>
            </a:r>
            <a:r>
              <a:rPr lang="sv-SE" sz="1800" i="1">
                <a:effectLst/>
                <a:latin typeface="Calibri" panose="020F0502020204030204" pitchFamily="34" charset="0"/>
                <a:ea typeface="Calibri" panose="020F0502020204030204" pitchFamily="34" charset="0"/>
              </a:rPr>
              <a:t> i samband med produktionsstart av Cosmic finns det endast mycket begränsad möjlighet att vidare hantera informationen. Se rutin </a:t>
            </a:r>
            <a:r>
              <a:rPr lang="sv-SE" sz="1800" i="1" u="sng">
                <a:solidFill>
                  <a:srgbClr val="0000FF"/>
                </a:solidFill>
                <a:effectLst/>
                <a:latin typeface="Calibri" panose="020F0502020204030204" pitchFamily="34" charset="0"/>
                <a:ea typeface="Calibri" panose="020F0502020204030204" pitchFamily="34" charset="0"/>
                <a:hlinkClick r:id="rId3"/>
              </a:rPr>
              <a:t>Hantering av osignerad och </a:t>
            </a:r>
            <a:r>
              <a:rPr lang="sv-SE" sz="1800" i="1" u="sng" err="1">
                <a:solidFill>
                  <a:srgbClr val="0000FF"/>
                </a:solidFill>
                <a:effectLst/>
                <a:latin typeface="Calibri" panose="020F0502020204030204" pitchFamily="34" charset="0"/>
                <a:ea typeface="Calibri" panose="020F0502020204030204" pitchFamily="34" charset="0"/>
                <a:hlinkClick r:id="rId3"/>
              </a:rPr>
              <a:t>ovidimerad</a:t>
            </a:r>
            <a:r>
              <a:rPr lang="sv-SE" sz="1800" i="1" u="sng">
                <a:solidFill>
                  <a:srgbClr val="0000FF"/>
                </a:solidFill>
                <a:effectLst/>
                <a:latin typeface="Calibri" panose="020F0502020204030204" pitchFamily="34" charset="0"/>
                <a:ea typeface="Calibri" panose="020F0502020204030204" pitchFamily="34" charset="0"/>
                <a:hlinkClick r:id="rId3"/>
              </a:rPr>
              <a:t> journalinformation inför övergång till Cosmic.pdf (sharepoint.com)</a:t>
            </a:r>
            <a:endParaRPr lang="sv-SE" sz="1800" i="1" u="sng">
              <a:solidFill>
                <a:srgbClr val="0000FF"/>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1">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a:effectLst/>
                <a:latin typeface="Calibri" panose="020F0502020204030204" pitchFamily="34" charset="0"/>
                <a:ea typeface="Calibri" panose="020F0502020204030204" pitchFamily="34" charset="0"/>
              </a:rPr>
              <a:t>Ytterligare information kring hantering av bevakningsposter och liknande i VAS med anledning av införandet av Cosmic kommer att följa när rutin för detta är klar och beslutad.</a:t>
            </a:r>
            <a:endParaRPr lang="sv-SE" sz="180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405636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1">
                <a:effectLst/>
                <a:latin typeface="Calibri" panose="020F0502020204030204" pitchFamily="34" charset="0"/>
                <a:ea typeface="Calibri" panose="020F0502020204030204" pitchFamily="34" charset="0"/>
              </a:rPr>
              <a:t>Anteckningar:</a:t>
            </a:r>
            <a:endParaRPr lang="sv-SE" sz="1800" i="1">
              <a:effectLst/>
              <a:latin typeface="Calibri" panose="020F0502020204030204" pitchFamily="34" charset="0"/>
              <a:ea typeface="Calibri" panose="020F0502020204030204" pitchFamily="34" charset="0"/>
            </a:endParaRPr>
          </a:p>
          <a:p>
            <a:r>
              <a:rPr lang="sv-SE" sz="1800" i="1">
                <a:effectLst/>
                <a:latin typeface="Calibri" panose="020F0502020204030204" pitchFamily="34" charset="0"/>
                <a:ea typeface="Calibri" panose="020F0502020204030204" pitchFamily="34" charset="0"/>
              </a:rPr>
              <a:t>För att underlätta inför övergången till Cosmic är det en stor fördel om läkemedelslistor stämmer överens med verkligheten i så hög grad som möjligt oavsett hur läkemedelsordinationer ska överföras från NCS till Cosmic. Genom att följa befintlig rutin för läkemedelsgenomgångar för patienter som är 75 år eller äldre som är ordinerade minst fem läkemedel upprättas, vid detta tillfälle, en aktuell läkemedelslista. Se rutin  </a:t>
            </a:r>
            <a:r>
              <a:rPr lang="sv-SE" sz="1800" i="1" u="sng">
                <a:solidFill>
                  <a:srgbClr val="0000FF"/>
                </a:solidFill>
                <a:effectLst/>
                <a:latin typeface="Calibri" panose="020F0502020204030204" pitchFamily="34" charset="0"/>
                <a:ea typeface="Calibri" panose="020F0502020204030204" pitchFamily="34" charset="0"/>
                <a:hlinkClick r:id="rId3"/>
              </a:rPr>
              <a:t>Lakemedelsgenomgang_patienter_75ars_eller_aldre.docx (sharepoint.com)</a:t>
            </a:r>
            <a:r>
              <a:rPr lang="sv-SE" sz="1800" i="1">
                <a:effectLst/>
                <a:latin typeface="Calibri" panose="020F0502020204030204" pitchFamily="34" charset="0"/>
                <a:ea typeface="Calibri" panose="020F0502020204030204" pitchFamily="34" charset="0"/>
              </a:rPr>
              <a:t> Ytterligare information kring hantering av läkemedelslistor med anledning av införandet av Cosmic kommer att följa när besked finns.</a:t>
            </a:r>
            <a:endParaRPr lang="sv-SE" sz="180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190356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444444"/>
                </a:solidFill>
                <a:effectLst/>
                <a:latin typeface="Calibri"/>
                <a:cs typeface="Calibri"/>
              </a:rPr>
              <a:t>Arbetet kommer fortsätta under 2025 och framåt, tex utveckla Cosmic och avveckla VAS</a:t>
            </a:r>
          </a:p>
          <a:p>
            <a:endParaRPr lang="sv-SE"/>
          </a:p>
        </p:txBody>
      </p:sp>
      <p:sp>
        <p:nvSpPr>
          <p:cNvPr id="4" name="Platshållare fö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0926D-002E-4B34-B1CE-35227E9D7A0D}" type="datetime1">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2023-12-12</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705E3-E620-489D-9973-6221209A4B3B}"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165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proxima-nova"/>
              </a:rPr>
              <a:t>Införandeplanering</a:t>
            </a:r>
          </a:p>
          <a:p>
            <a:r>
              <a:rPr lang="sv-SE" b="0" i="0">
                <a:solidFill>
                  <a:srgbClr val="000000"/>
                </a:solidFill>
                <a:effectLst/>
                <a:latin typeface="proxima-nova"/>
              </a:rPr>
              <a:t>Allt eftersom förberedelsearbetet framskrider blir förutsättningar som påverkar införandeplaneringen mer kända. Detta medför att planen har reviderats något till att funktionalitet i Cosmic införs under fyra steg i Region Halland. Precis som tidigare kommer vi att införa det vi kallar "grundfunktionalitet" i Cosmic under första steget samtidigt som vi fasar ut befintliga system som relaterar till denna funktionalitet.</a:t>
            </a:r>
          </a:p>
          <a:p>
            <a:pPr algn="l" fontAlgn="base"/>
            <a:r>
              <a:rPr lang="sv-SE" b="0" i="0">
                <a:solidFill>
                  <a:srgbClr val="000000"/>
                </a:solidFill>
                <a:effectLst/>
                <a:latin typeface="proxima-nova"/>
              </a:rPr>
              <a:t>Med ”grundfunktionalitet” avses funktionalitet inom områden för patient- och vårdadministration, vårddokumentation, läkemedel och övervakning, utredning och diagnosticering, tillväxtkurva, diktering, taligenkänning samt utskrift/skanning. Enligt planering införs steg 1 vid en och samma tidpunkt i all berörd hälso- och sjukvård i Region Halland, inklusive Tandvård och berörda privata vårdgivare, under vecka 48  2024. Detta har inte förändrats.</a:t>
            </a:r>
          </a:p>
          <a:p>
            <a:pPr algn="l" fontAlgn="base"/>
            <a:r>
              <a:rPr lang="sv-SE" b="0" i="0">
                <a:solidFill>
                  <a:srgbClr val="000000"/>
                </a:solidFill>
                <a:effectLst/>
                <a:latin typeface="proxima-nova"/>
              </a:rPr>
              <a:t>Under steg två planeras för att genomföra pilotinförande för mobilt arbetssätt/Nova på några enstaka avdelningar. Fortsatt planering och införande av mobilt arbetssätt/Nova planeras utifrån hur piloten fortlöper.</a:t>
            </a:r>
          </a:p>
          <a:p>
            <a:pPr algn="l" fontAlgn="base"/>
            <a:r>
              <a:rPr lang="sv-SE" b="0" i="0">
                <a:solidFill>
                  <a:srgbClr val="000000"/>
                </a:solidFill>
                <a:effectLst/>
                <a:latin typeface="proxima-nova"/>
              </a:rPr>
              <a:t>Mer information: </a:t>
            </a:r>
            <a:r>
              <a:rPr lang="sv-SE">
                <a:hlinkClick r:id="rId3"/>
              </a:rPr>
              <a:t>Införandeplanering - (regionhalland.se)</a:t>
            </a:r>
            <a:endParaRPr lang="sv-SE" b="0" i="0">
              <a:solidFill>
                <a:srgbClr val="000000"/>
              </a:solidFill>
              <a:effectLst/>
              <a:latin typeface="proxima-nova"/>
            </a:endParaRP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23729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u="none" strike="noStrike">
                <a:solidFill>
                  <a:srgbClr val="44546A"/>
                </a:solidFill>
                <a:effectLst/>
                <a:latin typeface="Calibri Light" panose="020F0302020204030204" pitchFamily="34" charset="0"/>
              </a:rPr>
              <a:t>På väg mot Framtidens vårdinformationsstöd, FVIS</a:t>
            </a:r>
            <a:r>
              <a:rPr lang="sv-SE" sz="1800" b="0" i="0">
                <a:solidFill>
                  <a:srgbClr val="44546A"/>
                </a:solidFill>
                <a:effectLst/>
                <a:latin typeface="Calibri Light" panose="020F0302020204030204" pitchFamily="34" charset="0"/>
              </a:rPr>
              <a:t>​</a:t>
            </a:r>
            <a:endParaRPr lang="sv-SE" sz="1800" b="0" i="0" u="none" strike="noStrike">
              <a:solidFill>
                <a:srgbClr val="44546A"/>
              </a:solidFill>
              <a:effectLst/>
              <a:latin typeface="Calibri" panose="020F0502020204030204" pitchFamily="34" charset="0"/>
            </a:endParaRPr>
          </a:p>
          <a:p>
            <a:pPr algn="l" rtl="0" fontAlgn="base"/>
            <a:r>
              <a:rPr lang="sv-SE" sz="1800" b="0" i="0" u="none" strike="noStrike">
                <a:solidFill>
                  <a:srgbClr val="44546A"/>
                </a:solidFill>
                <a:effectLst/>
                <a:latin typeface="Calibri" panose="020F0502020204030204" pitchFamily="34" charset="0"/>
              </a:rPr>
              <a:t>Syftet med denna introduktion är att ge svar på varför, hur och när det nya vårdinformationssystemet Cosmic införs och hur det påverkar medarbetare i Region Halland.​</a:t>
            </a:r>
            <a:r>
              <a:rPr lang="en-US" sz="1800" b="0" i="0">
                <a:solidFill>
                  <a:srgbClr val="44546A"/>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sv-SE" sz="1800" b="0" i="0" u="none" strike="noStrike">
                <a:solidFill>
                  <a:srgbClr val="44546A"/>
                </a:solidFill>
                <a:effectLst/>
                <a:latin typeface="Calibri" panose="020F0502020204030204" pitchFamily="34" charset="0"/>
              </a:rPr>
              <a:t>Enligt planen idag kommer Cosmic att införas vecka 48 2024. För att lyckas har Region Halland involverat många medarbetare i ett program som heter FVIS. FVIS programmet har uppdraget att stödja verksamheten i införandet av Cosmic.</a:t>
            </a:r>
            <a:r>
              <a:rPr lang="en-US" sz="1800" b="0" i="0">
                <a:solidFill>
                  <a:srgbClr val="44546A"/>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sv-SE" sz="1800" b="0" i="0" u="none" strike="noStrike">
                <a:solidFill>
                  <a:srgbClr val="44546A"/>
                </a:solidFill>
                <a:effectLst/>
                <a:latin typeface="Calibri" panose="020F0502020204030204" pitchFamily="34" charset="0"/>
              </a:rPr>
              <a:t>Vi rekommenderar att du avsätter ungefär 30 minuter åt introduktionen. Du kan när som helst avsluta och fortsätta utbildningen vid ett senare tillfälle. Navigera dig med knapparna längst ner eller fritt via menyn ovan. </a:t>
            </a:r>
            <a:endParaRPr lang="en-US" b="0" i="0">
              <a:solidFill>
                <a:srgbClr val="000000"/>
              </a:solidFill>
              <a:effectLst/>
              <a:latin typeface="Segoe UI" panose="020B0502040204020203" pitchFamily="34" charset="0"/>
            </a:endParaRPr>
          </a:p>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225333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a:effectLst/>
                <a:latin typeface="Calibri" panose="020F0502020204030204" pitchFamily="34" charset="0"/>
                <a:ea typeface="Calibri" panose="020F0502020204030204" pitchFamily="34" charset="0"/>
              </a:rPr>
              <a:t>Kungsbacka Matsal</a:t>
            </a:r>
            <a:endParaRPr lang="sv-SE" sz="1800">
              <a:effectLst/>
              <a:latin typeface="Calibri" panose="020F0502020204030204" pitchFamily="34" charset="0"/>
              <a:ea typeface="Calibri" panose="020F0502020204030204" pitchFamily="34" charset="0"/>
            </a:endParaRPr>
          </a:p>
          <a:p>
            <a:pPr>
              <a:spcAft>
                <a:spcPts val="1200"/>
              </a:spcAft>
            </a:pPr>
            <a:r>
              <a:rPr lang="sv-SE" sz="1800">
                <a:effectLst/>
                <a:latin typeface="Calibri" panose="020F0502020204030204" pitchFamily="34" charset="0"/>
                <a:ea typeface="Calibri" panose="020F0502020204030204" pitchFamily="34" charset="0"/>
              </a:rPr>
              <a:t>Vecka 3 16/1 13-17.00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18/1 13-17.00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4 24/1 13-17.00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25/1 15-21.00</a:t>
            </a:r>
          </a:p>
          <a:p>
            <a:endParaRPr lang="sv-SE" sz="1800" b="1">
              <a:effectLst/>
              <a:latin typeface="Calibri" panose="020F0502020204030204" pitchFamily="34" charset="0"/>
              <a:ea typeface="Calibri" panose="020F0502020204030204" pitchFamily="34" charset="0"/>
            </a:endParaRPr>
          </a:p>
          <a:p>
            <a:r>
              <a:rPr lang="sv-SE" sz="1800" b="1">
                <a:effectLst/>
                <a:latin typeface="Calibri" panose="020F0502020204030204" pitchFamily="34" charset="0"/>
                <a:ea typeface="Calibri" panose="020F0502020204030204" pitchFamily="34" charset="0"/>
              </a:rPr>
              <a:t>Varberg Höghuskorridoren </a:t>
            </a:r>
            <a:br>
              <a:rPr lang="sv-SE" sz="1800" b="1">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3 17/1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18/1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4 24/1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25/1 15-21.00</a:t>
            </a:r>
            <a:br>
              <a:rPr lang="sv-SE" sz="1800">
                <a:effectLst/>
                <a:latin typeface="Calibri" panose="020F0502020204030204" pitchFamily="34" charset="0"/>
                <a:ea typeface="Calibri" panose="020F0502020204030204" pitchFamily="34" charset="0"/>
              </a:rPr>
            </a:br>
            <a:br>
              <a:rPr lang="sv-SE" sz="1800">
                <a:effectLst/>
                <a:latin typeface="Calibri" panose="020F0502020204030204" pitchFamily="34" charset="0"/>
                <a:ea typeface="Calibri" panose="020F0502020204030204" pitchFamily="34" charset="0"/>
              </a:rPr>
            </a:br>
            <a:r>
              <a:rPr lang="sv-SE" sz="1800" b="1">
                <a:effectLst/>
                <a:latin typeface="Calibri" panose="020F0502020204030204" pitchFamily="34" charset="0"/>
                <a:ea typeface="Calibri" panose="020F0502020204030204" pitchFamily="34" charset="0"/>
              </a:rPr>
              <a:t>Halmstad Ankaret</a:t>
            </a:r>
            <a:br>
              <a:rPr lang="sv-SE" sz="1800">
                <a:effectLst/>
                <a:latin typeface="Calibri" panose="020F0502020204030204" pitchFamily="34" charset="0"/>
                <a:ea typeface="Calibri" panose="020F0502020204030204" pitchFamily="34" charset="0"/>
              </a:rPr>
            </a:br>
            <a:r>
              <a:rPr lang="sv-SE" sz="1800" i="1">
                <a:effectLst/>
                <a:latin typeface="Calibri" panose="020F0502020204030204" pitchFamily="34" charset="0"/>
                <a:ea typeface="Calibri" panose="020F0502020204030204" pitchFamily="34" charset="0"/>
              </a:rPr>
              <a:t>Upptaget 17/1 12-17</a:t>
            </a:r>
            <a:br>
              <a:rPr lang="sv-SE" sz="1800" i="1">
                <a:effectLst/>
                <a:latin typeface="Calibri" panose="020F0502020204030204" pitchFamily="34" charset="0"/>
                <a:ea typeface="Calibri" panose="020F0502020204030204" pitchFamily="34" charset="0"/>
              </a:rPr>
            </a:br>
            <a:r>
              <a:rPr lang="sv-SE" sz="1800" i="1">
                <a:effectLst/>
                <a:latin typeface="Calibri" panose="020F0502020204030204" pitchFamily="34" charset="0"/>
                <a:ea typeface="Calibri" panose="020F0502020204030204" pitchFamily="34" charset="0"/>
              </a:rPr>
              <a:t>Upptaget 25/1 14.30-17.00</a:t>
            </a:r>
            <a:br>
              <a:rPr lang="sv-SE" sz="1800">
                <a:effectLst/>
                <a:latin typeface="Calibri" panose="020F0502020204030204" pitchFamily="34" charset="0"/>
                <a:ea typeface="Calibri" panose="020F0502020204030204" pitchFamily="34" charset="0"/>
              </a:rPr>
            </a:b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3    16/1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18/1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Vecka 4    23/1 11-17.00</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                  24/1 15-21.00</a:t>
            </a:r>
          </a:p>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276150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Chefspaket 5 - Information│</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Chefspaket 5 - Information│</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vå innehåll">
    <p:spTree>
      <p:nvGrpSpPr>
        <p:cNvPr id="1" name=""/>
        <p:cNvGrpSpPr/>
        <p:nvPr/>
      </p:nvGrpSpPr>
      <p:grpSpPr>
        <a:xfrm>
          <a:off x="0" y="0"/>
          <a:ext cx="0" cy="0"/>
          <a:chOff x="0" y="0"/>
          <a:chExt cx="0" cy="0"/>
        </a:xfrm>
      </p:grpSpPr>
      <p:sp>
        <p:nvSpPr>
          <p:cNvPr id="8" name="Rubrik 7"/>
          <p:cNvSpPr>
            <a:spLocks noGrp="1"/>
          </p:cNvSpPr>
          <p:nvPr>
            <p:ph type="title" hasCustomPrompt="1"/>
          </p:nvPr>
        </p:nvSpPr>
        <p:spPr/>
        <p:txBody>
          <a:bodyPr rtlCol="0"/>
          <a:lstStyle>
            <a:lvl1pPr>
              <a:defRPr/>
            </a:lvl1pPr>
          </a:lstStyle>
          <a:p>
            <a:pPr rtl="0"/>
            <a:r>
              <a:rPr lang="sv-se"/>
              <a:t>Klicka för att ändra formatet för bakgrundsrubriken</a:t>
            </a:r>
            <a:endParaRPr lang="en-US"/>
          </a:p>
        </p:txBody>
      </p:sp>
      <p:sp>
        <p:nvSpPr>
          <p:cNvPr id="3" name="Platshållare för innehåll 2"/>
          <p:cNvSpPr>
            <a:spLocks noGrp="1"/>
          </p:cNvSpPr>
          <p:nvPr>
            <p:ph sz="half" idx="1" hasCustomPrompt="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v-se"/>
              <a:t>Klicka för att redigera format för bakgrundstext</a:t>
            </a:r>
          </a:p>
          <a:p>
            <a:pPr lvl="1" rtl="0"/>
            <a:r>
              <a:rPr lang="sv-se"/>
              <a:t>Nivå två</a:t>
            </a:r>
          </a:p>
          <a:p>
            <a:pPr lvl="2" rtl="0"/>
            <a:r>
              <a:rPr lang="sv-se"/>
              <a:t>Nivå tre</a:t>
            </a:r>
          </a:p>
          <a:p>
            <a:pPr lvl="3" rtl="0"/>
            <a:r>
              <a:rPr lang="sv-se"/>
              <a:t>Nivå fyra</a:t>
            </a:r>
          </a:p>
          <a:p>
            <a:pPr lvl="4" rtl="0"/>
            <a:r>
              <a:rPr lang="sv-se"/>
              <a:t>Nivå fem</a:t>
            </a:r>
            <a:endParaRPr lang="en-US"/>
          </a:p>
        </p:txBody>
      </p:sp>
      <p:sp>
        <p:nvSpPr>
          <p:cNvPr id="4" name="Platshållare för innehåll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a:p>
        </p:txBody>
      </p:sp>
      <p:sp>
        <p:nvSpPr>
          <p:cNvPr id="5" name="Platshållare för datum 4"/>
          <p:cNvSpPr>
            <a:spLocks noGrp="1"/>
          </p:cNvSpPr>
          <p:nvPr>
            <p:ph type="dt" sz="half" idx="10"/>
          </p:nvPr>
        </p:nvSpPr>
        <p:spPr/>
        <p:txBody>
          <a:bodyPr rtlCol="0"/>
          <a:lstStyle/>
          <a:p>
            <a:pPr rtl="0"/>
            <a:fld id="{450F24BE-6072-4B7A-81D8-A955CA6ADCDA}" type="datetime1">
              <a:rPr lang="sv-SE" smtClean="0"/>
              <a:t>2023-12-12</a:t>
            </a:fld>
            <a:endParaRPr lang="en-US"/>
          </a:p>
        </p:txBody>
      </p:sp>
      <p:sp>
        <p:nvSpPr>
          <p:cNvPr id="6" name="Platshållare för sidfot 5"/>
          <p:cNvSpPr>
            <a:spLocks noGrp="1"/>
          </p:cNvSpPr>
          <p:nvPr>
            <p:ph type="ftr" sz="quarter" idx="11"/>
          </p:nvPr>
        </p:nvSpPr>
        <p:spPr/>
        <p:txBody>
          <a:bodyPr rtlCol="0"/>
          <a:lstStyle/>
          <a:p>
            <a:pPr rtl="0"/>
            <a:endParaRPr lang="en-US"/>
          </a:p>
        </p:txBody>
      </p:sp>
      <p:sp>
        <p:nvSpPr>
          <p:cNvPr id="7" name="Platshållare för bildnummer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57841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Chefspaket 5 - Information│</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Chefspaket 5 - Information│</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Chefspaket 5 - Information│</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Chefspaket 5 - Information│</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Chefspaket 5 - Information│</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Chefspaket 5 - Information│</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 id="2147483667"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fvis.regionhalland.se/informationsmaterial/affischer-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rh.sharepoint.com/sites/Informationssakerhet_och_sakerhet/ODMPublished/RH-15089/Hantering%20av%20osignerad%20och%20ovidimerad%20journalinformation%20inf%C3%B6r%20%C3%B6verg%C3%A5ng%20till%20Cosmic.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fvis.regionhalland.s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fvis.regionhalland.se/fragor-och-sva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hyperlink" Target="https://rh.sharepoint.com/sites/Informationssakerhet_och_sakerhet/ODMPublished/RH-15089/Hantering%20av%20osignerad%20och%20ovidimerad%20journalinformation%20inf%C3%B6r%20%C3%B6verg%C3%A5ng%20till%20Cosmic.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rh.sharepoint.com/:w:/r/sites/Kvalitet/_layouts/15/WopiFrame.aspx?sourcedoc=%7b8a2168dc-49f2-480d-afca-29d42da76c51%7d&amp;CID=84C8F8CF-D8C5-452F-BE0B-C21F4EB94074&amp;wdLOR=c30F3F25F-086B-4D81-90B4-00283B567116"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regionhalland.luvit.se/LuvitPortal/education/main.aspx?courseid=5395&amp;navtreeid=c9af325f-48e3-4df3-ab57-7de42d1a8aa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D57811-0BC6-4048-90DB-ECDEBC7B1DC4}"/>
              </a:ext>
            </a:extLst>
          </p:cNvPr>
          <p:cNvSpPr>
            <a:spLocks noGrp="1"/>
          </p:cNvSpPr>
          <p:nvPr>
            <p:ph type="ctrTitle"/>
          </p:nvPr>
        </p:nvSpPr>
        <p:spPr>
          <a:xfrm>
            <a:off x="1774825" y="1665288"/>
            <a:ext cx="8642350" cy="2160000"/>
          </a:xfrm>
        </p:spPr>
        <p:txBody>
          <a:bodyPr/>
          <a:lstStyle/>
          <a:p>
            <a:r>
              <a:rPr lang="sv-SE" err="1"/>
              <a:t>Chefspaket</a:t>
            </a:r>
            <a:r>
              <a:rPr lang="sv-SE"/>
              <a:t> 6</a:t>
            </a:r>
            <a:br>
              <a:rPr lang="sv-SE"/>
            </a:br>
            <a:r>
              <a:rPr lang="sv-SE"/>
              <a:t>november/december 2023</a:t>
            </a:r>
          </a:p>
        </p:txBody>
      </p:sp>
      <p:sp>
        <p:nvSpPr>
          <p:cNvPr id="8" name="Underrubrik 7">
            <a:extLst>
              <a:ext uri="{FF2B5EF4-FFF2-40B4-BE49-F238E27FC236}">
                <a16:creationId xmlns:a16="http://schemas.microsoft.com/office/drawing/2014/main" id="{169642F7-39C0-4DA8-B782-418EA80A247C}"/>
              </a:ext>
            </a:extLst>
          </p:cNvPr>
          <p:cNvSpPr>
            <a:spLocks noGrp="1"/>
          </p:cNvSpPr>
          <p:nvPr>
            <p:ph type="subTitle" idx="1"/>
          </p:nvPr>
        </p:nvSpPr>
        <p:spPr/>
        <p:txBody>
          <a:bodyPr/>
          <a:lstStyle/>
          <a:p>
            <a:r>
              <a:rPr lang="sv-SE"/>
              <a:t>Cosmic – Framtidens Vårdinformationsstöd / FVIS</a:t>
            </a:r>
          </a:p>
        </p:txBody>
      </p:sp>
      <p:sp>
        <p:nvSpPr>
          <p:cNvPr id="4" name="Platshållare för datum 3"/>
          <p:cNvSpPr>
            <a:spLocks noGrp="1"/>
          </p:cNvSpPr>
          <p:nvPr>
            <p:ph type="dt" sz="half" idx="4294967295"/>
          </p:nvPr>
        </p:nvSpPr>
        <p:spPr>
          <a:xfrm>
            <a:off x="0" y="6356350"/>
            <a:ext cx="1800225" cy="323850"/>
          </a:xfrm>
        </p:spPr>
        <p:txBody>
          <a:bodyPr/>
          <a:lstStyle/>
          <a:p>
            <a:r>
              <a:rPr lang="sv-SE"/>
              <a:t>Chefspaket 5 - Information│</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6 -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10</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4338155"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Aktuellt just nu: </a:t>
            </a:r>
            <a:r>
              <a:rPr lang="sv-SE"/>
              <a:t>Öppet Cosmic-</a:t>
            </a:r>
            <a:r>
              <a:rPr lang="sv-SE" err="1"/>
              <a:t>showroom</a:t>
            </a:r>
            <a:r>
              <a:rPr lang="sv-SE"/>
              <a:t> v.3 &amp; v.4</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906588"/>
            <a:ext cx="5951255"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cs typeface="Arial" panose="020B0604020202020204"/>
              </a:rPr>
              <a:t>Välkommen på öppet </a:t>
            </a:r>
            <a:r>
              <a:rPr lang="sv-SE" err="1">
                <a:cs typeface="Arial" panose="020B0604020202020204"/>
              </a:rPr>
              <a:t>showroom</a:t>
            </a:r>
            <a:r>
              <a:rPr lang="sv-SE">
                <a:cs typeface="Arial" panose="020B0604020202020204"/>
              </a:rPr>
              <a:t> av Cosmic!</a:t>
            </a:r>
          </a:p>
          <a:p>
            <a:pPr marL="287655" indent="-287655"/>
            <a:r>
              <a:rPr lang="sv-SE">
                <a:cs typeface="Arial" panose="020B0604020202020204"/>
              </a:rPr>
              <a:t>Cosmic visas vecka 3 och vecka 4</a:t>
            </a:r>
          </a:p>
          <a:p>
            <a:pPr marL="287655" indent="-287655"/>
            <a:r>
              <a:rPr lang="sv-SE">
                <a:cs typeface="Arial" panose="020B0604020202020204"/>
              </a:rPr>
              <a:t>Visningarna sker på sjukhusen i: </a:t>
            </a:r>
          </a:p>
          <a:p>
            <a:pPr lvl="1">
              <a:buFont typeface="Arial" panose="020B0604020202020204" pitchFamily="34" charset="0"/>
              <a:buChar char="•"/>
            </a:pPr>
            <a:r>
              <a:rPr lang="sv-SE">
                <a:cs typeface="Arial" panose="020B0604020202020204"/>
              </a:rPr>
              <a:t>Halmstad (Ankaret)</a:t>
            </a:r>
          </a:p>
          <a:p>
            <a:pPr lvl="1">
              <a:buFont typeface="Arial" panose="020B0604020202020204" pitchFamily="34" charset="0"/>
              <a:buChar char="•"/>
            </a:pPr>
            <a:r>
              <a:rPr lang="sv-SE">
                <a:cs typeface="Arial" panose="020B0604020202020204"/>
              </a:rPr>
              <a:t>Varberg (Höghuskorridoren)</a:t>
            </a:r>
          </a:p>
          <a:p>
            <a:pPr lvl="1">
              <a:buFont typeface="Arial" panose="020B0604020202020204" pitchFamily="34" charset="0"/>
              <a:buChar char="•"/>
            </a:pPr>
            <a:r>
              <a:rPr lang="sv-SE">
                <a:cs typeface="Arial" panose="020B0604020202020204"/>
              </a:rPr>
              <a:t>Kungsbacka (Matsalen)</a:t>
            </a:r>
          </a:p>
          <a:p>
            <a:pPr marL="287655" indent="-287655"/>
            <a:r>
              <a:rPr lang="sv-SE">
                <a:cs typeface="Arial" panose="020B0604020202020204"/>
              </a:rPr>
              <a:t>Visningarna är öppna för alla vårdmedarbetare i Halland, även privata vårdgivare</a:t>
            </a:r>
          </a:p>
          <a:p>
            <a:pPr marL="287655" indent="-287655"/>
            <a:r>
              <a:rPr lang="sv-SE">
                <a:cs typeface="Arial" panose="020B0604020202020204"/>
              </a:rPr>
              <a:t>För tider se anteckningar nedan i PPT </a:t>
            </a:r>
          </a:p>
          <a:p>
            <a:pPr marL="287655" indent="-287655"/>
            <a:r>
              <a:rPr lang="sv-SE">
                <a:cs typeface="Arial" panose="020B0604020202020204"/>
              </a:rPr>
              <a:t>Digitala visningar, </a:t>
            </a:r>
            <a:r>
              <a:rPr lang="sv-SE" err="1">
                <a:cs typeface="Arial" panose="020B0604020202020204"/>
              </a:rPr>
              <a:t>webinarier</a:t>
            </a:r>
            <a:r>
              <a:rPr lang="sv-SE">
                <a:cs typeface="Arial" panose="020B0604020202020204"/>
              </a:rPr>
              <a:t>, kommer även att göras senare</a:t>
            </a:r>
          </a:p>
        </p:txBody>
      </p:sp>
      <p:sp>
        <p:nvSpPr>
          <p:cNvPr id="16" name="Ellips 15">
            <a:extLst>
              <a:ext uri="{FF2B5EF4-FFF2-40B4-BE49-F238E27FC236}">
                <a16:creationId xmlns:a16="http://schemas.microsoft.com/office/drawing/2014/main" id="{D0E5C1BF-BFE1-B257-A1A1-23A3EEF7303A}"/>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ärmbild, logotyp, design&#10;&#10;Automatiskt genererad beskrivning">
            <a:extLst>
              <a:ext uri="{FF2B5EF4-FFF2-40B4-BE49-F238E27FC236}">
                <a16:creationId xmlns:a16="http://schemas.microsoft.com/office/drawing/2014/main" id="{ABDD9A78-016C-7D14-E44B-3F092B6CEA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6924" y="2476500"/>
            <a:ext cx="2786542" cy="1904999"/>
          </a:xfrm>
          <a:prstGeom prst="rect">
            <a:avLst/>
          </a:prstGeom>
        </p:spPr>
      </p:pic>
    </p:spTree>
    <p:extLst>
      <p:ext uri="{BB962C8B-B14F-4D97-AF65-F5344CB8AC3E}">
        <p14:creationId xmlns:p14="http://schemas.microsoft.com/office/powerpoint/2010/main" val="413812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6 -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11</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4338155"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Aktuellt just nu: </a:t>
            </a:r>
            <a:r>
              <a:rPr lang="sv-SE"/>
              <a:t> Skriv ut &amp; sätt upp</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906588"/>
            <a:ext cx="5841217"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t>Skriv ut affischen och sätt upp hos er!</a:t>
            </a:r>
          </a:p>
          <a:p>
            <a:pPr marL="0" indent="0">
              <a:buNone/>
            </a:pPr>
            <a:r>
              <a:rPr lang="sv-SE"/>
              <a:t>Affischen finns i både A4 och A3.</a:t>
            </a:r>
          </a:p>
          <a:p>
            <a:pPr marL="0" indent="0">
              <a:buNone/>
            </a:pPr>
            <a:r>
              <a:rPr lang="sv-SE"/>
              <a:t>Hämta affischen genom den här länken:</a:t>
            </a:r>
          </a:p>
          <a:p>
            <a:pPr marL="0" indent="0">
              <a:buNone/>
            </a:pPr>
            <a:r>
              <a:rPr lang="sv-SE">
                <a:hlinkClick r:id="rId3"/>
              </a:rPr>
              <a:t>Affischer - (regionhalland.se)</a:t>
            </a:r>
            <a:endParaRPr lang="sv-SE" u="sng"/>
          </a:p>
        </p:txBody>
      </p:sp>
      <p:pic>
        <p:nvPicPr>
          <p:cNvPr id="10" name="Bildobjekt 9">
            <a:extLst>
              <a:ext uri="{FF2B5EF4-FFF2-40B4-BE49-F238E27FC236}">
                <a16:creationId xmlns:a16="http://schemas.microsoft.com/office/drawing/2014/main" id="{1E53E591-4130-DBB9-511B-C6FA3F71F731}"/>
              </a:ext>
            </a:extLst>
          </p:cNvPr>
          <p:cNvPicPr>
            <a:picLocks noChangeAspect="1"/>
          </p:cNvPicPr>
          <p:nvPr/>
        </p:nvPicPr>
        <p:blipFill rotWithShape="1">
          <a:blip r:embed="rId4"/>
          <a:srcRect l="30150" r="30625"/>
          <a:stretch/>
        </p:blipFill>
        <p:spPr>
          <a:xfrm>
            <a:off x="7110320" y="1288027"/>
            <a:ext cx="3497814" cy="5016005"/>
          </a:xfrm>
          <a:prstGeom prst="rect">
            <a:avLst/>
          </a:prstGeom>
          <a:ln>
            <a:solidFill>
              <a:schemeClr val="tx1"/>
            </a:solidFill>
          </a:ln>
        </p:spPr>
      </p:pic>
    </p:spTree>
    <p:extLst>
      <p:ext uri="{BB962C8B-B14F-4D97-AF65-F5344CB8AC3E}">
        <p14:creationId xmlns:p14="http://schemas.microsoft.com/office/powerpoint/2010/main" val="377410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Information: </a:t>
            </a:r>
            <a:r>
              <a:rPr lang="sv-SE"/>
              <a:t> Förkortade namn i Cosmic</a:t>
            </a:r>
          </a:p>
        </p:txBody>
      </p:sp>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6 -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p:txBody>
          <a:bodyPr anchor="ctr">
            <a:normAutofit/>
          </a:bodyPr>
          <a:lstStyle/>
          <a:p>
            <a:pPr>
              <a:spcAft>
                <a:spcPts val="600"/>
              </a:spcAft>
            </a:pPr>
            <a:fld id="{E8645303-2AAE-45D1-913A-B06AE6474513}" type="slidenum">
              <a:rPr lang="sv-SE" smtClean="0"/>
              <a:pPr>
                <a:spcAft>
                  <a:spcPts val="600"/>
                </a:spcAft>
              </a:pPr>
              <a:t>12</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a:t>Information</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906588"/>
            <a:ext cx="5841217"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r>
              <a:rPr lang="sv-SE" b="1">
                <a:effectLst/>
                <a:ea typeface="Calibri" panose="020F0502020204030204" pitchFamily="34" charset="0"/>
              </a:rPr>
              <a:t>Bakgrund:</a:t>
            </a:r>
            <a:r>
              <a:rPr lang="sv-SE">
                <a:effectLst/>
                <a:ea typeface="Calibri" panose="020F0502020204030204" pitchFamily="34" charset="0"/>
              </a:rPr>
              <a:t> I HSA-katalogen använder regionen idag upp till 64 tecken i enhetsnamn. </a:t>
            </a:r>
            <a:r>
              <a:rPr lang="sv-SE">
                <a:ea typeface="Calibri" panose="020F0502020204030204" pitchFamily="34" charset="0"/>
              </a:rPr>
              <a:t>I Cosmic är</a:t>
            </a:r>
            <a:r>
              <a:rPr lang="sv-SE">
                <a:effectLst/>
                <a:ea typeface="Calibri" panose="020F0502020204030204" pitchFamily="34" charset="0"/>
              </a:rPr>
              <a:t> rekommendationen att använda max 40 tecken för en bra / tydlig presentation av enhetsnamn.</a:t>
            </a:r>
          </a:p>
          <a:p>
            <a:r>
              <a:rPr lang="sv-SE" b="1">
                <a:ea typeface="Calibri" panose="020F0502020204030204" pitchFamily="34" charset="0"/>
              </a:rPr>
              <a:t>Nyhet</a:t>
            </a:r>
            <a:r>
              <a:rPr lang="sv-SE" b="1">
                <a:effectLst/>
                <a:ea typeface="Calibri" panose="020F0502020204030204" pitchFamily="34" charset="0"/>
              </a:rPr>
              <a:t>:</a:t>
            </a:r>
            <a:r>
              <a:rPr lang="sv-SE">
                <a:effectLst/>
                <a:ea typeface="Calibri" panose="020F0502020204030204" pitchFamily="34" charset="0"/>
              </a:rPr>
              <a:t> I HAK finns två attribut för namn</a:t>
            </a:r>
            <a:r>
              <a:rPr lang="sv-SE">
                <a:ea typeface="Calibri" panose="020F0502020204030204" pitchFamily="34" charset="0"/>
              </a:rPr>
              <a:t>:</a:t>
            </a:r>
            <a:r>
              <a:rPr lang="sv-SE">
                <a:effectLst/>
                <a:ea typeface="Calibri" panose="020F0502020204030204" pitchFamily="34" charset="0"/>
              </a:rPr>
              <a:t> ett officiellt och ett förkortat. Namnsättningsgruppen </a:t>
            </a:r>
            <a:r>
              <a:rPr lang="sv-SE">
                <a:ea typeface="Calibri" panose="020F0502020204030204" pitchFamily="34" charset="0"/>
              </a:rPr>
              <a:t>har</a:t>
            </a:r>
            <a:r>
              <a:rPr lang="sv-SE">
                <a:effectLst/>
                <a:ea typeface="Calibri" panose="020F0502020204030204" pitchFamily="34" charset="0"/>
              </a:rPr>
              <a:t> skapat kortnamn med max 40 tecken i HAK där det behövts. I HAK ser man både det officiella namnet och det förkortade namnet, men i Cosmic kommer man bara se det förkortade namnet.</a:t>
            </a:r>
          </a:p>
          <a:p>
            <a:pPr marL="0" indent="0">
              <a:buNone/>
            </a:pPr>
            <a:endParaRPr lang="sv-SE" u="sng"/>
          </a:p>
        </p:txBody>
      </p:sp>
      <p:sp>
        <p:nvSpPr>
          <p:cNvPr id="8" name="Ellips 7">
            <a:extLst>
              <a:ext uri="{FF2B5EF4-FFF2-40B4-BE49-F238E27FC236}">
                <a16:creationId xmlns:a16="http://schemas.microsoft.com/office/drawing/2014/main" id="{DBE2C2F2-12A6-B36A-E8D4-8A836D6E97C7}"/>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9C5D52B3-4976-B72E-B6F6-5113FE9B7772}"/>
              </a:ext>
            </a:extLst>
          </p:cNvPr>
          <p:cNvSpPr txBox="1"/>
          <p:nvPr/>
        </p:nvSpPr>
        <p:spPr>
          <a:xfrm>
            <a:off x="7701190" y="2724147"/>
            <a:ext cx="3742280" cy="2246769"/>
          </a:xfrm>
          <a:prstGeom prst="rect">
            <a:avLst/>
          </a:prstGeom>
          <a:noFill/>
        </p:spPr>
        <p:txBody>
          <a:bodyPr wrap="square" rtlCol="0">
            <a:spAutoFit/>
          </a:bodyPr>
          <a:lstStyle/>
          <a:p>
            <a:pPr marL="1371600" indent="-1371600" algn="ctr">
              <a:buAutoNum type="arabicPlain" startAt="64"/>
            </a:pPr>
            <a:r>
              <a:rPr lang="sv-SE" sz="8000" b="1"/>
              <a:t>   40</a:t>
            </a:r>
          </a:p>
          <a:p>
            <a:pPr algn="ctr"/>
            <a:r>
              <a:rPr lang="sv-SE" sz="6000" b="1"/>
              <a:t>tecken</a:t>
            </a:r>
          </a:p>
        </p:txBody>
      </p:sp>
      <p:sp>
        <p:nvSpPr>
          <p:cNvPr id="11" name="Pil: höger 10">
            <a:extLst>
              <a:ext uri="{FF2B5EF4-FFF2-40B4-BE49-F238E27FC236}">
                <a16:creationId xmlns:a16="http://schemas.microsoft.com/office/drawing/2014/main" id="{CA86F5F3-F5E7-876D-698A-2874CAEA679D}"/>
              </a:ext>
            </a:extLst>
          </p:cNvPr>
          <p:cNvSpPr/>
          <p:nvPr/>
        </p:nvSpPr>
        <p:spPr>
          <a:xfrm>
            <a:off x="9132423" y="3006925"/>
            <a:ext cx="914400" cy="7578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24788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81D539C-D556-4B15-84A6-1A76FBE696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8812" b="41833"/>
          <a:stretch/>
        </p:blipFill>
        <p:spPr>
          <a:xfrm>
            <a:off x="0" y="0"/>
            <a:ext cx="2583180" cy="3989070"/>
          </a:xfrm>
          <a:prstGeom prst="rect">
            <a:avLst/>
          </a:prstGeom>
        </p:spPr>
      </p:pic>
      <p:sp>
        <p:nvSpPr>
          <p:cNvPr id="3" name="Rubrik 2">
            <a:extLst>
              <a:ext uri="{FF2B5EF4-FFF2-40B4-BE49-F238E27FC236}">
                <a16:creationId xmlns:a16="http://schemas.microsoft.com/office/drawing/2014/main" id="{658F0010-B778-4E4D-882F-E82A05C6AC3C}"/>
              </a:ext>
            </a:extLst>
          </p:cNvPr>
          <p:cNvSpPr>
            <a:spLocks noGrp="1"/>
          </p:cNvSpPr>
          <p:nvPr>
            <p:ph type="title"/>
          </p:nvPr>
        </p:nvSpPr>
        <p:spPr>
          <a:xfrm>
            <a:off x="1955800" y="2565968"/>
            <a:ext cx="8280400" cy="1423102"/>
          </a:xfrm>
        </p:spPr>
        <p:txBody>
          <a:bodyPr/>
          <a:lstStyle/>
          <a:p>
            <a:r>
              <a:rPr lang="sv-SE"/>
              <a:t>Ett år kvar till Cosmic!</a:t>
            </a:r>
          </a:p>
        </p:txBody>
      </p:sp>
      <p:sp>
        <p:nvSpPr>
          <p:cNvPr id="4" name="Underrubrik 7">
            <a:extLst>
              <a:ext uri="{FF2B5EF4-FFF2-40B4-BE49-F238E27FC236}">
                <a16:creationId xmlns:a16="http://schemas.microsoft.com/office/drawing/2014/main" id="{AC75FDBC-7A34-1EF4-30B6-6FD08A50D601}"/>
              </a:ext>
            </a:extLst>
          </p:cNvPr>
          <p:cNvSpPr txBox="1">
            <a:spLocks/>
          </p:cNvSpPr>
          <p:nvPr/>
        </p:nvSpPr>
        <p:spPr>
          <a:xfrm>
            <a:off x="5139057" y="1571295"/>
            <a:ext cx="1913885" cy="360000"/>
          </a:xfrm>
          <a:prstGeom prst="rect">
            <a:avLst/>
          </a:prstGeom>
        </p:spPr>
        <p:txBody>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t>APT-material 6</a:t>
            </a:r>
          </a:p>
        </p:txBody>
      </p:sp>
      <p:pic>
        <p:nvPicPr>
          <p:cNvPr id="12" name="Bildobjekt 11" descr="En bild som visar clipart, symbol, tecknad serie, kreativitet&#10;&#10;Automatiskt genererad beskrivning">
            <a:extLst>
              <a:ext uri="{FF2B5EF4-FFF2-40B4-BE49-F238E27FC236}">
                <a16:creationId xmlns:a16="http://schemas.microsoft.com/office/drawing/2014/main" id="{6CDD9ED9-326D-3055-DCE4-DEB3D619B55F}"/>
              </a:ext>
            </a:extLst>
          </p:cNvPr>
          <p:cNvPicPr>
            <a:picLocks noChangeAspect="1"/>
          </p:cNvPicPr>
          <p:nvPr/>
        </p:nvPicPr>
        <p:blipFill>
          <a:blip r:embed="rId4"/>
          <a:stretch>
            <a:fillRect/>
          </a:stretch>
        </p:blipFill>
        <p:spPr>
          <a:xfrm rot="2217422">
            <a:off x="9956957" y="359928"/>
            <a:ext cx="1351602" cy="3142734"/>
          </a:xfrm>
          <a:prstGeom prst="rect">
            <a:avLst/>
          </a:prstGeom>
        </p:spPr>
      </p:pic>
    </p:spTree>
    <p:extLst>
      <p:ext uri="{BB962C8B-B14F-4D97-AF65-F5344CB8AC3E}">
        <p14:creationId xmlns:p14="http://schemas.microsoft.com/office/powerpoint/2010/main" val="1792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14</a:t>
            </a:fld>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42408"/>
            <a:ext cx="11129321" cy="1296000"/>
          </a:xfrm>
        </p:spPr>
        <p:txBody>
          <a:bodyPr anchor="ctr">
            <a:normAutofit/>
          </a:bodyPr>
          <a:lstStyle/>
          <a:p>
            <a:r>
              <a:rPr lang="sv-SE"/>
              <a:t>Nio regioner utvecklar Cosmic tillsammans</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2" y="1792288"/>
            <a:ext cx="3043582" cy="4535488"/>
          </a:xfrm>
          <a:prstGeom prst="rect">
            <a:avLst/>
          </a:prstGeom>
        </p:spPr>
        <p:txBody>
          <a:bodyPr vert="horz" lIns="0" tIns="0" rIns="0" bIns="0" rtlCol="0" anchor="t">
            <a:normAutofit fontScale="92500" lnSpcReduction="10000"/>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r>
              <a:rPr lang="sv-SE" u="sng">
                <a:cs typeface="Arial" panose="020B0604020202020204"/>
              </a:rPr>
              <a:t>Vi får inte allt på en gång </a:t>
            </a:r>
            <a:r>
              <a:rPr lang="sv-SE">
                <a:cs typeface="Arial" panose="020B0604020202020204"/>
              </a:rPr>
              <a:t>– men Cosmic utvecklas stegvis och blir bättre över tid.</a:t>
            </a:r>
            <a:endParaRPr lang="sv-SE"/>
          </a:p>
          <a:p>
            <a:pPr marL="287655" indent="-287655"/>
            <a:r>
              <a:rPr lang="sv-SE">
                <a:cs typeface="Arial" panose="020B0604020202020204"/>
              </a:rPr>
              <a:t>Cosmics funktioner är </a:t>
            </a:r>
            <a:r>
              <a:rPr lang="sv-SE" u="sng">
                <a:cs typeface="Arial" panose="020B0604020202020204"/>
              </a:rPr>
              <a:t>utvecklade av nio regioner </a:t>
            </a:r>
            <a:r>
              <a:rPr lang="sv-SE">
                <a:cs typeface="Arial" panose="020B0604020202020204"/>
              </a:rPr>
              <a:t>(inkl. Halland) tillsammans med leverantören. </a:t>
            </a:r>
          </a:p>
          <a:p>
            <a:pPr marL="287655" indent="-287655"/>
            <a:r>
              <a:rPr lang="sv-SE">
                <a:cs typeface="Arial" panose="020B0604020202020204"/>
              </a:rPr>
              <a:t>Det nya journalsystemet / vårdinformationsstödet bidrar till </a:t>
            </a:r>
            <a:r>
              <a:rPr lang="sv-SE" u="sng">
                <a:cs typeface="Arial" panose="020B0604020202020204"/>
              </a:rPr>
              <a:t>trygg, säker och effektiv vård </a:t>
            </a:r>
            <a:r>
              <a:rPr lang="sv-SE">
                <a:cs typeface="Arial" panose="020B0604020202020204"/>
              </a:rPr>
              <a:t>och gör det möjligt att över tid uppnå följande sex effekter:</a:t>
            </a:r>
          </a:p>
        </p:txBody>
      </p:sp>
      <p:sp>
        <p:nvSpPr>
          <p:cNvPr id="9" name="Platshållare för sidfot 4">
            <a:extLst>
              <a:ext uri="{FF2B5EF4-FFF2-40B4-BE49-F238E27FC236}">
                <a16:creationId xmlns:a16="http://schemas.microsoft.com/office/drawing/2014/main" id="{C79290FF-8C5F-36AA-6666-1FACE9123D91}"/>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a:t>APT-material 6</a:t>
            </a:r>
          </a:p>
        </p:txBody>
      </p:sp>
      <p:pic>
        <p:nvPicPr>
          <p:cNvPr id="10" name="Picture 2">
            <a:extLst>
              <a:ext uri="{FF2B5EF4-FFF2-40B4-BE49-F238E27FC236}">
                <a16:creationId xmlns:a16="http://schemas.microsoft.com/office/drawing/2014/main" id="{10244BFA-4FE1-4941-5247-B61A9BEE1D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 t="17179" r="393" b="2172"/>
          <a:stretch/>
        </p:blipFill>
        <p:spPr bwMode="auto">
          <a:xfrm>
            <a:off x="3971773" y="2362200"/>
            <a:ext cx="8215071" cy="3397832"/>
          </a:xfrm>
          <a:prstGeom prst="rect">
            <a:avLst/>
          </a:prstGeom>
          <a:noFill/>
          <a:extLst>
            <a:ext uri="{909E8E84-426E-40DD-AFC4-6F175D3DCCD1}">
              <a14:hiddenFill xmlns:a14="http://schemas.microsoft.com/office/drawing/2010/main">
                <a:solidFill>
                  <a:srgbClr val="FFFFFF"/>
                </a:solidFill>
              </a14:hiddenFill>
            </a:ext>
          </a:extLst>
        </p:spPr>
      </p:pic>
      <p:sp>
        <p:nvSpPr>
          <p:cNvPr id="11" name="Rubrik 1">
            <a:extLst>
              <a:ext uri="{FF2B5EF4-FFF2-40B4-BE49-F238E27FC236}">
                <a16:creationId xmlns:a16="http://schemas.microsoft.com/office/drawing/2014/main" id="{C203B74E-55CD-1663-B83A-F1C784960469}"/>
              </a:ext>
            </a:extLst>
          </p:cNvPr>
          <p:cNvSpPr txBox="1">
            <a:spLocks/>
          </p:cNvSpPr>
          <p:nvPr/>
        </p:nvSpPr>
        <p:spPr>
          <a:xfrm>
            <a:off x="4282488" y="1510102"/>
            <a:ext cx="7593641"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r>
              <a:rPr lang="sv-SE" sz="2400"/>
              <a:t>Sex mål med Cosmic:</a:t>
            </a:r>
          </a:p>
        </p:txBody>
      </p:sp>
    </p:spTree>
    <p:extLst>
      <p:ext uri="{BB962C8B-B14F-4D97-AF65-F5344CB8AC3E}">
        <p14:creationId xmlns:p14="http://schemas.microsoft.com/office/powerpoint/2010/main" val="268433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E48AE816-8E14-42D7-CD60-CC2DEBACF34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27C0447-CBDB-7D38-911F-B7DD6625E7EA}"/>
              </a:ext>
            </a:extLst>
          </p:cNvPr>
          <p:cNvSpPr>
            <a:spLocks noGrp="1"/>
          </p:cNvSpPr>
          <p:nvPr>
            <p:ph type="sldNum" sz="quarter" idx="16"/>
          </p:nvPr>
        </p:nvSpPr>
        <p:spPr/>
        <p:txBody>
          <a:bodyPr/>
          <a:lstStyle/>
          <a:p>
            <a:fld id="{E8645303-2AAE-45D1-913A-B06AE6474513}" type="slidenum">
              <a:rPr lang="sv-SE" smtClean="0"/>
              <a:pPr/>
              <a:t>15</a:t>
            </a:fld>
            <a:endParaRPr lang="sv-SE"/>
          </a:p>
        </p:txBody>
      </p:sp>
      <p:pic>
        <p:nvPicPr>
          <p:cNvPr id="8" name="Bildobjekt 7">
            <a:extLst>
              <a:ext uri="{FF2B5EF4-FFF2-40B4-BE49-F238E27FC236}">
                <a16:creationId xmlns:a16="http://schemas.microsoft.com/office/drawing/2014/main" id="{4F73608A-3061-71AC-91AC-29DC690D0EA3}"/>
              </a:ext>
            </a:extLst>
          </p:cNvPr>
          <p:cNvPicPr>
            <a:picLocks noChangeAspect="1"/>
          </p:cNvPicPr>
          <p:nvPr/>
        </p:nvPicPr>
        <p:blipFill rotWithShape="1">
          <a:blip r:embed="rId3"/>
          <a:srcRect r="933"/>
          <a:stretch/>
        </p:blipFill>
        <p:spPr>
          <a:xfrm>
            <a:off x="2834639" y="1655432"/>
            <a:ext cx="9330855" cy="4683972"/>
          </a:xfrm>
          <a:prstGeom prst="rect">
            <a:avLst/>
          </a:prstGeom>
        </p:spPr>
      </p:pic>
      <p:sp>
        <p:nvSpPr>
          <p:cNvPr id="10" name="Rubrik 1">
            <a:extLst>
              <a:ext uri="{FF2B5EF4-FFF2-40B4-BE49-F238E27FC236}">
                <a16:creationId xmlns:a16="http://schemas.microsoft.com/office/drawing/2014/main" id="{710A10B1-45F3-FC62-628C-3EAD7E3D5E0E}"/>
              </a:ext>
            </a:extLst>
          </p:cNvPr>
          <p:cNvSpPr txBox="1">
            <a:spLocks/>
          </p:cNvSpPr>
          <p:nvPr/>
        </p:nvSpPr>
        <p:spPr>
          <a:xfrm>
            <a:off x="803275" y="333375"/>
            <a:ext cx="11129321"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a:t>Cosmic införs i flera steg</a:t>
            </a:r>
          </a:p>
        </p:txBody>
      </p:sp>
      <p:sp>
        <p:nvSpPr>
          <p:cNvPr id="7" name="Platshållare för datum 3">
            <a:extLst>
              <a:ext uri="{FF2B5EF4-FFF2-40B4-BE49-F238E27FC236}">
                <a16:creationId xmlns:a16="http://schemas.microsoft.com/office/drawing/2014/main" id="{1CF8A685-2CD2-8FDF-EC22-787B7F2DDF3E}"/>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9" name="Platshållare för sidfot 4">
            <a:extLst>
              <a:ext uri="{FF2B5EF4-FFF2-40B4-BE49-F238E27FC236}">
                <a16:creationId xmlns:a16="http://schemas.microsoft.com/office/drawing/2014/main" id="{29B482A8-54D5-5D2F-1B44-B623D4B45E45}"/>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a:t>APT-material 6</a:t>
            </a:r>
          </a:p>
        </p:txBody>
      </p:sp>
      <p:sp>
        <p:nvSpPr>
          <p:cNvPr id="3" name="Platshållare för innehåll 2">
            <a:extLst>
              <a:ext uri="{FF2B5EF4-FFF2-40B4-BE49-F238E27FC236}">
                <a16:creationId xmlns:a16="http://schemas.microsoft.com/office/drawing/2014/main" id="{3734C511-188E-FF1A-26B2-EE4AFD7CEBA9}"/>
              </a:ext>
            </a:extLst>
          </p:cNvPr>
          <p:cNvSpPr>
            <a:spLocks noGrp="1"/>
          </p:cNvSpPr>
          <p:nvPr>
            <p:ph sz="quarter" idx="13"/>
          </p:nvPr>
        </p:nvSpPr>
        <p:spPr>
          <a:xfrm>
            <a:off x="803275" y="1683938"/>
            <a:ext cx="2105577" cy="4535488"/>
          </a:xfrm>
        </p:spPr>
        <p:txBody>
          <a:bodyPr vert="horz" lIns="0" tIns="0" rIns="0" bIns="0" rtlCol="0" anchor="t">
            <a:noAutofit/>
          </a:bodyPr>
          <a:lstStyle/>
          <a:p>
            <a:pPr marL="0" indent="0">
              <a:buNone/>
            </a:pPr>
            <a:r>
              <a:rPr lang="sv-SE">
                <a:cs typeface="Arial" panose="020B0604020202020204"/>
              </a:rPr>
              <a:t>Cosmics grundfunktionalitet införs i steg 1, under vecka 48 i slutet av hösten 2024 i all berörd hälso- och sjukvård i Region Halland.</a:t>
            </a:r>
          </a:p>
          <a:p>
            <a:pPr marL="0" indent="0">
              <a:buNone/>
            </a:pPr>
            <a:r>
              <a:rPr lang="sv-SE">
                <a:cs typeface="Arial" panose="020B0604020202020204"/>
              </a:rPr>
              <a:t>Därefter sker införandet av ytterligare funktionalitet i flera olika steg.</a:t>
            </a:r>
          </a:p>
          <a:p>
            <a:pPr marL="0" indent="0">
              <a:buNone/>
            </a:pPr>
            <a:endParaRPr lang="sv-SE">
              <a:cs typeface="Arial" panose="020B0604020202020204"/>
            </a:endParaRPr>
          </a:p>
        </p:txBody>
      </p:sp>
    </p:spTree>
    <p:extLst>
      <p:ext uri="{BB962C8B-B14F-4D97-AF65-F5344CB8AC3E}">
        <p14:creationId xmlns:p14="http://schemas.microsoft.com/office/powerpoint/2010/main" val="1993658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E48AE816-8E14-42D7-CD60-CC2DEBACF34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27C0447-CBDB-7D38-911F-B7DD6625E7EA}"/>
              </a:ext>
            </a:extLst>
          </p:cNvPr>
          <p:cNvSpPr>
            <a:spLocks noGrp="1"/>
          </p:cNvSpPr>
          <p:nvPr>
            <p:ph type="sldNum" sz="quarter" idx="16"/>
          </p:nvPr>
        </p:nvSpPr>
        <p:spPr/>
        <p:txBody>
          <a:bodyPr/>
          <a:lstStyle/>
          <a:p>
            <a:fld id="{E8645303-2AAE-45D1-913A-B06AE6474513}" type="slidenum">
              <a:rPr lang="sv-SE" smtClean="0"/>
              <a:pPr/>
              <a:t>16</a:t>
            </a:fld>
            <a:endParaRPr lang="sv-SE"/>
          </a:p>
        </p:txBody>
      </p:sp>
      <p:sp>
        <p:nvSpPr>
          <p:cNvPr id="9" name="Rektangel 8">
            <a:extLst>
              <a:ext uri="{FF2B5EF4-FFF2-40B4-BE49-F238E27FC236}">
                <a16:creationId xmlns:a16="http://schemas.microsoft.com/office/drawing/2014/main" id="{4E49198D-F768-75AA-D8F6-5E0305FF1CD9}"/>
              </a:ext>
            </a:extLst>
          </p:cNvPr>
          <p:cNvSpPr/>
          <p:nvPr/>
        </p:nvSpPr>
        <p:spPr>
          <a:xfrm>
            <a:off x="-1" y="694478"/>
            <a:ext cx="4338155" cy="5706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710A10B1-45F3-FC62-628C-3EAD7E3D5E0E}"/>
              </a:ext>
            </a:extLst>
          </p:cNvPr>
          <p:cNvSpPr txBox="1">
            <a:spLocks/>
          </p:cNvSpPr>
          <p:nvPr/>
        </p:nvSpPr>
        <p:spPr>
          <a:xfrm>
            <a:off x="803275" y="333375"/>
            <a:ext cx="11129321"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a:t>Aktuellt just nu: Fokus att göra från november</a:t>
            </a:r>
          </a:p>
        </p:txBody>
      </p:sp>
      <p:sp>
        <p:nvSpPr>
          <p:cNvPr id="2" name="Platshållare för innehåll 2">
            <a:extLst>
              <a:ext uri="{FF2B5EF4-FFF2-40B4-BE49-F238E27FC236}">
                <a16:creationId xmlns:a16="http://schemas.microsoft.com/office/drawing/2014/main" id="{8BAACD79-2EA8-5E2C-2D39-DAB8B375CBEB}"/>
              </a:ext>
            </a:extLst>
          </p:cNvPr>
          <p:cNvSpPr txBox="1">
            <a:spLocks/>
          </p:cNvSpPr>
          <p:nvPr/>
        </p:nvSpPr>
        <p:spPr>
          <a:xfrm>
            <a:off x="812800" y="1906588"/>
            <a:ext cx="5841217"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v-SE" sz="1800">
                <a:solidFill>
                  <a:srgbClr val="000000"/>
                </a:solidFill>
                <a:effectLst/>
                <a:ea typeface="Times New Roman" panose="02020603050405020304" pitchFamily="18" charset="0"/>
              </a:rPr>
              <a:t>Städa &amp; rensa i VAS</a:t>
            </a:r>
          </a:p>
          <a:p>
            <a:pPr marL="342900" lvl="0" indent="-342900">
              <a:buFont typeface="+mj-lt"/>
              <a:buAutoNum type="arabicPeriod"/>
            </a:pPr>
            <a:r>
              <a:rPr lang="sv-SE" sz="1800">
                <a:solidFill>
                  <a:srgbClr val="000000"/>
                </a:solidFill>
                <a:effectLst/>
                <a:ea typeface="Times New Roman" panose="02020603050405020304" pitchFamily="18" charset="0"/>
              </a:rPr>
              <a:t>Hantera osignerad och </a:t>
            </a:r>
            <a:r>
              <a:rPr lang="sv-SE" sz="1800" err="1">
                <a:solidFill>
                  <a:srgbClr val="000000"/>
                </a:solidFill>
                <a:effectLst/>
                <a:ea typeface="Times New Roman" panose="02020603050405020304" pitchFamily="18" charset="0"/>
              </a:rPr>
              <a:t>ovidimerad</a:t>
            </a:r>
            <a:r>
              <a:rPr lang="sv-SE" sz="1800">
                <a:solidFill>
                  <a:srgbClr val="000000"/>
                </a:solidFill>
                <a:effectLst/>
                <a:ea typeface="Times New Roman" panose="02020603050405020304" pitchFamily="18" charset="0"/>
              </a:rPr>
              <a:t> journalinformation i befintliga journalsystem inför övergången till Cosmic. (Ny rutin) Länk: </a:t>
            </a:r>
            <a:r>
              <a:rPr lang="sv-SE" sz="1600">
                <a:hlinkClick r:id="rId3"/>
              </a:rPr>
              <a:t>Hantering av osignerad och </a:t>
            </a:r>
            <a:r>
              <a:rPr lang="sv-SE" sz="1600" err="1">
                <a:hlinkClick r:id="rId3"/>
              </a:rPr>
              <a:t>ovidimerad</a:t>
            </a:r>
            <a:r>
              <a:rPr lang="sv-SE" sz="1600">
                <a:hlinkClick r:id="rId3"/>
              </a:rPr>
              <a:t> journalinformation inför övergång till Cosmic.pdf (sharepoint.com)</a:t>
            </a:r>
            <a:endParaRPr lang="sv-SE" sz="1800" i="1">
              <a:solidFill>
                <a:srgbClr val="FF0000"/>
              </a:solidFill>
              <a:effectLst/>
              <a:ea typeface="Calibri" panose="020F0502020204030204" pitchFamily="34" charset="0"/>
            </a:endParaRPr>
          </a:p>
        </p:txBody>
      </p:sp>
      <p:pic>
        <p:nvPicPr>
          <p:cNvPr id="7" name="Bildobjekt 6" descr="En bild som visar design&#10;&#10;Automatiskt genererad beskrivning">
            <a:extLst>
              <a:ext uri="{FF2B5EF4-FFF2-40B4-BE49-F238E27FC236}">
                <a16:creationId xmlns:a16="http://schemas.microsoft.com/office/drawing/2014/main" id="{4DE2C6F6-C34B-38C9-8224-14ABBDB16D0A}"/>
              </a:ext>
            </a:extLst>
          </p:cNvPr>
          <p:cNvPicPr>
            <a:picLocks noChangeAspect="1"/>
          </p:cNvPicPr>
          <p:nvPr/>
        </p:nvPicPr>
        <p:blipFill>
          <a:blip r:embed="rId4"/>
          <a:stretch>
            <a:fillRect/>
          </a:stretch>
        </p:blipFill>
        <p:spPr>
          <a:xfrm>
            <a:off x="8234260" y="2347811"/>
            <a:ext cx="2509360" cy="2509360"/>
          </a:xfrm>
          <a:prstGeom prst="rect">
            <a:avLst/>
          </a:prstGeom>
        </p:spPr>
      </p:pic>
      <p:sp>
        <p:nvSpPr>
          <p:cNvPr id="8" name="Platshållare för datum 3">
            <a:extLst>
              <a:ext uri="{FF2B5EF4-FFF2-40B4-BE49-F238E27FC236}">
                <a16:creationId xmlns:a16="http://schemas.microsoft.com/office/drawing/2014/main" id="{1CF9E612-0699-FDF7-A7EE-8F1833271253}"/>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11" name="Platshållare för sidfot 4">
            <a:extLst>
              <a:ext uri="{FF2B5EF4-FFF2-40B4-BE49-F238E27FC236}">
                <a16:creationId xmlns:a16="http://schemas.microsoft.com/office/drawing/2014/main" id="{A4A55F02-776E-3219-D118-0BACC6F2AF1F}"/>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a:t>APT-material 6</a:t>
            </a:r>
          </a:p>
        </p:txBody>
      </p:sp>
    </p:spTree>
    <p:extLst>
      <p:ext uri="{BB962C8B-B14F-4D97-AF65-F5344CB8AC3E}">
        <p14:creationId xmlns:p14="http://schemas.microsoft.com/office/powerpoint/2010/main" val="69141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17</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4338155" cy="5706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t>Aktuellt just nu: Öppet Cosmic-</a:t>
            </a:r>
            <a:r>
              <a:rPr lang="sv-SE" err="1"/>
              <a:t>showroom</a:t>
            </a:r>
            <a:r>
              <a:rPr lang="sv-SE"/>
              <a:t> v.3 &amp; v.4</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906588"/>
            <a:ext cx="5841217"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cs typeface="Arial" panose="020B0604020202020204"/>
              </a:rPr>
              <a:t>Välkommen på öppet </a:t>
            </a:r>
            <a:r>
              <a:rPr lang="sv-SE" err="1">
                <a:cs typeface="Arial" panose="020B0604020202020204"/>
              </a:rPr>
              <a:t>showroom</a:t>
            </a:r>
            <a:r>
              <a:rPr lang="sv-SE">
                <a:cs typeface="Arial" panose="020B0604020202020204"/>
              </a:rPr>
              <a:t> av Cosmic!</a:t>
            </a:r>
          </a:p>
          <a:p>
            <a:pPr marL="287655" indent="-287655"/>
            <a:r>
              <a:rPr lang="sv-SE">
                <a:cs typeface="Arial" panose="020B0604020202020204"/>
              </a:rPr>
              <a:t>Cosmic visas vecka 3 och vecka 4.</a:t>
            </a:r>
          </a:p>
          <a:p>
            <a:pPr marL="287655" indent="-287655"/>
            <a:r>
              <a:rPr lang="sv-SE">
                <a:cs typeface="Arial" panose="020B0604020202020204"/>
              </a:rPr>
              <a:t>Visningarna sker på sjukhusen i: </a:t>
            </a:r>
          </a:p>
          <a:p>
            <a:pPr lvl="1">
              <a:buFont typeface="Arial" panose="020B0604020202020204" pitchFamily="34" charset="0"/>
              <a:buChar char="•"/>
            </a:pPr>
            <a:r>
              <a:rPr lang="sv-SE">
                <a:cs typeface="Arial" panose="020B0604020202020204"/>
              </a:rPr>
              <a:t>Halmstad (Ankaret)</a:t>
            </a:r>
          </a:p>
          <a:p>
            <a:pPr lvl="1">
              <a:buFont typeface="Arial" panose="020B0604020202020204" pitchFamily="34" charset="0"/>
              <a:buChar char="•"/>
            </a:pPr>
            <a:r>
              <a:rPr lang="sv-SE">
                <a:cs typeface="Arial" panose="020B0604020202020204"/>
              </a:rPr>
              <a:t>Varberg (Höghuskorridoren)</a:t>
            </a:r>
          </a:p>
          <a:p>
            <a:pPr lvl="1">
              <a:buFont typeface="Arial" panose="020B0604020202020204" pitchFamily="34" charset="0"/>
              <a:buChar char="•"/>
            </a:pPr>
            <a:r>
              <a:rPr lang="sv-SE">
                <a:cs typeface="Arial" panose="020B0604020202020204"/>
              </a:rPr>
              <a:t>Kungsbacka (Matsalen)</a:t>
            </a:r>
          </a:p>
          <a:p>
            <a:pPr marL="287655" indent="-287655"/>
            <a:r>
              <a:rPr lang="sv-SE">
                <a:cs typeface="Arial" panose="020B0604020202020204"/>
              </a:rPr>
              <a:t>Visningarna är öppna för alla vårdmedarbetare i Halland, även privata vårdgivare.</a:t>
            </a:r>
          </a:p>
          <a:p>
            <a:pPr marL="287655" indent="-287655"/>
            <a:r>
              <a:rPr lang="sv-SE">
                <a:cs typeface="Arial" panose="020B0604020202020204"/>
              </a:rPr>
              <a:t>För tider se FVIS.regionhalland.se samt intranät</a:t>
            </a:r>
          </a:p>
          <a:p>
            <a:pPr marL="287655" indent="-287655"/>
            <a:r>
              <a:rPr lang="sv-SE">
                <a:cs typeface="Arial" panose="020B0604020202020204"/>
              </a:rPr>
              <a:t>Digitala visningar, </a:t>
            </a:r>
            <a:r>
              <a:rPr lang="sv-SE" err="1">
                <a:cs typeface="Arial" panose="020B0604020202020204"/>
              </a:rPr>
              <a:t>webinarier</a:t>
            </a:r>
            <a:r>
              <a:rPr lang="sv-SE">
                <a:cs typeface="Arial" panose="020B0604020202020204"/>
              </a:rPr>
              <a:t>, kommer även att göras senare</a:t>
            </a:r>
          </a:p>
        </p:txBody>
      </p:sp>
      <p:sp>
        <p:nvSpPr>
          <p:cNvPr id="16" name="Ellips 15">
            <a:extLst>
              <a:ext uri="{FF2B5EF4-FFF2-40B4-BE49-F238E27FC236}">
                <a16:creationId xmlns:a16="http://schemas.microsoft.com/office/drawing/2014/main" id="{D0E5C1BF-BFE1-B257-A1A1-23A3EEF7303A}"/>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ärmbild, logotyp, design&#10;&#10;Automatiskt genererad beskrivning">
            <a:extLst>
              <a:ext uri="{FF2B5EF4-FFF2-40B4-BE49-F238E27FC236}">
                <a16:creationId xmlns:a16="http://schemas.microsoft.com/office/drawing/2014/main" id="{ABDD9A78-016C-7D14-E44B-3F092B6CEA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6924" y="2476500"/>
            <a:ext cx="2786542" cy="1904999"/>
          </a:xfrm>
          <a:prstGeom prst="rect">
            <a:avLst/>
          </a:prstGeom>
        </p:spPr>
      </p:pic>
      <p:sp>
        <p:nvSpPr>
          <p:cNvPr id="10" name="Platshållare för datum 3">
            <a:extLst>
              <a:ext uri="{FF2B5EF4-FFF2-40B4-BE49-F238E27FC236}">
                <a16:creationId xmlns:a16="http://schemas.microsoft.com/office/drawing/2014/main" id="{FFB89B08-0F25-6465-49E8-536FBB6CB92B}"/>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11" name="Platshållare för sidfot 4">
            <a:extLst>
              <a:ext uri="{FF2B5EF4-FFF2-40B4-BE49-F238E27FC236}">
                <a16:creationId xmlns:a16="http://schemas.microsoft.com/office/drawing/2014/main" id="{CB02E9E0-C9CF-BA27-D5A3-D6B703ABCAD3}"/>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a:t>APT-material 6</a:t>
            </a:r>
          </a:p>
        </p:txBody>
      </p:sp>
    </p:spTree>
    <p:extLst>
      <p:ext uri="{BB962C8B-B14F-4D97-AF65-F5344CB8AC3E}">
        <p14:creationId xmlns:p14="http://schemas.microsoft.com/office/powerpoint/2010/main" val="142090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B075561C-B0F1-D37F-9555-C409602311A8}"/>
              </a:ext>
            </a:extLst>
          </p:cNvPr>
          <p:cNvSpPr/>
          <p:nvPr/>
        </p:nvSpPr>
        <p:spPr>
          <a:xfrm>
            <a:off x="0" y="683619"/>
            <a:ext cx="4480560"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p:txBody>
          <a:bodyPr/>
          <a:lstStyle/>
          <a:p>
            <a:r>
              <a:rPr lang="sv-SE"/>
              <a:t>Mer information:</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3275" y="1665288"/>
            <a:ext cx="5292725" cy="2976381"/>
          </a:xfrm>
        </p:spPr>
        <p:txBody>
          <a:bodyPr/>
          <a:lstStyle/>
          <a:p>
            <a:r>
              <a:rPr lang="sv-SE"/>
              <a:t>Nästa information om införandet av Cosmic kommer i januari / februari</a:t>
            </a:r>
          </a:p>
          <a:p>
            <a:r>
              <a:rPr lang="sv-SE"/>
              <a:t>Information, nyheter, uppdateringar och film finns på hemsidan: </a:t>
            </a:r>
            <a:r>
              <a:rPr lang="sv-SE">
                <a:hlinkClick r:id="rId3"/>
              </a:rPr>
              <a:t>FVIS.regionhalland.se</a:t>
            </a:r>
            <a:endParaRPr lang="sv-SE"/>
          </a:p>
          <a:p>
            <a:r>
              <a:rPr lang="sv-SE"/>
              <a:t>Frågor, kommentarer, synpunkter, förslag skickas till: </a:t>
            </a:r>
            <a:r>
              <a:rPr lang="sv-SE" b="0" i="0">
                <a:solidFill>
                  <a:srgbClr val="000000"/>
                </a:solidFill>
                <a:effectLst/>
                <a:latin typeface="proxima-nova"/>
              </a:rPr>
              <a:t> </a:t>
            </a:r>
            <a:r>
              <a:rPr lang="sv-SE" b="0" i="0">
                <a:effectLst/>
                <a:latin typeface="proxima-nova"/>
                <a:hlinkClick r:id="rId4"/>
              </a:rPr>
              <a:t>Frågor och svar om FVIS</a:t>
            </a:r>
            <a:endParaRPr lang="sv-SE"/>
          </a:p>
        </p:txBody>
      </p:sp>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a:xfrm>
            <a:off x="9188174" y="6452047"/>
            <a:ext cx="2032858" cy="324000"/>
          </a:xfrm>
        </p:spPr>
        <p:txBody>
          <a:bodyPr/>
          <a:lstStyle/>
          <a:p>
            <a:r>
              <a:rPr lang="sv-SE"/>
              <a:t>Region Halland │</a:t>
            </a: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18</a:t>
            </a:fld>
            <a:endParaRPr lang="sv-SE"/>
          </a:p>
        </p:txBody>
      </p:sp>
      <p:sp>
        <p:nvSpPr>
          <p:cNvPr id="7" name="Platshållare för sidfot 4">
            <a:extLst>
              <a:ext uri="{FF2B5EF4-FFF2-40B4-BE49-F238E27FC236}">
                <a16:creationId xmlns:a16="http://schemas.microsoft.com/office/drawing/2014/main" id="{802DCF6E-0335-DC20-ABD0-9665BBA9FF7D}"/>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a:t>APT-material 6</a:t>
            </a:r>
          </a:p>
        </p:txBody>
      </p:sp>
    </p:spTree>
    <p:extLst>
      <p:ext uri="{BB962C8B-B14F-4D97-AF65-F5344CB8AC3E}">
        <p14:creationId xmlns:p14="http://schemas.microsoft.com/office/powerpoint/2010/main" val="178323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Chefspaket 5 - Information│</a:t>
            </a:r>
          </a:p>
        </p:txBody>
      </p:sp>
      <p:sp>
        <p:nvSpPr>
          <p:cNvPr id="5" name="Platshållare för sidfot 4"/>
          <p:cNvSpPr>
            <a:spLocks noGrp="1"/>
          </p:cNvSpPr>
          <p:nvPr>
            <p:ph type="ftr" sz="quarter" idx="11"/>
          </p:nvPr>
        </p:nvSpPr>
        <p:spPr/>
        <p:txBody>
          <a:bodyPr/>
          <a:lstStyle/>
          <a:p>
            <a:r>
              <a:rPr lang="sv-SE"/>
              <a:t>Halland – Bästa livsplatsen</a:t>
            </a:r>
          </a:p>
        </p:txBody>
      </p:sp>
      <p:sp>
        <p:nvSpPr>
          <p:cNvPr id="6" name="Platshållare för bildnummer 5"/>
          <p:cNvSpPr>
            <a:spLocks noGrp="1"/>
          </p:cNvSpPr>
          <p:nvPr>
            <p:ph type="sldNum" sz="quarter" idx="12"/>
          </p:nvPr>
        </p:nvSpPr>
        <p:spPr/>
        <p:txBody>
          <a:bodyPr/>
          <a:lstStyle/>
          <a:p>
            <a:fld id="{E8645303-2AAE-45D1-913A-B06AE6474513}" type="slidenum">
              <a:rPr lang="sv-SE" smtClean="0"/>
              <a:pPr/>
              <a:t>19</a:t>
            </a:fld>
            <a:endParaRPr lang="sv-SE"/>
          </a:p>
        </p:txBody>
      </p:sp>
      <p:sp>
        <p:nvSpPr>
          <p:cNvPr id="7" name="Rubrik 6">
            <a:extLst>
              <a:ext uri="{FF2B5EF4-FFF2-40B4-BE49-F238E27FC236}">
                <a16:creationId xmlns:a16="http://schemas.microsoft.com/office/drawing/2014/main" id="{3C6DB630-EFBE-3F65-A75F-36975BE49687}"/>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5072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538B1E9-3140-95DB-04F9-EAAAED143C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8812" b="41833"/>
          <a:stretch/>
        </p:blipFill>
        <p:spPr>
          <a:xfrm>
            <a:off x="0" y="-15906"/>
            <a:ext cx="2583180" cy="3989070"/>
          </a:xfrm>
          <a:prstGeom prst="rect">
            <a:avLst/>
          </a:prstGeom>
        </p:spPr>
      </p:pic>
      <p:sp>
        <p:nvSpPr>
          <p:cNvPr id="3" name="Rubrik 2">
            <a:extLst>
              <a:ext uri="{FF2B5EF4-FFF2-40B4-BE49-F238E27FC236}">
                <a16:creationId xmlns:a16="http://schemas.microsoft.com/office/drawing/2014/main" id="{18482A9C-BFAC-C2C2-006F-D329AB84D4E5}"/>
              </a:ext>
            </a:extLst>
          </p:cNvPr>
          <p:cNvSpPr txBox="1">
            <a:spLocks/>
          </p:cNvSpPr>
          <p:nvPr/>
        </p:nvSpPr>
        <p:spPr>
          <a:xfrm>
            <a:off x="1955800" y="2570690"/>
            <a:ext cx="8280400" cy="1491041"/>
          </a:xfrm>
          <a:prstGeom prst="rect">
            <a:avLst/>
          </a:prstGeom>
        </p:spPr>
        <p:txBody>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lnSpc>
                <a:spcPct val="100000"/>
              </a:lnSpc>
            </a:pPr>
            <a:r>
              <a:rPr lang="sv-SE">
                <a:solidFill>
                  <a:schemeClr val="bg1"/>
                </a:solidFill>
              </a:rPr>
              <a:t>Till dig som chef.</a:t>
            </a:r>
            <a:endParaRPr lang="sv-SE" u="sng">
              <a:solidFill>
                <a:schemeClr val="bg1"/>
              </a:solidFill>
            </a:endParaRPr>
          </a:p>
          <a:p>
            <a:pPr algn="ctr">
              <a:lnSpc>
                <a:spcPct val="100000"/>
              </a:lnSpc>
            </a:pPr>
            <a:r>
              <a:rPr lang="sv-SE">
                <a:solidFill>
                  <a:schemeClr val="bg1"/>
                </a:solidFill>
              </a:rPr>
              <a:t>Ett år kvar till Cosmic!</a:t>
            </a:r>
          </a:p>
        </p:txBody>
      </p:sp>
      <p:pic>
        <p:nvPicPr>
          <p:cNvPr id="7" name="Bildobjekt 6" descr="En bild som visar clipart, Grafik, tecknad serie, design&#10;&#10;Automatiskt genererad beskrivning">
            <a:extLst>
              <a:ext uri="{FF2B5EF4-FFF2-40B4-BE49-F238E27FC236}">
                <a16:creationId xmlns:a16="http://schemas.microsoft.com/office/drawing/2014/main" id="{541D6AB4-13C1-DE6B-D87B-1E8DDFDBCA1E}"/>
              </a:ext>
            </a:extLst>
          </p:cNvPr>
          <p:cNvPicPr>
            <a:picLocks noChangeAspect="1"/>
          </p:cNvPicPr>
          <p:nvPr/>
        </p:nvPicPr>
        <p:blipFill>
          <a:blip r:embed="rId4"/>
          <a:stretch>
            <a:fillRect/>
          </a:stretch>
        </p:blipFill>
        <p:spPr>
          <a:xfrm>
            <a:off x="9712411" y="372762"/>
            <a:ext cx="2012091" cy="2012091"/>
          </a:xfrm>
          <a:prstGeom prst="rect">
            <a:avLst/>
          </a:prstGeom>
        </p:spPr>
      </p:pic>
    </p:spTree>
    <p:extLst>
      <p:ext uri="{BB962C8B-B14F-4D97-AF65-F5344CB8AC3E}">
        <p14:creationId xmlns:p14="http://schemas.microsoft.com/office/powerpoint/2010/main" val="291824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81B86-86E3-1569-FF30-CECB9B2EA91A}"/>
              </a:ext>
            </a:extLst>
          </p:cNvPr>
          <p:cNvSpPr>
            <a:spLocks noGrp="1"/>
          </p:cNvSpPr>
          <p:nvPr>
            <p:ph type="title"/>
          </p:nvPr>
        </p:nvSpPr>
        <p:spPr/>
        <p:txBody>
          <a:bodyPr/>
          <a:lstStyle/>
          <a:p>
            <a:r>
              <a:rPr lang="sv-SE" sz="3600" b="1"/>
              <a:t>Chefspaketet – till dig som chef</a:t>
            </a:r>
            <a:endParaRPr lang="sv-SE"/>
          </a:p>
        </p:txBody>
      </p:sp>
      <p:sp>
        <p:nvSpPr>
          <p:cNvPr id="4" name="Platshållare för datum 3">
            <a:extLst>
              <a:ext uri="{FF2B5EF4-FFF2-40B4-BE49-F238E27FC236}">
                <a16:creationId xmlns:a16="http://schemas.microsoft.com/office/drawing/2014/main" id="{9777BF8C-E50D-64E7-197F-9DEF5DAC4733}"/>
              </a:ext>
            </a:extLst>
          </p:cNvPr>
          <p:cNvSpPr>
            <a:spLocks noGrp="1"/>
          </p:cNvSpPr>
          <p:nvPr>
            <p:ph type="dt" sz="half" idx="14"/>
          </p:nvPr>
        </p:nvSpPr>
        <p:spPr>
          <a:xfrm>
            <a:off x="9083040" y="6452047"/>
            <a:ext cx="2137992" cy="324000"/>
          </a:xfrm>
        </p:spPr>
        <p:txBody>
          <a:bodyPr/>
          <a:lstStyle/>
          <a:p>
            <a:r>
              <a:rPr lang="sv-SE" err="1"/>
              <a:t>Chefspaket</a:t>
            </a:r>
            <a:r>
              <a:rPr lang="sv-SE"/>
              <a:t> 6 - Information│</a:t>
            </a:r>
          </a:p>
        </p:txBody>
      </p:sp>
      <p:sp>
        <p:nvSpPr>
          <p:cNvPr id="5" name="Platshållare för sidfot 4">
            <a:extLst>
              <a:ext uri="{FF2B5EF4-FFF2-40B4-BE49-F238E27FC236}">
                <a16:creationId xmlns:a16="http://schemas.microsoft.com/office/drawing/2014/main" id="{62DDAF2E-EBF1-EA9D-D4A9-76F8C9692EC1}"/>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7EF4CCFA-AAE5-59A2-A247-963A48B73A67}"/>
              </a:ext>
            </a:extLst>
          </p:cNvPr>
          <p:cNvSpPr>
            <a:spLocks noGrp="1"/>
          </p:cNvSpPr>
          <p:nvPr>
            <p:ph type="sldNum" sz="quarter" idx="16"/>
          </p:nvPr>
        </p:nvSpPr>
        <p:spPr/>
        <p:txBody>
          <a:bodyPr/>
          <a:lstStyle/>
          <a:p>
            <a:fld id="{E8645303-2AAE-45D1-913A-B06AE6474513}" type="slidenum">
              <a:rPr lang="sv-SE" smtClean="0"/>
              <a:pPr/>
              <a:t>3</a:t>
            </a:fld>
            <a:endParaRPr lang="sv-SE"/>
          </a:p>
        </p:txBody>
      </p:sp>
      <p:sp>
        <p:nvSpPr>
          <p:cNvPr id="7" name="Platshållare för innehåll 2">
            <a:extLst>
              <a:ext uri="{FF2B5EF4-FFF2-40B4-BE49-F238E27FC236}">
                <a16:creationId xmlns:a16="http://schemas.microsoft.com/office/drawing/2014/main" id="{C2509A03-4704-E27E-74CA-F7574989463F}"/>
              </a:ext>
            </a:extLst>
          </p:cNvPr>
          <p:cNvSpPr>
            <a:spLocks noGrp="1"/>
          </p:cNvSpPr>
          <p:nvPr>
            <p:ph sz="quarter" idx="13"/>
          </p:nvPr>
        </p:nvSpPr>
        <p:spPr>
          <a:xfrm>
            <a:off x="1022953" y="1665288"/>
            <a:ext cx="5073047" cy="4535488"/>
          </a:xfrm>
        </p:spPr>
        <p:txBody>
          <a:bodyPr vert="horz" lIns="0" tIns="0" rIns="0" bIns="0" rtlCol="0" anchor="t">
            <a:normAutofit/>
          </a:bodyPr>
          <a:lstStyle/>
          <a:p>
            <a:pPr marL="287655" indent="-287655"/>
            <a:r>
              <a:rPr lang="sv-SE" sz="1700"/>
              <a:t>Varannan månad får du som chef ett </a:t>
            </a:r>
            <a:r>
              <a:rPr lang="sv-SE" sz="1700" err="1"/>
              <a:t>chefspaket</a:t>
            </a:r>
            <a:r>
              <a:rPr lang="sv-SE" sz="1700"/>
              <a:t> som innehåller information till dig och en presentation att använda på APT.</a:t>
            </a:r>
          </a:p>
          <a:p>
            <a:pPr marL="287655" indent="-287655"/>
            <a:r>
              <a:rPr lang="sv-SE" sz="1700" b="1" u="sng"/>
              <a:t>OBS! Missa inte: Det finns mer information under PPT-bilderna i anteckningsfältet.</a:t>
            </a:r>
          </a:p>
          <a:p>
            <a:pPr marL="287655" indent="-287655"/>
            <a:r>
              <a:rPr lang="sv-SE" sz="1700"/>
              <a:t>Du bör ha kommunicerat APT-materialet som finns bifogat i detta chefspaketet innan nästa paket kommer i januari / februari. </a:t>
            </a:r>
          </a:p>
          <a:p>
            <a:pPr marL="287655" indent="-287655"/>
            <a:r>
              <a:rPr lang="sv-SE" sz="1600"/>
              <a:t>Har du frågor, idéer eller funderingar? Tveka inte att höra av dig till din kontaktperson, ”FVIS-samordnare Införande”. </a:t>
            </a:r>
          </a:p>
          <a:p>
            <a:pPr marL="287655" indent="-287655"/>
            <a:r>
              <a:rPr lang="sv-SE" sz="1700" b="1"/>
              <a:t>Tillsammans inför vi Region Hallands nya vårdinformationsstöd Cosmic!</a:t>
            </a:r>
            <a:endParaRPr lang="sv-SE" sz="1700" b="1">
              <a:cs typeface="Arial" panose="020B0604020202020204"/>
            </a:endParaRPr>
          </a:p>
          <a:p>
            <a:pPr marL="287655" indent="-287655"/>
            <a:endParaRPr lang="sv-SE" i="1">
              <a:cs typeface="Arial" panose="020B0604020202020204"/>
            </a:endParaRPr>
          </a:p>
        </p:txBody>
      </p:sp>
      <p:sp>
        <p:nvSpPr>
          <p:cNvPr id="3" name="Ellips 2">
            <a:extLst>
              <a:ext uri="{FF2B5EF4-FFF2-40B4-BE49-F238E27FC236}">
                <a16:creationId xmlns:a16="http://schemas.microsoft.com/office/drawing/2014/main" id="{907F3B31-4C73-148C-D53D-ABC56948FBF3}"/>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descr="Ruta kontur">
            <a:extLst>
              <a:ext uri="{FF2B5EF4-FFF2-40B4-BE49-F238E27FC236}">
                <a16:creationId xmlns:a16="http://schemas.microsoft.com/office/drawing/2014/main" id="{2C868BBD-B1BF-D4BD-DB5D-819C2FB1FF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79166" y="2174204"/>
            <a:ext cx="2522058" cy="2522058"/>
          </a:xfrm>
          <a:prstGeom prst="rect">
            <a:avLst/>
          </a:prstGeom>
        </p:spPr>
      </p:pic>
    </p:spTree>
    <p:extLst>
      <p:ext uri="{BB962C8B-B14F-4D97-AF65-F5344CB8AC3E}">
        <p14:creationId xmlns:p14="http://schemas.microsoft.com/office/powerpoint/2010/main" val="222214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cxnSp>
        <p:nvCxnSpPr>
          <p:cNvPr id="63" name="Rak koppling 62">
            <a:extLst>
              <a:ext uri="{FF2B5EF4-FFF2-40B4-BE49-F238E27FC236}">
                <a16:creationId xmlns:a16="http://schemas.microsoft.com/office/drawing/2014/main" id="{B6430059-F153-65F5-EC34-2808190A9A47}"/>
              </a:ext>
            </a:extLst>
          </p:cNvPr>
          <p:cNvCxnSpPr>
            <a:cxnSpLocks/>
          </p:cNvCxnSpPr>
          <p:nvPr/>
        </p:nvCxnSpPr>
        <p:spPr>
          <a:xfrm>
            <a:off x="10566744" y="1606640"/>
            <a:ext cx="7395" cy="2037199"/>
          </a:xfrm>
          <a:prstGeom prst="line">
            <a:avLst/>
          </a:prstGeom>
          <a:ln w="38100">
            <a:solidFill>
              <a:srgbClr val="82CD9E"/>
            </a:solidFill>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159FBE8E-0144-E421-FDF0-2995532F248B}"/>
              </a:ext>
            </a:extLst>
          </p:cNvPr>
          <p:cNvSpPr/>
          <p:nvPr/>
        </p:nvSpPr>
        <p:spPr>
          <a:xfrm>
            <a:off x="4924425" y="4215852"/>
            <a:ext cx="5119209" cy="1756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D6CC32F1-2C01-D58E-65FE-457D247AFB6B}"/>
              </a:ext>
            </a:extLst>
          </p:cNvPr>
          <p:cNvSpPr/>
          <p:nvPr/>
        </p:nvSpPr>
        <p:spPr>
          <a:xfrm>
            <a:off x="822404" y="4730654"/>
            <a:ext cx="2968296" cy="123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B55D482-4C83-4A7A-2081-AB3D654F5DB7}"/>
              </a:ext>
            </a:extLst>
          </p:cNvPr>
          <p:cNvSpPr>
            <a:spLocks noGrp="1"/>
          </p:cNvSpPr>
          <p:nvPr>
            <p:ph type="title"/>
          </p:nvPr>
        </p:nvSpPr>
        <p:spPr/>
        <p:txBody>
          <a:bodyPr/>
          <a:lstStyle/>
          <a:p>
            <a:r>
              <a:rPr lang="sv-SE"/>
              <a:t>Kommunikationsplan </a:t>
            </a:r>
            <a:r>
              <a:rPr lang="sv-SE" err="1"/>
              <a:t>chefspaket</a:t>
            </a:r>
            <a:endParaRPr lang="sv-SE"/>
          </a:p>
        </p:txBody>
      </p:sp>
      <p:sp>
        <p:nvSpPr>
          <p:cNvPr id="4" name="Platshållare för datum 3">
            <a:extLst>
              <a:ext uri="{FF2B5EF4-FFF2-40B4-BE49-F238E27FC236}">
                <a16:creationId xmlns:a16="http://schemas.microsoft.com/office/drawing/2014/main" id="{25C41738-67B6-E7DE-AD29-68BA1720338D}"/>
              </a:ext>
            </a:extLst>
          </p:cNvPr>
          <p:cNvSpPr>
            <a:spLocks noGrp="1"/>
          </p:cNvSpPr>
          <p:nvPr>
            <p:ph type="dt" sz="half" idx="14"/>
          </p:nvPr>
        </p:nvSpPr>
        <p:spPr>
          <a:xfrm>
            <a:off x="8888412" y="6452047"/>
            <a:ext cx="2332620" cy="324000"/>
          </a:xfrm>
        </p:spPr>
        <p:txBody>
          <a:bodyPr/>
          <a:lstStyle/>
          <a:p>
            <a:r>
              <a:rPr lang="sv-SE" err="1"/>
              <a:t>Chefspaket</a:t>
            </a:r>
            <a:r>
              <a:rPr lang="sv-SE"/>
              <a:t> 6 - Information│</a:t>
            </a:r>
          </a:p>
        </p:txBody>
      </p:sp>
      <p:sp>
        <p:nvSpPr>
          <p:cNvPr id="5" name="Platshållare för sidfot 4">
            <a:extLst>
              <a:ext uri="{FF2B5EF4-FFF2-40B4-BE49-F238E27FC236}">
                <a16:creationId xmlns:a16="http://schemas.microsoft.com/office/drawing/2014/main" id="{6C0C22FE-D251-D79D-8E3A-C6B8ED9BAD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CFC25E7-BA34-730D-C325-E9140EFD1008}"/>
              </a:ext>
            </a:extLst>
          </p:cNvPr>
          <p:cNvSpPr>
            <a:spLocks noGrp="1"/>
          </p:cNvSpPr>
          <p:nvPr>
            <p:ph type="sldNum" sz="quarter" idx="16"/>
          </p:nvPr>
        </p:nvSpPr>
        <p:spPr/>
        <p:txBody>
          <a:bodyPr/>
          <a:lstStyle/>
          <a:p>
            <a:fld id="{E8645303-2AAE-45D1-913A-B06AE6474513}" type="slidenum">
              <a:rPr lang="sv-SE" smtClean="0"/>
              <a:pPr/>
              <a:t>4</a:t>
            </a:fld>
            <a:endParaRPr lang="sv-SE"/>
          </a:p>
        </p:txBody>
      </p:sp>
      <p:cxnSp>
        <p:nvCxnSpPr>
          <p:cNvPr id="31" name="Rak koppling 30">
            <a:extLst>
              <a:ext uri="{FF2B5EF4-FFF2-40B4-BE49-F238E27FC236}">
                <a16:creationId xmlns:a16="http://schemas.microsoft.com/office/drawing/2014/main" id="{8BC8073B-A132-D332-16E6-31CE0CB6EA77}"/>
              </a:ext>
            </a:extLst>
          </p:cNvPr>
          <p:cNvCxnSpPr>
            <a:cxnSpLocks/>
          </p:cNvCxnSpPr>
          <p:nvPr/>
        </p:nvCxnSpPr>
        <p:spPr>
          <a:xfrm>
            <a:off x="5175966" y="1606640"/>
            <a:ext cx="7395" cy="2037199"/>
          </a:xfrm>
          <a:prstGeom prst="line">
            <a:avLst/>
          </a:prstGeom>
          <a:ln w="38100">
            <a:solidFill>
              <a:srgbClr val="FDC75F"/>
            </a:solidFill>
          </a:ln>
        </p:spPr>
        <p:style>
          <a:lnRef idx="1">
            <a:schemeClr val="accent1"/>
          </a:lnRef>
          <a:fillRef idx="0">
            <a:schemeClr val="accent1"/>
          </a:fillRef>
          <a:effectRef idx="0">
            <a:schemeClr val="accent1"/>
          </a:effectRef>
          <a:fontRef idx="minor">
            <a:schemeClr val="tx1"/>
          </a:fontRef>
        </p:style>
      </p:cxnSp>
      <p:pic>
        <p:nvPicPr>
          <p:cNvPr id="32" name="Bild 31" descr="Ruta kontur">
            <a:extLst>
              <a:ext uri="{FF2B5EF4-FFF2-40B4-BE49-F238E27FC236}">
                <a16:creationId xmlns:a16="http://schemas.microsoft.com/office/drawing/2014/main" id="{4DBDF657-AE56-833C-2FAD-79856F1548F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2029" y="2120862"/>
            <a:ext cx="914400" cy="914400"/>
          </a:xfrm>
          <a:prstGeom prst="rect">
            <a:avLst/>
          </a:prstGeom>
        </p:spPr>
      </p:pic>
      <p:pic>
        <p:nvPicPr>
          <p:cNvPr id="33" name="Bild 32" descr="Ruta kontur">
            <a:extLst>
              <a:ext uri="{FF2B5EF4-FFF2-40B4-BE49-F238E27FC236}">
                <a16:creationId xmlns:a16="http://schemas.microsoft.com/office/drawing/2014/main" id="{8A7F7E47-9299-8F7D-528E-95A4E3AFF2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6253" y="2120862"/>
            <a:ext cx="914400" cy="914400"/>
          </a:xfrm>
          <a:prstGeom prst="rect">
            <a:avLst/>
          </a:prstGeom>
        </p:spPr>
      </p:pic>
      <p:pic>
        <p:nvPicPr>
          <p:cNvPr id="34" name="Bild 33" descr="Ruta kontur">
            <a:extLst>
              <a:ext uri="{FF2B5EF4-FFF2-40B4-BE49-F238E27FC236}">
                <a16:creationId xmlns:a16="http://schemas.microsoft.com/office/drawing/2014/main" id="{E55FB366-77CA-60E7-9E96-D065271807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36313" y="2120862"/>
            <a:ext cx="914400" cy="914400"/>
          </a:xfrm>
          <a:prstGeom prst="rect">
            <a:avLst/>
          </a:prstGeom>
        </p:spPr>
      </p:pic>
      <p:pic>
        <p:nvPicPr>
          <p:cNvPr id="36" name="Bild 35" descr="Ruta kontur">
            <a:extLst>
              <a:ext uri="{FF2B5EF4-FFF2-40B4-BE49-F238E27FC236}">
                <a16:creationId xmlns:a16="http://schemas.microsoft.com/office/drawing/2014/main" id="{B741FBC1-B9B6-D400-BC0A-D9101E2C05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18747" y="2120862"/>
            <a:ext cx="914400" cy="914400"/>
          </a:xfrm>
          <a:prstGeom prst="rect">
            <a:avLst/>
          </a:prstGeom>
        </p:spPr>
      </p:pic>
      <p:pic>
        <p:nvPicPr>
          <p:cNvPr id="37" name="Bild 36" descr="Ruta kontur">
            <a:extLst>
              <a:ext uri="{FF2B5EF4-FFF2-40B4-BE49-F238E27FC236}">
                <a16:creationId xmlns:a16="http://schemas.microsoft.com/office/drawing/2014/main" id="{9E18B459-A7DD-EBBE-F31D-32B1C99D11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20355" y="2120862"/>
            <a:ext cx="914400" cy="914400"/>
          </a:xfrm>
          <a:prstGeom prst="rect">
            <a:avLst/>
          </a:prstGeom>
        </p:spPr>
      </p:pic>
      <p:sp>
        <p:nvSpPr>
          <p:cNvPr id="40" name="textruta 39">
            <a:extLst>
              <a:ext uri="{FF2B5EF4-FFF2-40B4-BE49-F238E27FC236}">
                <a16:creationId xmlns:a16="http://schemas.microsoft.com/office/drawing/2014/main" id="{3D1B3E38-424E-DEEF-A42E-5B1DCEBD3ABA}"/>
              </a:ext>
            </a:extLst>
          </p:cNvPr>
          <p:cNvSpPr txBox="1"/>
          <p:nvPr/>
        </p:nvSpPr>
        <p:spPr>
          <a:xfrm>
            <a:off x="235263" y="2966422"/>
            <a:ext cx="912157" cy="276999"/>
          </a:xfrm>
          <a:prstGeom prst="rect">
            <a:avLst/>
          </a:prstGeom>
          <a:noFill/>
        </p:spPr>
        <p:txBody>
          <a:bodyPr wrap="square" rtlCol="0">
            <a:spAutoFit/>
          </a:bodyPr>
          <a:lstStyle/>
          <a:p>
            <a:pPr algn="ctr"/>
            <a:r>
              <a:rPr lang="sv-SE" sz="1200"/>
              <a:t>Paket 2</a:t>
            </a:r>
          </a:p>
        </p:txBody>
      </p:sp>
      <p:grpSp>
        <p:nvGrpSpPr>
          <p:cNvPr id="13" name="Grupp 12">
            <a:extLst>
              <a:ext uri="{FF2B5EF4-FFF2-40B4-BE49-F238E27FC236}">
                <a16:creationId xmlns:a16="http://schemas.microsoft.com/office/drawing/2014/main" id="{EE4C011A-0074-DBFD-0E18-5321289DF894}"/>
              </a:ext>
            </a:extLst>
          </p:cNvPr>
          <p:cNvGrpSpPr/>
          <p:nvPr/>
        </p:nvGrpSpPr>
        <p:grpSpPr>
          <a:xfrm>
            <a:off x="4765711" y="3395342"/>
            <a:ext cx="820510" cy="820510"/>
            <a:chOff x="4388304" y="4190803"/>
            <a:chExt cx="820510" cy="820510"/>
          </a:xfrm>
        </p:grpSpPr>
        <p:sp>
          <p:nvSpPr>
            <p:cNvPr id="8" name="Ellips 7">
              <a:extLst>
                <a:ext uri="{FF2B5EF4-FFF2-40B4-BE49-F238E27FC236}">
                  <a16:creationId xmlns:a16="http://schemas.microsoft.com/office/drawing/2014/main" id="{37E5356B-2D54-AB5F-E63F-0793A2CCB074}"/>
                </a:ext>
              </a:extLst>
            </p:cNvPr>
            <p:cNvSpPr/>
            <p:nvPr/>
          </p:nvSpPr>
          <p:spPr>
            <a:xfrm>
              <a:off x="4388304" y="4190803"/>
              <a:ext cx="820510" cy="820510"/>
            </a:xfrm>
            <a:prstGeom prst="ellipse">
              <a:avLst/>
            </a:prstGeom>
            <a:solidFill>
              <a:srgbClr val="FD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CA34FC16-90F9-2523-9B9C-88BCA9C022D7}"/>
                </a:ext>
              </a:extLst>
            </p:cNvPr>
            <p:cNvSpPr txBox="1"/>
            <p:nvPr/>
          </p:nvSpPr>
          <p:spPr>
            <a:xfrm>
              <a:off x="4485688" y="4383797"/>
              <a:ext cx="625742" cy="400110"/>
            </a:xfrm>
            <a:prstGeom prst="rect">
              <a:avLst/>
            </a:prstGeom>
            <a:noFill/>
          </p:spPr>
          <p:txBody>
            <a:bodyPr wrap="square" rtlCol="0">
              <a:spAutoFit/>
            </a:bodyPr>
            <a:lstStyle/>
            <a:p>
              <a:pPr algn="ctr"/>
              <a:r>
                <a:rPr lang="sv-SE" sz="1000" b="1"/>
                <a:t>Här är </a:t>
              </a:r>
            </a:p>
            <a:p>
              <a:pPr algn="ctr"/>
              <a:r>
                <a:rPr lang="sv-SE" sz="1000" b="1"/>
                <a:t>vi nu</a:t>
              </a:r>
            </a:p>
          </p:txBody>
        </p:sp>
      </p:grpSp>
      <p:sp>
        <p:nvSpPr>
          <p:cNvPr id="48" name="textruta 47">
            <a:extLst>
              <a:ext uri="{FF2B5EF4-FFF2-40B4-BE49-F238E27FC236}">
                <a16:creationId xmlns:a16="http://schemas.microsoft.com/office/drawing/2014/main" id="{FF09392D-E234-29C0-D21B-5978FA41C944}"/>
              </a:ext>
            </a:extLst>
          </p:cNvPr>
          <p:cNvSpPr txBox="1"/>
          <p:nvPr/>
        </p:nvSpPr>
        <p:spPr>
          <a:xfrm>
            <a:off x="5119010" y="4301463"/>
            <a:ext cx="4642618" cy="1754326"/>
          </a:xfrm>
          <a:prstGeom prst="rect">
            <a:avLst/>
          </a:prstGeom>
          <a:noFill/>
        </p:spPr>
        <p:txBody>
          <a:bodyPr wrap="none" lIns="91440" tIns="45720" rIns="91440" bIns="45720" rtlCol="0" anchor="t">
            <a:spAutoFit/>
          </a:bodyPr>
          <a:lstStyle/>
          <a:p>
            <a:r>
              <a:rPr lang="sv-SE" sz="1200" b="1"/>
              <a:t>Hur </a:t>
            </a:r>
            <a:r>
              <a:rPr lang="sv-SE" sz="1200" b="1" err="1"/>
              <a:t>chefspaket</a:t>
            </a:r>
            <a:r>
              <a:rPr lang="sv-SE" sz="1200" b="1"/>
              <a:t> kommuniceras ut i organisationen:</a:t>
            </a:r>
          </a:p>
          <a:p>
            <a:endParaRPr lang="sv-SE" sz="1200"/>
          </a:p>
          <a:p>
            <a:pPr marL="171450" indent="-171450">
              <a:buFont typeface="Arial,Sans-Serif" panose="020B0604020202020204" pitchFamily="34" charset="0"/>
              <a:buChar char="•"/>
            </a:pPr>
            <a:r>
              <a:rPr lang="sv-SE" sz="1200"/>
              <a:t>Samlad information på fvis.regionhalland.se. </a:t>
            </a:r>
            <a:br>
              <a:rPr lang="sv-SE" sz="1200"/>
            </a:br>
            <a:r>
              <a:rPr lang="sv-SE" sz="1200"/>
              <a:t>Se flik, Privata vårdgivare/Övriga Privata vårdgivare. </a:t>
            </a:r>
            <a:endParaRPr lang="en-US" sz="1200"/>
          </a:p>
          <a:p>
            <a:pPr marL="171450" indent="-171450">
              <a:buFont typeface="Arial,Sans-Serif" panose="020B0604020202020204" pitchFamily="34" charset="0"/>
              <a:buChar char="•"/>
            </a:pPr>
            <a:r>
              <a:rPr lang="sv-SE" sz="1200"/>
              <a:t>Information via er kontaktperson ”FVIS-samordnare Införande”.</a:t>
            </a:r>
            <a:endParaRPr lang="sv-SE"/>
          </a:p>
          <a:p>
            <a:endParaRPr lang="sv-SE" sz="1200">
              <a:cs typeface="Arial"/>
            </a:endParaRPr>
          </a:p>
          <a:p>
            <a:pPr marL="171450" indent="-171450">
              <a:buFontTx/>
              <a:buChar char="-"/>
            </a:pPr>
            <a:endParaRPr lang="sv-SE" sz="1200"/>
          </a:p>
          <a:p>
            <a:pPr marL="171450" indent="-171450">
              <a:buFontTx/>
              <a:buChar char="-"/>
            </a:pPr>
            <a:endParaRPr lang="sv-SE" sz="1200"/>
          </a:p>
          <a:p>
            <a:endParaRPr lang="sv-SE" sz="1200"/>
          </a:p>
        </p:txBody>
      </p:sp>
      <p:graphicFrame>
        <p:nvGraphicFramePr>
          <p:cNvPr id="10" name="Tabell 5">
            <a:extLst>
              <a:ext uri="{FF2B5EF4-FFF2-40B4-BE49-F238E27FC236}">
                <a16:creationId xmlns:a16="http://schemas.microsoft.com/office/drawing/2014/main" id="{1F43C147-F5AD-CC6E-A503-EF9BD654E367}"/>
              </a:ext>
            </a:extLst>
          </p:cNvPr>
          <p:cNvGraphicFramePr>
            <a:graphicFrameLocks noGrp="1"/>
          </p:cNvGraphicFramePr>
          <p:nvPr>
            <p:extLst>
              <p:ext uri="{D42A27DB-BD31-4B8C-83A1-F6EECF244321}">
                <p14:modId xmlns:p14="http://schemas.microsoft.com/office/powerpoint/2010/main" val="2259063682"/>
              </p:ext>
            </p:extLst>
          </p:nvPr>
        </p:nvGraphicFramePr>
        <p:xfrm>
          <a:off x="234841" y="1305440"/>
          <a:ext cx="5406910" cy="731520"/>
        </p:xfrm>
        <a:graphic>
          <a:graphicData uri="http://schemas.openxmlformats.org/drawingml/2006/table">
            <a:tbl>
              <a:tblPr firstRow="1" bandRow="1">
                <a:tableStyleId>{2D5ABB26-0587-4C30-8999-92F81FD0307C}</a:tableStyleId>
              </a:tblPr>
              <a:tblGrid>
                <a:gridCol w="450576">
                  <a:extLst>
                    <a:ext uri="{9D8B030D-6E8A-4147-A177-3AD203B41FA5}">
                      <a16:colId xmlns:a16="http://schemas.microsoft.com/office/drawing/2014/main" val="1342312561"/>
                    </a:ext>
                  </a:extLst>
                </a:gridCol>
                <a:gridCol w="450576">
                  <a:extLst>
                    <a:ext uri="{9D8B030D-6E8A-4147-A177-3AD203B41FA5}">
                      <a16:colId xmlns:a16="http://schemas.microsoft.com/office/drawing/2014/main" val="2557488078"/>
                    </a:ext>
                  </a:extLst>
                </a:gridCol>
                <a:gridCol w="451926">
                  <a:extLst>
                    <a:ext uri="{9D8B030D-6E8A-4147-A177-3AD203B41FA5}">
                      <a16:colId xmlns:a16="http://schemas.microsoft.com/office/drawing/2014/main" val="1605667458"/>
                    </a:ext>
                  </a:extLst>
                </a:gridCol>
                <a:gridCol w="449224">
                  <a:extLst>
                    <a:ext uri="{9D8B030D-6E8A-4147-A177-3AD203B41FA5}">
                      <a16:colId xmlns:a16="http://schemas.microsoft.com/office/drawing/2014/main" val="2731346132"/>
                    </a:ext>
                  </a:extLst>
                </a:gridCol>
                <a:gridCol w="450576">
                  <a:extLst>
                    <a:ext uri="{9D8B030D-6E8A-4147-A177-3AD203B41FA5}">
                      <a16:colId xmlns:a16="http://schemas.microsoft.com/office/drawing/2014/main" val="2108647920"/>
                    </a:ext>
                  </a:extLst>
                </a:gridCol>
                <a:gridCol w="520820">
                  <a:extLst>
                    <a:ext uri="{9D8B030D-6E8A-4147-A177-3AD203B41FA5}">
                      <a16:colId xmlns:a16="http://schemas.microsoft.com/office/drawing/2014/main" val="824799519"/>
                    </a:ext>
                  </a:extLst>
                </a:gridCol>
                <a:gridCol w="380332">
                  <a:extLst>
                    <a:ext uri="{9D8B030D-6E8A-4147-A177-3AD203B41FA5}">
                      <a16:colId xmlns:a16="http://schemas.microsoft.com/office/drawing/2014/main" val="933897521"/>
                    </a:ext>
                  </a:extLst>
                </a:gridCol>
                <a:gridCol w="450576">
                  <a:extLst>
                    <a:ext uri="{9D8B030D-6E8A-4147-A177-3AD203B41FA5}">
                      <a16:colId xmlns:a16="http://schemas.microsoft.com/office/drawing/2014/main" val="752681070"/>
                    </a:ext>
                  </a:extLst>
                </a:gridCol>
                <a:gridCol w="450576">
                  <a:extLst>
                    <a:ext uri="{9D8B030D-6E8A-4147-A177-3AD203B41FA5}">
                      <a16:colId xmlns:a16="http://schemas.microsoft.com/office/drawing/2014/main" val="1928694281"/>
                    </a:ext>
                  </a:extLst>
                </a:gridCol>
                <a:gridCol w="450576">
                  <a:extLst>
                    <a:ext uri="{9D8B030D-6E8A-4147-A177-3AD203B41FA5}">
                      <a16:colId xmlns:a16="http://schemas.microsoft.com/office/drawing/2014/main" val="1115471016"/>
                    </a:ext>
                  </a:extLst>
                </a:gridCol>
                <a:gridCol w="450576">
                  <a:extLst>
                    <a:ext uri="{9D8B030D-6E8A-4147-A177-3AD203B41FA5}">
                      <a16:colId xmlns:a16="http://schemas.microsoft.com/office/drawing/2014/main" val="3563196991"/>
                    </a:ext>
                  </a:extLst>
                </a:gridCol>
                <a:gridCol w="450576">
                  <a:extLst>
                    <a:ext uri="{9D8B030D-6E8A-4147-A177-3AD203B41FA5}">
                      <a16:colId xmlns:a16="http://schemas.microsoft.com/office/drawing/2014/main" val="3212966204"/>
                    </a:ext>
                  </a:extLst>
                </a:gridCol>
              </a:tblGrid>
              <a:tr h="322823">
                <a:tc>
                  <a:txBody>
                    <a:bodyPr/>
                    <a:lstStyle/>
                    <a:p>
                      <a:pPr algn="ctr"/>
                      <a:endParaRPr lang="sv-SE" sz="1200"/>
                    </a:p>
                    <a:p>
                      <a:pPr algn="ctr"/>
                      <a:endParaRPr lang="sv-SE"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sv-SE" sz="1200" b="1"/>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sv-SE"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393061"/>
                  </a:ext>
                </a:extLst>
              </a:tr>
              <a:tr h="218991">
                <a:tc>
                  <a:txBody>
                    <a:bodyPr/>
                    <a:lstStyle/>
                    <a:p>
                      <a:pPr algn="ctr"/>
                      <a:r>
                        <a:rPr lang="sv-SE" sz="1200"/>
                        <a:t>jan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okt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dec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2580617"/>
                  </a:ext>
                </a:extLst>
              </a:tr>
            </a:tbl>
          </a:graphicData>
        </a:graphic>
      </p:graphicFrame>
      <p:graphicFrame>
        <p:nvGraphicFramePr>
          <p:cNvPr id="9" name="Tabell 5">
            <a:extLst>
              <a:ext uri="{FF2B5EF4-FFF2-40B4-BE49-F238E27FC236}">
                <a16:creationId xmlns:a16="http://schemas.microsoft.com/office/drawing/2014/main" id="{BB0F8526-B55B-5810-9FE0-3217F372AB76}"/>
              </a:ext>
            </a:extLst>
          </p:cNvPr>
          <p:cNvGraphicFramePr>
            <a:graphicFrameLocks noGrp="1"/>
          </p:cNvGraphicFramePr>
          <p:nvPr>
            <p:extLst>
              <p:ext uri="{D42A27DB-BD31-4B8C-83A1-F6EECF244321}">
                <p14:modId xmlns:p14="http://schemas.microsoft.com/office/powerpoint/2010/main" val="2463562363"/>
              </p:ext>
            </p:extLst>
          </p:nvPr>
        </p:nvGraphicFramePr>
        <p:xfrm>
          <a:off x="5646974" y="1308325"/>
          <a:ext cx="5406910" cy="731520"/>
        </p:xfrm>
        <a:graphic>
          <a:graphicData uri="http://schemas.openxmlformats.org/drawingml/2006/table">
            <a:tbl>
              <a:tblPr firstRow="1" bandRow="1">
                <a:tableStyleId>{2D5ABB26-0587-4C30-8999-92F81FD0307C}</a:tableStyleId>
              </a:tblPr>
              <a:tblGrid>
                <a:gridCol w="450576">
                  <a:extLst>
                    <a:ext uri="{9D8B030D-6E8A-4147-A177-3AD203B41FA5}">
                      <a16:colId xmlns:a16="http://schemas.microsoft.com/office/drawing/2014/main" val="1342312561"/>
                    </a:ext>
                  </a:extLst>
                </a:gridCol>
                <a:gridCol w="450576">
                  <a:extLst>
                    <a:ext uri="{9D8B030D-6E8A-4147-A177-3AD203B41FA5}">
                      <a16:colId xmlns:a16="http://schemas.microsoft.com/office/drawing/2014/main" val="2557488078"/>
                    </a:ext>
                  </a:extLst>
                </a:gridCol>
                <a:gridCol w="451926">
                  <a:extLst>
                    <a:ext uri="{9D8B030D-6E8A-4147-A177-3AD203B41FA5}">
                      <a16:colId xmlns:a16="http://schemas.microsoft.com/office/drawing/2014/main" val="1605667458"/>
                    </a:ext>
                  </a:extLst>
                </a:gridCol>
                <a:gridCol w="449224">
                  <a:extLst>
                    <a:ext uri="{9D8B030D-6E8A-4147-A177-3AD203B41FA5}">
                      <a16:colId xmlns:a16="http://schemas.microsoft.com/office/drawing/2014/main" val="2731346132"/>
                    </a:ext>
                  </a:extLst>
                </a:gridCol>
                <a:gridCol w="450576">
                  <a:extLst>
                    <a:ext uri="{9D8B030D-6E8A-4147-A177-3AD203B41FA5}">
                      <a16:colId xmlns:a16="http://schemas.microsoft.com/office/drawing/2014/main" val="2108647920"/>
                    </a:ext>
                  </a:extLst>
                </a:gridCol>
                <a:gridCol w="533855">
                  <a:extLst>
                    <a:ext uri="{9D8B030D-6E8A-4147-A177-3AD203B41FA5}">
                      <a16:colId xmlns:a16="http://schemas.microsoft.com/office/drawing/2014/main" val="824799519"/>
                    </a:ext>
                  </a:extLst>
                </a:gridCol>
                <a:gridCol w="367297">
                  <a:extLst>
                    <a:ext uri="{9D8B030D-6E8A-4147-A177-3AD203B41FA5}">
                      <a16:colId xmlns:a16="http://schemas.microsoft.com/office/drawing/2014/main" val="933897521"/>
                    </a:ext>
                  </a:extLst>
                </a:gridCol>
                <a:gridCol w="450576">
                  <a:extLst>
                    <a:ext uri="{9D8B030D-6E8A-4147-A177-3AD203B41FA5}">
                      <a16:colId xmlns:a16="http://schemas.microsoft.com/office/drawing/2014/main" val="752681070"/>
                    </a:ext>
                  </a:extLst>
                </a:gridCol>
                <a:gridCol w="450576">
                  <a:extLst>
                    <a:ext uri="{9D8B030D-6E8A-4147-A177-3AD203B41FA5}">
                      <a16:colId xmlns:a16="http://schemas.microsoft.com/office/drawing/2014/main" val="1928694281"/>
                    </a:ext>
                  </a:extLst>
                </a:gridCol>
                <a:gridCol w="450576">
                  <a:extLst>
                    <a:ext uri="{9D8B030D-6E8A-4147-A177-3AD203B41FA5}">
                      <a16:colId xmlns:a16="http://schemas.microsoft.com/office/drawing/2014/main" val="1115471016"/>
                    </a:ext>
                  </a:extLst>
                </a:gridCol>
                <a:gridCol w="450576">
                  <a:extLst>
                    <a:ext uri="{9D8B030D-6E8A-4147-A177-3AD203B41FA5}">
                      <a16:colId xmlns:a16="http://schemas.microsoft.com/office/drawing/2014/main" val="3563196991"/>
                    </a:ext>
                  </a:extLst>
                </a:gridCol>
                <a:gridCol w="450576">
                  <a:extLst>
                    <a:ext uri="{9D8B030D-6E8A-4147-A177-3AD203B41FA5}">
                      <a16:colId xmlns:a16="http://schemas.microsoft.com/office/drawing/2014/main" val="3212966204"/>
                    </a:ext>
                  </a:extLst>
                </a:gridCol>
              </a:tblGrid>
              <a:tr h="322823">
                <a:tc>
                  <a:txBody>
                    <a:bodyPr/>
                    <a:lstStyle/>
                    <a:p>
                      <a:pPr algn="ctr"/>
                      <a:endParaRPr lang="sv-SE" sz="1200"/>
                    </a:p>
                    <a:p>
                      <a:pPr algn="ctr"/>
                      <a:endParaRPr lang="sv-SE"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sv-SE" sz="1200" b="1"/>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sv-SE"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393061"/>
                  </a:ext>
                </a:extLst>
              </a:tr>
              <a:tr h="218991">
                <a:tc>
                  <a:txBody>
                    <a:bodyPr/>
                    <a:lstStyle/>
                    <a:p>
                      <a:pPr algn="ctr"/>
                      <a:r>
                        <a:rPr lang="sv-SE" sz="1200"/>
                        <a:t>jan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okt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dec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2580617"/>
                  </a:ext>
                </a:extLst>
              </a:tr>
            </a:tbl>
          </a:graphicData>
        </a:graphic>
      </p:graphicFrame>
      <p:pic>
        <p:nvPicPr>
          <p:cNvPr id="14" name="Bild 13" descr="Ruta kontur">
            <a:extLst>
              <a:ext uri="{FF2B5EF4-FFF2-40B4-BE49-F238E27FC236}">
                <a16:creationId xmlns:a16="http://schemas.microsoft.com/office/drawing/2014/main" id="{249EF74B-B38E-F999-CCB5-9665033C4E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56177" y="2138212"/>
            <a:ext cx="914400" cy="914400"/>
          </a:xfrm>
          <a:prstGeom prst="rect">
            <a:avLst/>
          </a:prstGeom>
        </p:spPr>
      </p:pic>
      <p:pic>
        <p:nvPicPr>
          <p:cNvPr id="15" name="Bild 14" descr="Ruta kontur">
            <a:extLst>
              <a:ext uri="{FF2B5EF4-FFF2-40B4-BE49-F238E27FC236}">
                <a16:creationId xmlns:a16="http://schemas.microsoft.com/office/drawing/2014/main" id="{F22EF4C2-1974-3F4E-EF6F-1B12E59D193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0401" y="2138212"/>
            <a:ext cx="914400" cy="914400"/>
          </a:xfrm>
          <a:prstGeom prst="rect">
            <a:avLst/>
          </a:prstGeom>
        </p:spPr>
      </p:pic>
      <p:pic>
        <p:nvPicPr>
          <p:cNvPr id="16" name="Bild 15" descr="Ruta kontur">
            <a:extLst>
              <a:ext uri="{FF2B5EF4-FFF2-40B4-BE49-F238E27FC236}">
                <a16:creationId xmlns:a16="http://schemas.microsoft.com/office/drawing/2014/main" id="{6DDAE6EF-3A12-FB5B-CD84-7FC5A46864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0461" y="2138212"/>
            <a:ext cx="914400" cy="914400"/>
          </a:xfrm>
          <a:prstGeom prst="rect">
            <a:avLst/>
          </a:prstGeom>
        </p:spPr>
      </p:pic>
      <p:pic>
        <p:nvPicPr>
          <p:cNvPr id="18" name="Bild 17" descr="Ruta kontur">
            <a:extLst>
              <a:ext uri="{FF2B5EF4-FFF2-40B4-BE49-F238E27FC236}">
                <a16:creationId xmlns:a16="http://schemas.microsoft.com/office/drawing/2014/main" id="{2A0B4106-028D-A584-C1D1-9575F3B94C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2895" y="2138212"/>
            <a:ext cx="914400" cy="914400"/>
          </a:xfrm>
          <a:prstGeom prst="rect">
            <a:avLst/>
          </a:prstGeom>
        </p:spPr>
      </p:pic>
      <p:pic>
        <p:nvPicPr>
          <p:cNvPr id="19" name="Bild 18" descr="Ruta kontur">
            <a:extLst>
              <a:ext uri="{FF2B5EF4-FFF2-40B4-BE49-F238E27FC236}">
                <a16:creationId xmlns:a16="http://schemas.microsoft.com/office/drawing/2014/main" id="{AACCA162-E87E-975D-56EE-8D184AAFA02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54503" y="2138212"/>
            <a:ext cx="914400" cy="914400"/>
          </a:xfrm>
          <a:prstGeom prst="rect">
            <a:avLst/>
          </a:prstGeom>
        </p:spPr>
      </p:pic>
      <p:sp>
        <p:nvSpPr>
          <p:cNvPr id="20" name="textruta 19">
            <a:extLst>
              <a:ext uri="{FF2B5EF4-FFF2-40B4-BE49-F238E27FC236}">
                <a16:creationId xmlns:a16="http://schemas.microsoft.com/office/drawing/2014/main" id="{820EEC0E-A1B2-94E9-F7C4-FE86B35A79D7}"/>
              </a:ext>
            </a:extLst>
          </p:cNvPr>
          <p:cNvSpPr txBox="1"/>
          <p:nvPr/>
        </p:nvSpPr>
        <p:spPr>
          <a:xfrm>
            <a:off x="1155625" y="2966422"/>
            <a:ext cx="912157" cy="276999"/>
          </a:xfrm>
          <a:prstGeom prst="rect">
            <a:avLst/>
          </a:prstGeom>
          <a:noFill/>
        </p:spPr>
        <p:txBody>
          <a:bodyPr wrap="square" rtlCol="0">
            <a:spAutoFit/>
          </a:bodyPr>
          <a:lstStyle/>
          <a:p>
            <a:pPr algn="ctr"/>
            <a:r>
              <a:rPr lang="sv-SE" sz="1200"/>
              <a:t>Paket 3</a:t>
            </a:r>
          </a:p>
        </p:txBody>
      </p:sp>
      <p:sp>
        <p:nvSpPr>
          <p:cNvPr id="21" name="textruta 20">
            <a:extLst>
              <a:ext uri="{FF2B5EF4-FFF2-40B4-BE49-F238E27FC236}">
                <a16:creationId xmlns:a16="http://schemas.microsoft.com/office/drawing/2014/main" id="{A27550F7-59FD-ACC2-026A-680F24AE4D07}"/>
              </a:ext>
            </a:extLst>
          </p:cNvPr>
          <p:cNvSpPr txBox="1"/>
          <p:nvPr/>
        </p:nvSpPr>
        <p:spPr>
          <a:xfrm>
            <a:off x="2061646" y="2966422"/>
            <a:ext cx="912157" cy="276999"/>
          </a:xfrm>
          <a:prstGeom prst="rect">
            <a:avLst/>
          </a:prstGeom>
          <a:noFill/>
        </p:spPr>
        <p:txBody>
          <a:bodyPr wrap="square" rtlCol="0">
            <a:spAutoFit/>
          </a:bodyPr>
          <a:lstStyle/>
          <a:p>
            <a:pPr algn="ctr"/>
            <a:r>
              <a:rPr lang="sv-SE" sz="1200"/>
              <a:t>Paket 4</a:t>
            </a:r>
          </a:p>
        </p:txBody>
      </p:sp>
      <p:sp>
        <p:nvSpPr>
          <p:cNvPr id="23" name="textruta 22">
            <a:extLst>
              <a:ext uri="{FF2B5EF4-FFF2-40B4-BE49-F238E27FC236}">
                <a16:creationId xmlns:a16="http://schemas.microsoft.com/office/drawing/2014/main" id="{E8626A3D-D882-407A-ACB1-8CD10728A6A4}"/>
              </a:ext>
            </a:extLst>
          </p:cNvPr>
          <p:cNvSpPr txBox="1"/>
          <p:nvPr/>
        </p:nvSpPr>
        <p:spPr>
          <a:xfrm>
            <a:off x="3830360" y="2966422"/>
            <a:ext cx="912157" cy="276999"/>
          </a:xfrm>
          <a:prstGeom prst="rect">
            <a:avLst/>
          </a:prstGeom>
          <a:noFill/>
        </p:spPr>
        <p:txBody>
          <a:bodyPr wrap="square" rtlCol="0">
            <a:spAutoFit/>
          </a:bodyPr>
          <a:lstStyle/>
          <a:p>
            <a:pPr algn="ctr"/>
            <a:r>
              <a:rPr lang="sv-SE" sz="1200"/>
              <a:t>Paket 5</a:t>
            </a:r>
          </a:p>
        </p:txBody>
      </p:sp>
      <p:sp>
        <p:nvSpPr>
          <p:cNvPr id="24" name="textruta 23">
            <a:extLst>
              <a:ext uri="{FF2B5EF4-FFF2-40B4-BE49-F238E27FC236}">
                <a16:creationId xmlns:a16="http://schemas.microsoft.com/office/drawing/2014/main" id="{74B75290-8DC2-DDE0-6BD2-B86E6D1CF278}"/>
              </a:ext>
            </a:extLst>
          </p:cNvPr>
          <p:cNvSpPr txBox="1"/>
          <p:nvPr/>
        </p:nvSpPr>
        <p:spPr>
          <a:xfrm>
            <a:off x="4699028" y="2966422"/>
            <a:ext cx="1000182" cy="461665"/>
          </a:xfrm>
          <a:prstGeom prst="rect">
            <a:avLst/>
          </a:prstGeom>
          <a:noFill/>
        </p:spPr>
        <p:txBody>
          <a:bodyPr wrap="square" rtlCol="0">
            <a:spAutoFit/>
          </a:bodyPr>
          <a:lstStyle/>
          <a:p>
            <a:pPr algn="ctr"/>
            <a:r>
              <a:rPr lang="sv-SE" sz="1200"/>
              <a:t>Paket 6</a:t>
            </a:r>
          </a:p>
          <a:p>
            <a:pPr algn="ctr"/>
            <a:r>
              <a:rPr lang="sv-SE" sz="1200"/>
              <a:t>”Ett år kvar”</a:t>
            </a:r>
          </a:p>
        </p:txBody>
      </p:sp>
      <p:sp>
        <p:nvSpPr>
          <p:cNvPr id="25" name="textruta 24">
            <a:extLst>
              <a:ext uri="{FF2B5EF4-FFF2-40B4-BE49-F238E27FC236}">
                <a16:creationId xmlns:a16="http://schemas.microsoft.com/office/drawing/2014/main" id="{91919B06-2152-325F-DDF6-45FF0D6C1CD1}"/>
              </a:ext>
            </a:extLst>
          </p:cNvPr>
          <p:cNvSpPr txBox="1"/>
          <p:nvPr/>
        </p:nvSpPr>
        <p:spPr>
          <a:xfrm>
            <a:off x="5691784" y="2966422"/>
            <a:ext cx="912157" cy="276999"/>
          </a:xfrm>
          <a:prstGeom prst="rect">
            <a:avLst/>
          </a:prstGeom>
          <a:noFill/>
        </p:spPr>
        <p:txBody>
          <a:bodyPr wrap="square" rtlCol="0">
            <a:spAutoFit/>
          </a:bodyPr>
          <a:lstStyle/>
          <a:p>
            <a:pPr algn="ctr"/>
            <a:r>
              <a:rPr lang="sv-SE" sz="1200"/>
              <a:t>Paket 7</a:t>
            </a:r>
          </a:p>
        </p:txBody>
      </p:sp>
      <p:sp>
        <p:nvSpPr>
          <p:cNvPr id="26" name="textruta 25">
            <a:extLst>
              <a:ext uri="{FF2B5EF4-FFF2-40B4-BE49-F238E27FC236}">
                <a16:creationId xmlns:a16="http://schemas.microsoft.com/office/drawing/2014/main" id="{97E3C40E-014D-053C-43C8-91D04A47C15F}"/>
              </a:ext>
            </a:extLst>
          </p:cNvPr>
          <p:cNvSpPr txBox="1"/>
          <p:nvPr/>
        </p:nvSpPr>
        <p:spPr>
          <a:xfrm>
            <a:off x="6569594" y="2966421"/>
            <a:ext cx="912157" cy="276999"/>
          </a:xfrm>
          <a:prstGeom prst="rect">
            <a:avLst/>
          </a:prstGeom>
          <a:noFill/>
        </p:spPr>
        <p:txBody>
          <a:bodyPr wrap="square" rtlCol="0">
            <a:spAutoFit/>
          </a:bodyPr>
          <a:lstStyle/>
          <a:p>
            <a:pPr algn="ctr"/>
            <a:r>
              <a:rPr lang="sv-SE" sz="1200"/>
              <a:t>Paket 8</a:t>
            </a:r>
          </a:p>
        </p:txBody>
      </p:sp>
      <p:sp>
        <p:nvSpPr>
          <p:cNvPr id="27" name="textruta 26">
            <a:extLst>
              <a:ext uri="{FF2B5EF4-FFF2-40B4-BE49-F238E27FC236}">
                <a16:creationId xmlns:a16="http://schemas.microsoft.com/office/drawing/2014/main" id="{F8B00CBF-F1EF-6853-3ADB-C8C061416A90}"/>
              </a:ext>
            </a:extLst>
          </p:cNvPr>
          <p:cNvSpPr txBox="1"/>
          <p:nvPr/>
        </p:nvSpPr>
        <p:spPr>
          <a:xfrm>
            <a:off x="7419790" y="2966421"/>
            <a:ext cx="1044190" cy="276999"/>
          </a:xfrm>
          <a:prstGeom prst="rect">
            <a:avLst/>
          </a:prstGeom>
          <a:noFill/>
        </p:spPr>
        <p:txBody>
          <a:bodyPr wrap="square" rtlCol="0">
            <a:spAutoFit/>
          </a:bodyPr>
          <a:lstStyle/>
          <a:p>
            <a:pPr algn="ctr"/>
            <a:r>
              <a:rPr lang="sv-SE" sz="1200"/>
              <a:t>Paket 9</a:t>
            </a:r>
          </a:p>
        </p:txBody>
      </p:sp>
      <p:sp>
        <p:nvSpPr>
          <p:cNvPr id="52" name="textruta 51">
            <a:extLst>
              <a:ext uri="{FF2B5EF4-FFF2-40B4-BE49-F238E27FC236}">
                <a16:creationId xmlns:a16="http://schemas.microsoft.com/office/drawing/2014/main" id="{8D2D8B86-1A88-3EE3-6DCE-78527CC9209A}"/>
              </a:ext>
            </a:extLst>
          </p:cNvPr>
          <p:cNvSpPr txBox="1"/>
          <p:nvPr/>
        </p:nvSpPr>
        <p:spPr>
          <a:xfrm>
            <a:off x="9198531" y="2966421"/>
            <a:ext cx="1044190" cy="276999"/>
          </a:xfrm>
          <a:prstGeom prst="rect">
            <a:avLst/>
          </a:prstGeom>
          <a:noFill/>
        </p:spPr>
        <p:txBody>
          <a:bodyPr wrap="square" rtlCol="0">
            <a:spAutoFit/>
          </a:bodyPr>
          <a:lstStyle/>
          <a:p>
            <a:pPr algn="ctr"/>
            <a:r>
              <a:rPr lang="sv-SE" sz="1200"/>
              <a:t>Paket 10</a:t>
            </a:r>
          </a:p>
        </p:txBody>
      </p:sp>
      <p:sp>
        <p:nvSpPr>
          <p:cNvPr id="62" name="textruta 61">
            <a:extLst>
              <a:ext uri="{FF2B5EF4-FFF2-40B4-BE49-F238E27FC236}">
                <a16:creationId xmlns:a16="http://schemas.microsoft.com/office/drawing/2014/main" id="{98BB11ED-B7DA-560D-8981-8836C820DE85}"/>
              </a:ext>
            </a:extLst>
          </p:cNvPr>
          <p:cNvSpPr txBox="1"/>
          <p:nvPr/>
        </p:nvSpPr>
        <p:spPr>
          <a:xfrm>
            <a:off x="10112921" y="2966421"/>
            <a:ext cx="1044190" cy="276999"/>
          </a:xfrm>
          <a:prstGeom prst="rect">
            <a:avLst/>
          </a:prstGeom>
          <a:noFill/>
        </p:spPr>
        <p:txBody>
          <a:bodyPr wrap="square" rtlCol="0">
            <a:spAutoFit/>
          </a:bodyPr>
          <a:lstStyle/>
          <a:p>
            <a:pPr algn="ctr"/>
            <a:r>
              <a:rPr lang="sv-SE" sz="1200"/>
              <a:t>Paket 11</a:t>
            </a:r>
          </a:p>
        </p:txBody>
      </p:sp>
      <p:sp>
        <p:nvSpPr>
          <p:cNvPr id="66" name="textruta 65">
            <a:extLst>
              <a:ext uri="{FF2B5EF4-FFF2-40B4-BE49-F238E27FC236}">
                <a16:creationId xmlns:a16="http://schemas.microsoft.com/office/drawing/2014/main" id="{78420B5D-455B-459E-18B1-E10E5486E944}"/>
              </a:ext>
            </a:extLst>
          </p:cNvPr>
          <p:cNvSpPr txBox="1"/>
          <p:nvPr/>
        </p:nvSpPr>
        <p:spPr>
          <a:xfrm>
            <a:off x="920257" y="4869152"/>
            <a:ext cx="2823979" cy="830997"/>
          </a:xfrm>
          <a:prstGeom prst="rect">
            <a:avLst/>
          </a:prstGeom>
          <a:noFill/>
        </p:spPr>
        <p:txBody>
          <a:bodyPr wrap="square" rtlCol="0" anchor="ctr">
            <a:spAutoFit/>
          </a:bodyPr>
          <a:lstStyle/>
          <a:p>
            <a:r>
              <a:rPr lang="sv-SE" sz="1200" b="1"/>
              <a:t>Innehåll i chefspaketet:</a:t>
            </a:r>
          </a:p>
          <a:p>
            <a:endParaRPr lang="sv-SE" sz="1200" b="1"/>
          </a:p>
          <a:p>
            <a:pPr marL="171450" indent="-171450">
              <a:buFont typeface="Arial" panose="020B0604020202020204" pitchFamily="34" charset="0"/>
              <a:buChar char="•"/>
            </a:pPr>
            <a:r>
              <a:rPr lang="sv-SE" sz="1200"/>
              <a:t>Del 1: Bakgrundsinfo till chef (blått)</a:t>
            </a:r>
          </a:p>
          <a:p>
            <a:pPr marL="171450" indent="-171450">
              <a:buFont typeface="Arial" panose="020B0604020202020204" pitchFamily="34" charset="0"/>
              <a:buChar char="•"/>
            </a:pPr>
            <a:r>
              <a:rPr lang="sv-SE" sz="1200"/>
              <a:t>Del 2: APT-material till medarbetare</a:t>
            </a:r>
          </a:p>
        </p:txBody>
      </p:sp>
      <p:cxnSp>
        <p:nvCxnSpPr>
          <p:cNvPr id="22" name="Rak koppling 21">
            <a:extLst>
              <a:ext uri="{FF2B5EF4-FFF2-40B4-BE49-F238E27FC236}">
                <a16:creationId xmlns:a16="http://schemas.microsoft.com/office/drawing/2014/main" id="{ACC067FD-D5CD-9E59-7D6E-4710234774C1}"/>
              </a:ext>
            </a:extLst>
          </p:cNvPr>
          <p:cNvCxnSpPr>
            <a:cxnSpLocks/>
          </p:cNvCxnSpPr>
          <p:nvPr/>
        </p:nvCxnSpPr>
        <p:spPr>
          <a:xfrm flipH="1">
            <a:off x="11053884" y="1762240"/>
            <a:ext cx="1130362" cy="0"/>
          </a:xfrm>
          <a:prstGeom prst="line">
            <a:avLst/>
          </a:prstGeom>
          <a:ln/>
        </p:spPr>
        <p:style>
          <a:lnRef idx="2">
            <a:schemeClr val="dk1"/>
          </a:lnRef>
          <a:fillRef idx="0">
            <a:schemeClr val="dk1"/>
          </a:fillRef>
          <a:effectRef idx="1">
            <a:schemeClr val="dk1"/>
          </a:effectRef>
          <a:fontRef idx="minor">
            <a:schemeClr val="tx1"/>
          </a:fontRef>
        </p:style>
      </p:cxnSp>
      <p:sp>
        <p:nvSpPr>
          <p:cNvPr id="30" name="textruta 29">
            <a:extLst>
              <a:ext uri="{FF2B5EF4-FFF2-40B4-BE49-F238E27FC236}">
                <a16:creationId xmlns:a16="http://schemas.microsoft.com/office/drawing/2014/main" id="{B626DF46-80A5-395D-AE61-729194931DC6}"/>
              </a:ext>
            </a:extLst>
          </p:cNvPr>
          <p:cNvSpPr txBox="1"/>
          <p:nvPr/>
        </p:nvSpPr>
        <p:spPr>
          <a:xfrm>
            <a:off x="11107737" y="1773162"/>
            <a:ext cx="399970" cy="276999"/>
          </a:xfrm>
          <a:prstGeom prst="rect">
            <a:avLst/>
          </a:prstGeom>
          <a:noFill/>
        </p:spPr>
        <p:txBody>
          <a:bodyPr wrap="square" rtlCol="0">
            <a:spAutoFit/>
          </a:bodyPr>
          <a:lstStyle/>
          <a:p>
            <a:r>
              <a:rPr lang="sv-SE" sz="1200"/>
              <a:t>jan</a:t>
            </a:r>
          </a:p>
        </p:txBody>
      </p:sp>
      <p:sp>
        <p:nvSpPr>
          <p:cNvPr id="35" name="textruta 34">
            <a:extLst>
              <a:ext uri="{FF2B5EF4-FFF2-40B4-BE49-F238E27FC236}">
                <a16:creationId xmlns:a16="http://schemas.microsoft.com/office/drawing/2014/main" id="{EDADABAE-0895-0DCB-E88A-6F5E1C35443A}"/>
              </a:ext>
            </a:extLst>
          </p:cNvPr>
          <p:cNvSpPr txBox="1"/>
          <p:nvPr/>
        </p:nvSpPr>
        <p:spPr>
          <a:xfrm>
            <a:off x="11515461" y="1770404"/>
            <a:ext cx="399970" cy="276999"/>
          </a:xfrm>
          <a:prstGeom prst="rect">
            <a:avLst/>
          </a:prstGeom>
          <a:noFill/>
        </p:spPr>
        <p:txBody>
          <a:bodyPr wrap="square" rtlCol="0">
            <a:spAutoFit/>
          </a:bodyPr>
          <a:lstStyle/>
          <a:p>
            <a:r>
              <a:rPr lang="sv-SE" sz="1200"/>
              <a:t>feb</a:t>
            </a:r>
          </a:p>
        </p:txBody>
      </p:sp>
      <p:sp>
        <p:nvSpPr>
          <p:cNvPr id="38" name="textruta 37">
            <a:extLst>
              <a:ext uri="{FF2B5EF4-FFF2-40B4-BE49-F238E27FC236}">
                <a16:creationId xmlns:a16="http://schemas.microsoft.com/office/drawing/2014/main" id="{F8682A15-0851-EF25-0CF0-10EB63F75946}"/>
              </a:ext>
            </a:extLst>
          </p:cNvPr>
          <p:cNvSpPr txBox="1"/>
          <p:nvPr/>
        </p:nvSpPr>
        <p:spPr>
          <a:xfrm>
            <a:off x="11507707" y="1492392"/>
            <a:ext cx="399970" cy="276999"/>
          </a:xfrm>
          <a:prstGeom prst="rect">
            <a:avLst/>
          </a:prstGeom>
          <a:noFill/>
          <a:ln>
            <a:noFill/>
          </a:ln>
        </p:spPr>
        <p:txBody>
          <a:bodyPr wrap="square" rtlCol="0">
            <a:spAutoFit/>
          </a:bodyPr>
          <a:lstStyle/>
          <a:p>
            <a:r>
              <a:rPr lang="sv-SE" sz="1200"/>
              <a:t>Q1</a:t>
            </a:r>
          </a:p>
        </p:txBody>
      </p:sp>
      <p:pic>
        <p:nvPicPr>
          <p:cNvPr id="29" name="Bild 28" descr="Ruta kontur">
            <a:extLst>
              <a:ext uri="{FF2B5EF4-FFF2-40B4-BE49-F238E27FC236}">
                <a16:creationId xmlns:a16="http://schemas.microsoft.com/office/drawing/2014/main" id="{08803B8C-3990-8163-FC15-835AB981BCB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36290" y="2137217"/>
            <a:ext cx="914400" cy="914400"/>
          </a:xfrm>
          <a:prstGeom prst="rect">
            <a:avLst/>
          </a:prstGeom>
        </p:spPr>
      </p:pic>
      <p:sp>
        <p:nvSpPr>
          <p:cNvPr id="39" name="textruta 38">
            <a:extLst>
              <a:ext uri="{FF2B5EF4-FFF2-40B4-BE49-F238E27FC236}">
                <a16:creationId xmlns:a16="http://schemas.microsoft.com/office/drawing/2014/main" id="{1F4BAA33-912A-491D-2CDF-2527917BC595}"/>
              </a:ext>
            </a:extLst>
          </p:cNvPr>
          <p:cNvSpPr txBox="1"/>
          <p:nvPr/>
        </p:nvSpPr>
        <p:spPr>
          <a:xfrm>
            <a:off x="10985612" y="2965408"/>
            <a:ext cx="1044190" cy="276999"/>
          </a:xfrm>
          <a:prstGeom prst="rect">
            <a:avLst/>
          </a:prstGeom>
          <a:noFill/>
        </p:spPr>
        <p:txBody>
          <a:bodyPr wrap="square" rtlCol="0">
            <a:spAutoFit/>
          </a:bodyPr>
          <a:lstStyle/>
          <a:p>
            <a:pPr algn="ctr"/>
            <a:r>
              <a:rPr lang="sv-SE" sz="1200"/>
              <a:t>Paket 12</a:t>
            </a:r>
          </a:p>
        </p:txBody>
      </p:sp>
      <p:grpSp>
        <p:nvGrpSpPr>
          <p:cNvPr id="28" name="Grupp 27">
            <a:extLst>
              <a:ext uri="{FF2B5EF4-FFF2-40B4-BE49-F238E27FC236}">
                <a16:creationId xmlns:a16="http://schemas.microsoft.com/office/drawing/2014/main" id="{72CD4E09-C091-8386-C703-875E00C05B6D}"/>
              </a:ext>
            </a:extLst>
          </p:cNvPr>
          <p:cNvGrpSpPr/>
          <p:nvPr/>
        </p:nvGrpSpPr>
        <p:grpSpPr>
          <a:xfrm>
            <a:off x="10154503" y="3429000"/>
            <a:ext cx="843580" cy="820510"/>
            <a:chOff x="4388304" y="4190803"/>
            <a:chExt cx="843580" cy="820510"/>
          </a:xfrm>
          <a:solidFill>
            <a:srgbClr val="82CD9E"/>
          </a:solidFill>
        </p:grpSpPr>
        <p:sp>
          <p:nvSpPr>
            <p:cNvPr id="41" name="Ellips 40">
              <a:extLst>
                <a:ext uri="{FF2B5EF4-FFF2-40B4-BE49-F238E27FC236}">
                  <a16:creationId xmlns:a16="http://schemas.microsoft.com/office/drawing/2014/main" id="{1D6E49EA-B885-B2A8-DD08-F0554F1406FF}"/>
                </a:ext>
              </a:extLst>
            </p:cNvPr>
            <p:cNvSpPr/>
            <p:nvPr/>
          </p:nvSpPr>
          <p:spPr>
            <a:xfrm>
              <a:off x="4388304" y="4190803"/>
              <a:ext cx="820510" cy="820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2467A73C-E6D2-6F4D-3FE4-6DD1B1B1990A}"/>
                </a:ext>
              </a:extLst>
            </p:cNvPr>
            <p:cNvSpPr txBox="1"/>
            <p:nvPr/>
          </p:nvSpPr>
          <p:spPr>
            <a:xfrm>
              <a:off x="4388304" y="4376347"/>
              <a:ext cx="843580" cy="400110"/>
            </a:xfrm>
            <a:prstGeom prst="rect">
              <a:avLst/>
            </a:prstGeom>
            <a:noFill/>
          </p:spPr>
          <p:txBody>
            <a:bodyPr wrap="square" rtlCol="0">
              <a:spAutoFit/>
            </a:bodyPr>
            <a:lstStyle/>
            <a:p>
              <a:pPr algn="ctr"/>
              <a:r>
                <a:rPr lang="sv-SE" sz="1000" b="1"/>
                <a:t>Cosmic lanseras</a:t>
              </a:r>
            </a:p>
          </p:txBody>
        </p:sp>
      </p:grpSp>
    </p:spTree>
    <p:extLst>
      <p:ext uri="{BB962C8B-B14F-4D97-AF65-F5344CB8AC3E}">
        <p14:creationId xmlns:p14="http://schemas.microsoft.com/office/powerpoint/2010/main" val="259828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6 -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5</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0" y="694478"/>
            <a:ext cx="2750950"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Att göra: </a:t>
            </a:r>
            <a:r>
              <a:rPr lang="sv-SE"/>
              <a:t>Städa i VAS</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906588"/>
            <a:ext cx="5841217"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b="1">
                <a:solidFill>
                  <a:srgbClr val="000000"/>
                </a:solidFill>
                <a:ea typeface="Times New Roman" panose="02020603050405020304" pitchFamily="18" charset="0"/>
              </a:rPr>
              <a:t>Fokus från Checklistan att göra med början i november:</a:t>
            </a:r>
            <a:endParaRPr lang="sv-SE" sz="1800" b="1">
              <a:solidFill>
                <a:srgbClr val="000000"/>
              </a:solidFill>
              <a:effectLst/>
              <a:ea typeface="Times New Roman" panose="02020603050405020304" pitchFamily="18" charset="0"/>
            </a:endParaRPr>
          </a:p>
          <a:p>
            <a:r>
              <a:rPr lang="sv-SE" sz="1800">
                <a:solidFill>
                  <a:srgbClr val="000000"/>
                </a:solidFill>
                <a:effectLst/>
                <a:ea typeface="Times New Roman" panose="02020603050405020304" pitchFamily="18" charset="0"/>
              </a:rPr>
              <a:t>Hantera osignerad och </a:t>
            </a:r>
            <a:r>
              <a:rPr lang="sv-SE" sz="1800" err="1">
                <a:solidFill>
                  <a:srgbClr val="000000"/>
                </a:solidFill>
                <a:effectLst/>
                <a:ea typeface="Times New Roman" panose="02020603050405020304" pitchFamily="18" charset="0"/>
              </a:rPr>
              <a:t>ovidimerad</a:t>
            </a:r>
            <a:r>
              <a:rPr lang="sv-SE" sz="1800">
                <a:solidFill>
                  <a:srgbClr val="000000"/>
                </a:solidFill>
                <a:effectLst/>
                <a:ea typeface="Times New Roman" panose="02020603050405020304" pitchFamily="18" charset="0"/>
              </a:rPr>
              <a:t> journalinformation i befintliga journalsystem inför övergången till Cosmic. (Ny rutin) Länk:</a:t>
            </a:r>
            <a:r>
              <a:rPr lang="sv-SE" sz="1800">
                <a:solidFill>
                  <a:srgbClr val="000000"/>
                </a:solidFill>
                <a:ea typeface="Times New Roman" panose="02020603050405020304" pitchFamily="18" charset="0"/>
              </a:rPr>
              <a:t> </a:t>
            </a:r>
            <a:r>
              <a:rPr lang="sv-SE" sz="1800">
                <a:hlinkClick r:id="rId3"/>
              </a:rPr>
              <a:t>Hantering av osignerad och </a:t>
            </a:r>
            <a:r>
              <a:rPr lang="sv-SE" sz="1800" err="1">
                <a:hlinkClick r:id="rId3"/>
              </a:rPr>
              <a:t>ovidimerad</a:t>
            </a:r>
            <a:r>
              <a:rPr lang="sv-SE" sz="1800">
                <a:hlinkClick r:id="rId3"/>
              </a:rPr>
              <a:t> journalinformation inför övergång till Cosmic.pdf (sharepoint.com)</a:t>
            </a:r>
            <a:endParaRPr lang="sv-SE" sz="1800">
              <a:solidFill>
                <a:srgbClr val="000000"/>
              </a:solidFill>
            </a:endParaRPr>
          </a:p>
          <a:p>
            <a:pPr marL="0" indent="0">
              <a:buNone/>
            </a:pPr>
            <a:endParaRPr lang="sv-SE" sz="1800">
              <a:solidFill>
                <a:srgbClr val="000000"/>
              </a:solidFill>
              <a:effectLst/>
              <a:ea typeface="Calibri" panose="020F0502020204030204" pitchFamily="34" charset="0"/>
            </a:endParaRPr>
          </a:p>
        </p:txBody>
      </p:sp>
      <p:sp>
        <p:nvSpPr>
          <p:cNvPr id="16" name="Ellips 15">
            <a:extLst>
              <a:ext uri="{FF2B5EF4-FFF2-40B4-BE49-F238E27FC236}">
                <a16:creationId xmlns:a16="http://schemas.microsoft.com/office/drawing/2014/main" id="{D0E5C1BF-BFE1-B257-A1A1-23A3EEF7303A}"/>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En bild som visar design&#10;&#10;Automatiskt genererad beskrivning">
            <a:extLst>
              <a:ext uri="{FF2B5EF4-FFF2-40B4-BE49-F238E27FC236}">
                <a16:creationId xmlns:a16="http://schemas.microsoft.com/office/drawing/2014/main" id="{44B3C8F5-ADBD-7080-8EFD-638D6E7976CB}"/>
              </a:ext>
            </a:extLst>
          </p:cNvPr>
          <p:cNvPicPr>
            <a:picLocks noChangeAspect="1"/>
          </p:cNvPicPr>
          <p:nvPr/>
        </p:nvPicPr>
        <p:blipFill>
          <a:blip r:embed="rId4"/>
          <a:stretch>
            <a:fillRect/>
          </a:stretch>
        </p:blipFill>
        <p:spPr>
          <a:xfrm>
            <a:off x="8234260" y="2347811"/>
            <a:ext cx="2509360" cy="2509360"/>
          </a:xfrm>
          <a:prstGeom prst="rect">
            <a:avLst/>
          </a:prstGeom>
        </p:spPr>
      </p:pic>
    </p:spTree>
    <p:extLst>
      <p:ext uri="{BB962C8B-B14F-4D97-AF65-F5344CB8AC3E}">
        <p14:creationId xmlns:p14="http://schemas.microsoft.com/office/powerpoint/2010/main" val="797347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6 -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6</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0" y="694478"/>
            <a:ext cx="2750950"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Att göra: </a:t>
            </a:r>
            <a:r>
              <a:rPr lang="sv-SE"/>
              <a:t>Städa i Läkemedelslistan</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906588"/>
            <a:ext cx="5841217"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b="1">
                <a:solidFill>
                  <a:srgbClr val="000000"/>
                </a:solidFill>
                <a:ea typeface="Times New Roman" panose="02020603050405020304" pitchFamily="18" charset="0"/>
              </a:rPr>
              <a:t>Fokus från Checklistan att göra med början i november:</a:t>
            </a:r>
            <a:endParaRPr lang="sv-SE" sz="1800" b="1">
              <a:solidFill>
                <a:srgbClr val="000000"/>
              </a:solidFill>
              <a:effectLst/>
              <a:ea typeface="Times New Roman" panose="02020603050405020304" pitchFamily="18" charset="0"/>
            </a:endParaRPr>
          </a:p>
          <a:p>
            <a:r>
              <a:rPr lang="sv-SE" sz="1800">
                <a:effectLst/>
                <a:ea typeface="Calibri" panose="020F0502020204030204" pitchFamily="34" charset="0"/>
              </a:rPr>
              <a:t>Det är alltid viktigt att följa rutiner, inte minst nu inför kommande byte av journalsystem. Därför kommer här en påminnelse om att följa den regionala rutinen för läkemedelsgenomgång. Detta för att vi gemensamt behöver ta ansvar för att våra patienter har så aktuella läkemedelslistor som möjligt. Rutinen beskriver tillämpningen av Socialstyrelsens bestämmelser om läkemedelsgenomgångar inom Region Halland för patienter som är 75 år eller äldre och som är ordinerade minst fem läkemedel. </a:t>
            </a:r>
            <a:r>
              <a:rPr lang="sv-SE" sz="1800">
                <a:solidFill>
                  <a:srgbClr val="000000"/>
                </a:solidFill>
                <a:effectLst/>
                <a:ea typeface="Times New Roman" panose="02020603050405020304" pitchFamily="18" charset="0"/>
              </a:rPr>
              <a:t>(Befintlig rutin) Länk:</a:t>
            </a:r>
            <a:r>
              <a:rPr lang="sv-SE" sz="1800">
                <a:solidFill>
                  <a:srgbClr val="000000"/>
                </a:solidFill>
                <a:ea typeface="Times New Roman" panose="02020603050405020304" pitchFamily="18" charset="0"/>
              </a:rPr>
              <a:t> </a:t>
            </a:r>
            <a:r>
              <a:rPr lang="sv-SE" sz="1800">
                <a:hlinkClick r:id="rId3"/>
              </a:rPr>
              <a:t>Lakemedelsgenomgang_patienter_75ar_eller_aldre.docx (sharepoint.com)</a:t>
            </a:r>
            <a:endParaRPr lang="sv-SE" sz="1800"/>
          </a:p>
          <a:p>
            <a:pPr marL="0" indent="0">
              <a:buNone/>
            </a:pPr>
            <a:endParaRPr lang="sv-SE" sz="1800">
              <a:solidFill>
                <a:srgbClr val="000000"/>
              </a:solidFill>
              <a:effectLst/>
              <a:ea typeface="Calibri" panose="020F0502020204030204" pitchFamily="34" charset="0"/>
            </a:endParaRPr>
          </a:p>
        </p:txBody>
      </p:sp>
      <p:sp>
        <p:nvSpPr>
          <p:cNvPr id="16" name="Ellips 15">
            <a:extLst>
              <a:ext uri="{FF2B5EF4-FFF2-40B4-BE49-F238E27FC236}">
                <a16:creationId xmlns:a16="http://schemas.microsoft.com/office/drawing/2014/main" id="{D0E5C1BF-BFE1-B257-A1A1-23A3EEF7303A}"/>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En bild som visar design&#10;&#10;Automatiskt genererad beskrivning">
            <a:extLst>
              <a:ext uri="{FF2B5EF4-FFF2-40B4-BE49-F238E27FC236}">
                <a16:creationId xmlns:a16="http://schemas.microsoft.com/office/drawing/2014/main" id="{44B3C8F5-ADBD-7080-8EFD-638D6E7976CB}"/>
              </a:ext>
            </a:extLst>
          </p:cNvPr>
          <p:cNvPicPr>
            <a:picLocks noChangeAspect="1"/>
          </p:cNvPicPr>
          <p:nvPr/>
        </p:nvPicPr>
        <p:blipFill>
          <a:blip r:embed="rId4"/>
          <a:stretch>
            <a:fillRect/>
          </a:stretch>
        </p:blipFill>
        <p:spPr>
          <a:xfrm>
            <a:off x="8234260" y="2347811"/>
            <a:ext cx="2509360" cy="2509360"/>
          </a:xfrm>
          <a:prstGeom prst="rect">
            <a:avLst/>
          </a:prstGeom>
        </p:spPr>
      </p:pic>
    </p:spTree>
    <p:extLst>
      <p:ext uri="{BB962C8B-B14F-4D97-AF65-F5344CB8AC3E}">
        <p14:creationId xmlns:p14="http://schemas.microsoft.com/office/powerpoint/2010/main" val="313898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192CE7BD-7D0C-B986-8E0D-75C64AB745EF}"/>
              </a:ext>
            </a:extLst>
          </p:cNvPr>
          <p:cNvSpPr txBox="1"/>
          <p:nvPr/>
        </p:nvSpPr>
        <p:spPr>
          <a:xfrm>
            <a:off x="4694310" y="4289800"/>
            <a:ext cx="4797896" cy="646331"/>
          </a:xfrm>
          <a:prstGeom prst="rect">
            <a:avLst/>
          </a:prstGeom>
          <a:noFill/>
        </p:spPr>
        <p:txBody>
          <a:bodyPr wrap="square" rtlCol="0">
            <a:spAutoFit/>
          </a:bodyPr>
          <a:lstStyle/>
          <a:p>
            <a:r>
              <a:rPr lang="sv-SE" sz="1200"/>
              <a:t>Förberedelse- och preproduktionsfas. </a:t>
            </a:r>
            <a:br>
              <a:rPr lang="sv-SE" sz="1200"/>
            </a:br>
            <a:r>
              <a:rPr lang="sv-SE" sz="1200"/>
              <a:t>Enhetsstöd anpassning/införare startar arbetet med </a:t>
            </a:r>
            <a:r>
              <a:rPr lang="sv-SE" sz="1200" err="1"/>
              <a:t>bla</a:t>
            </a:r>
            <a:r>
              <a:rPr lang="sv-SE" sz="1200"/>
              <a:t>. städning i VAS, anpassningsarbete, </a:t>
            </a:r>
            <a:r>
              <a:rPr lang="sv-SE" sz="1200" err="1"/>
              <a:t>migreringsarbete</a:t>
            </a:r>
            <a:r>
              <a:rPr lang="sv-SE" sz="1200"/>
              <a:t> och skapande av rutiner. </a:t>
            </a:r>
          </a:p>
        </p:txBody>
      </p:sp>
      <p:sp>
        <p:nvSpPr>
          <p:cNvPr id="11" name="textruta 10">
            <a:extLst>
              <a:ext uri="{FF2B5EF4-FFF2-40B4-BE49-F238E27FC236}">
                <a16:creationId xmlns:a16="http://schemas.microsoft.com/office/drawing/2014/main" id="{62F21350-A5B3-404A-2558-D675A0DEA782}"/>
              </a:ext>
            </a:extLst>
          </p:cNvPr>
          <p:cNvSpPr txBox="1"/>
          <p:nvPr/>
        </p:nvSpPr>
        <p:spPr>
          <a:xfrm>
            <a:off x="98499" y="2301880"/>
            <a:ext cx="1647151" cy="461665"/>
          </a:xfrm>
          <a:prstGeom prst="rect">
            <a:avLst/>
          </a:prstGeom>
          <a:noFill/>
        </p:spPr>
        <p:txBody>
          <a:bodyPr wrap="square" lIns="91440" tIns="45720" rIns="91440" bIns="45720" rtlCol="0" anchor="t">
            <a:spAutoFit/>
          </a:bodyPr>
          <a:lstStyle/>
          <a:p>
            <a:r>
              <a:rPr lang="sv-SE" sz="1200"/>
              <a:t>Utbildare startade sitt uppdrag</a:t>
            </a:r>
          </a:p>
        </p:txBody>
      </p:sp>
      <p:sp>
        <p:nvSpPr>
          <p:cNvPr id="38" name="Rektangel 37">
            <a:extLst>
              <a:ext uri="{FF2B5EF4-FFF2-40B4-BE49-F238E27FC236}">
                <a16:creationId xmlns:a16="http://schemas.microsoft.com/office/drawing/2014/main" id="{485C40A4-50C6-724E-3DD0-4C564FEDF476}"/>
              </a:ext>
            </a:extLst>
          </p:cNvPr>
          <p:cNvSpPr/>
          <p:nvPr/>
        </p:nvSpPr>
        <p:spPr>
          <a:xfrm>
            <a:off x="-14866" y="3088753"/>
            <a:ext cx="2928434" cy="9938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a:t>          2023</a:t>
            </a:r>
          </a:p>
        </p:txBody>
      </p:sp>
      <p:sp>
        <p:nvSpPr>
          <p:cNvPr id="50" name="Rektangel 49">
            <a:extLst>
              <a:ext uri="{FF2B5EF4-FFF2-40B4-BE49-F238E27FC236}">
                <a16:creationId xmlns:a16="http://schemas.microsoft.com/office/drawing/2014/main" id="{43BB0069-8C5F-82A3-51A7-CA48E9E85E05}"/>
              </a:ext>
            </a:extLst>
          </p:cNvPr>
          <p:cNvSpPr/>
          <p:nvPr/>
        </p:nvSpPr>
        <p:spPr>
          <a:xfrm>
            <a:off x="2924391" y="3088753"/>
            <a:ext cx="7225448" cy="9938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a:t>    2024</a:t>
            </a:r>
          </a:p>
        </p:txBody>
      </p:sp>
      <p:sp>
        <p:nvSpPr>
          <p:cNvPr id="51" name="Pil: höger 50">
            <a:extLst>
              <a:ext uri="{FF2B5EF4-FFF2-40B4-BE49-F238E27FC236}">
                <a16:creationId xmlns:a16="http://schemas.microsoft.com/office/drawing/2014/main" id="{DF669DC8-E2C2-BCEA-E892-EFF6947A1BFD}"/>
              </a:ext>
            </a:extLst>
          </p:cNvPr>
          <p:cNvSpPr/>
          <p:nvPr/>
        </p:nvSpPr>
        <p:spPr>
          <a:xfrm>
            <a:off x="10152950" y="2590440"/>
            <a:ext cx="2336021" cy="1990426"/>
          </a:xfrm>
          <a:prstGeom prst="rightArrow">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a:t>    2025</a:t>
            </a:r>
          </a:p>
        </p:txBody>
      </p:sp>
      <p:sp>
        <p:nvSpPr>
          <p:cNvPr id="52" name="Rektangel 51">
            <a:extLst>
              <a:ext uri="{FF2B5EF4-FFF2-40B4-BE49-F238E27FC236}">
                <a16:creationId xmlns:a16="http://schemas.microsoft.com/office/drawing/2014/main" id="{EDBE9D5A-63E9-3B2C-BB23-6A8289C01908}"/>
              </a:ext>
            </a:extLst>
          </p:cNvPr>
          <p:cNvSpPr/>
          <p:nvPr/>
        </p:nvSpPr>
        <p:spPr>
          <a:xfrm>
            <a:off x="7686814" y="3752847"/>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sep </a:t>
            </a:r>
          </a:p>
        </p:txBody>
      </p:sp>
      <p:sp>
        <p:nvSpPr>
          <p:cNvPr id="53" name="Rektangel 52">
            <a:extLst>
              <a:ext uri="{FF2B5EF4-FFF2-40B4-BE49-F238E27FC236}">
                <a16:creationId xmlns:a16="http://schemas.microsoft.com/office/drawing/2014/main" id="{059C9D5D-0010-DE61-DD87-AE286C7F1C2C}"/>
              </a:ext>
            </a:extLst>
          </p:cNvPr>
          <p:cNvSpPr/>
          <p:nvPr/>
        </p:nvSpPr>
        <p:spPr>
          <a:xfrm>
            <a:off x="8293341" y="3744840"/>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okt </a:t>
            </a:r>
          </a:p>
        </p:txBody>
      </p:sp>
      <p:sp>
        <p:nvSpPr>
          <p:cNvPr id="54" name="Rektangel 53">
            <a:extLst>
              <a:ext uri="{FF2B5EF4-FFF2-40B4-BE49-F238E27FC236}">
                <a16:creationId xmlns:a16="http://schemas.microsoft.com/office/drawing/2014/main" id="{B84E1635-E0BF-8A58-8ED0-8F4322DD86DA}"/>
              </a:ext>
            </a:extLst>
          </p:cNvPr>
          <p:cNvSpPr/>
          <p:nvPr/>
        </p:nvSpPr>
        <p:spPr>
          <a:xfrm>
            <a:off x="8896113" y="3745824"/>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nov </a:t>
            </a:r>
          </a:p>
        </p:txBody>
      </p:sp>
      <p:sp>
        <p:nvSpPr>
          <p:cNvPr id="55" name="Rektangel 54">
            <a:extLst>
              <a:ext uri="{FF2B5EF4-FFF2-40B4-BE49-F238E27FC236}">
                <a16:creationId xmlns:a16="http://schemas.microsoft.com/office/drawing/2014/main" id="{35A2A306-55FD-9DC6-2367-95D53748A1AB}"/>
              </a:ext>
            </a:extLst>
          </p:cNvPr>
          <p:cNvSpPr/>
          <p:nvPr/>
        </p:nvSpPr>
        <p:spPr>
          <a:xfrm>
            <a:off x="7080287" y="3749609"/>
            <a:ext cx="596092" cy="286464"/>
          </a:xfrm>
          <a:prstGeom prst="rect">
            <a:avLst/>
          </a:prstGeom>
          <a:solidFill>
            <a:schemeClr val="tx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aug </a:t>
            </a:r>
          </a:p>
        </p:txBody>
      </p:sp>
      <p:sp>
        <p:nvSpPr>
          <p:cNvPr id="56" name="Rektangel 55">
            <a:extLst>
              <a:ext uri="{FF2B5EF4-FFF2-40B4-BE49-F238E27FC236}">
                <a16:creationId xmlns:a16="http://schemas.microsoft.com/office/drawing/2014/main" id="{84FE6A2D-C0CA-2B51-B695-C1C85FA1FF8D}"/>
              </a:ext>
            </a:extLst>
          </p:cNvPr>
          <p:cNvSpPr/>
          <p:nvPr/>
        </p:nvSpPr>
        <p:spPr>
          <a:xfrm>
            <a:off x="6476098" y="3749942"/>
            <a:ext cx="596092" cy="286464"/>
          </a:xfrm>
          <a:prstGeom prst="rect">
            <a:avLst/>
          </a:prstGeom>
          <a:solidFill>
            <a:schemeClr val="tx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juli</a:t>
            </a:r>
          </a:p>
        </p:txBody>
      </p:sp>
      <p:sp>
        <p:nvSpPr>
          <p:cNvPr id="57" name="Rektangel 56">
            <a:extLst>
              <a:ext uri="{FF2B5EF4-FFF2-40B4-BE49-F238E27FC236}">
                <a16:creationId xmlns:a16="http://schemas.microsoft.com/office/drawing/2014/main" id="{AFCEF19F-8D22-07CB-53A1-1C6068D96E71}"/>
              </a:ext>
            </a:extLst>
          </p:cNvPr>
          <p:cNvSpPr/>
          <p:nvPr/>
        </p:nvSpPr>
        <p:spPr>
          <a:xfrm>
            <a:off x="5870740" y="3752847"/>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juni </a:t>
            </a:r>
          </a:p>
        </p:txBody>
      </p:sp>
      <p:sp>
        <p:nvSpPr>
          <p:cNvPr id="58" name="Rektangel 57">
            <a:extLst>
              <a:ext uri="{FF2B5EF4-FFF2-40B4-BE49-F238E27FC236}">
                <a16:creationId xmlns:a16="http://schemas.microsoft.com/office/drawing/2014/main" id="{F4ED9D3D-A020-3416-91DB-02B0E8BC4275}"/>
              </a:ext>
            </a:extLst>
          </p:cNvPr>
          <p:cNvSpPr/>
          <p:nvPr/>
        </p:nvSpPr>
        <p:spPr>
          <a:xfrm>
            <a:off x="4098217" y="3752847"/>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mars </a:t>
            </a:r>
          </a:p>
        </p:txBody>
      </p:sp>
      <p:sp>
        <p:nvSpPr>
          <p:cNvPr id="59" name="Rektangel 58">
            <a:extLst>
              <a:ext uri="{FF2B5EF4-FFF2-40B4-BE49-F238E27FC236}">
                <a16:creationId xmlns:a16="http://schemas.microsoft.com/office/drawing/2014/main" id="{0C83479A-216C-9D63-AF7A-C940E0126C55}"/>
              </a:ext>
            </a:extLst>
          </p:cNvPr>
          <p:cNvSpPr/>
          <p:nvPr/>
        </p:nvSpPr>
        <p:spPr>
          <a:xfrm>
            <a:off x="4704744" y="3752847"/>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april </a:t>
            </a:r>
          </a:p>
        </p:txBody>
      </p:sp>
      <p:sp>
        <p:nvSpPr>
          <p:cNvPr id="60" name="Rektangel 59">
            <a:extLst>
              <a:ext uri="{FF2B5EF4-FFF2-40B4-BE49-F238E27FC236}">
                <a16:creationId xmlns:a16="http://schemas.microsoft.com/office/drawing/2014/main" id="{33947AC3-51C5-D245-0721-316295DD21EF}"/>
              </a:ext>
            </a:extLst>
          </p:cNvPr>
          <p:cNvSpPr/>
          <p:nvPr/>
        </p:nvSpPr>
        <p:spPr>
          <a:xfrm>
            <a:off x="5268943" y="3752847"/>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maj </a:t>
            </a:r>
          </a:p>
        </p:txBody>
      </p:sp>
      <p:sp>
        <p:nvSpPr>
          <p:cNvPr id="61" name="Rektangel 60">
            <a:extLst>
              <a:ext uri="{FF2B5EF4-FFF2-40B4-BE49-F238E27FC236}">
                <a16:creationId xmlns:a16="http://schemas.microsoft.com/office/drawing/2014/main" id="{D0BAC382-2217-FA15-CB8D-BC4F1DAF9D44}"/>
              </a:ext>
            </a:extLst>
          </p:cNvPr>
          <p:cNvSpPr/>
          <p:nvPr/>
        </p:nvSpPr>
        <p:spPr>
          <a:xfrm>
            <a:off x="3496420" y="3749609"/>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feb </a:t>
            </a:r>
          </a:p>
        </p:txBody>
      </p:sp>
      <p:sp>
        <p:nvSpPr>
          <p:cNvPr id="62" name="Rektangel 61">
            <a:extLst>
              <a:ext uri="{FF2B5EF4-FFF2-40B4-BE49-F238E27FC236}">
                <a16:creationId xmlns:a16="http://schemas.microsoft.com/office/drawing/2014/main" id="{97811DC2-6C45-D12A-E53D-2A6B6929AC64}"/>
              </a:ext>
            </a:extLst>
          </p:cNvPr>
          <p:cNvSpPr/>
          <p:nvPr/>
        </p:nvSpPr>
        <p:spPr>
          <a:xfrm>
            <a:off x="2936202" y="3751228"/>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jan </a:t>
            </a:r>
          </a:p>
        </p:txBody>
      </p:sp>
      <p:sp>
        <p:nvSpPr>
          <p:cNvPr id="63" name="Rektangel 62">
            <a:extLst>
              <a:ext uri="{FF2B5EF4-FFF2-40B4-BE49-F238E27FC236}">
                <a16:creationId xmlns:a16="http://schemas.microsoft.com/office/drawing/2014/main" id="{E2155ABA-AD79-CD84-1ED2-1F58BBAC61A9}"/>
              </a:ext>
            </a:extLst>
          </p:cNvPr>
          <p:cNvSpPr/>
          <p:nvPr/>
        </p:nvSpPr>
        <p:spPr>
          <a:xfrm>
            <a:off x="505525" y="3750454"/>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sep </a:t>
            </a:r>
          </a:p>
        </p:txBody>
      </p:sp>
      <p:sp>
        <p:nvSpPr>
          <p:cNvPr id="64" name="Rektangel 63">
            <a:extLst>
              <a:ext uri="{FF2B5EF4-FFF2-40B4-BE49-F238E27FC236}">
                <a16:creationId xmlns:a16="http://schemas.microsoft.com/office/drawing/2014/main" id="{A0185568-92A3-F1E6-5028-4F9FE9E5B991}"/>
              </a:ext>
            </a:extLst>
          </p:cNvPr>
          <p:cNvSpPr/>
          <p:nvPr/>
        </p:nvSpPr>
        <p:spPr>
          <a:xfrm>
            <a:off x="1101617" y="3750454"/>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okt</a:t>
            </a:r>
          </a:p>
        </p:txBody>
      </p:sp>
      <p:sp>
        <p:nvSpPr>
          <p:cNvPr id="65" name="Rektangel 64">
            <a:extLst>
              <a:ext uri="{FF2B5EF4-FFF2-40B4-BE49-F238E27FC236}">
                <a16:creationId xmlns:a16="http://schemas.microsoft.com/office/drawing/2014/main" id="{74ADF228-B713-45AD-C394-DBF39CE063A8}"/>
              </a:ext>
            </a:extLst>
          </p:cNvPr>
          <p:cNvSpPr/>
          <p:nvPr/>
        </p:nvSpPr>
        <p:spPr>
          <a:xfrm>
            <a:off x="1697709" y="3750454"/>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nov</a:t>
            </a:r>
          </a:p>
        </p:txBody>
      </p:sp>
      <p:sp>
        <p:nvSpPr>
          <p:cNvPr id="66" name="Rektangel 65">
            <a:extLst>
              <a:ext uri="{FF2B5EF4-FFF2-40B4-BE49-F238E27FC236}">
                <a16:creationId xmlns:a16="http://schemas.microsoft.com/office/drawing/2014/main" id="{AE764592-BC94-9EC0-2D93-617382A49E57}"/>
              </a:ext>
            </a:extLst>
          </p:cNvPr>
          <p:cNvSpPr/>
          <p:nvPr/>
        </p:nvSpPr>
        <p:spPr>
          <a:xfrm>
            <a:off x="-11756" y="3750454"/>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aug </a:t>
            </a:r>
          </a:p>
        </p:txBody>
      </p:sp>
      <p:sp>
        <p:nvSpPr>
          <p:cNvPr id="67" name="Rektangel 66">
            <a:extLst>
              <a:ext uri="{FF2B5EF4-FFF2-40B4-BE49-F238E27FC236}">
                <a16:creationId xmlns:a16="http://schemas.microsoft.com/office/drawing/2014/main" id="{2DE8541F-2F42-20E0-BA90-93DCDFFA754E}"/>
              </a:ext>
            </a:extLst>
          </p:cNvPr>
          <p:cNvSpPr/>
          <p:nvPr/>
        </p:nvSpPr>
        <p:spPr>
          <a:xfrm>
            <a:off x="9479498" y="3744840"/>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dec </a:t>
            </a:r>
          </a:p>
        </p:txBody>
      </p:sp>
      <p:sp>
        <p:nvSpPr>
          <p:cNvPr id="68" name="Rektangel 67">
            <a:extLst>
              <a:ext uri="{FF2B5EF4-FFF2-40B4-BE49-F238E27FC236}">
                <a16:creationId xmlns:a16="http://schemas.microsoft.com/office/drawing/2014/main" id="{5CBC35C3-1CD6-FC73-4236-B52789293473}"/>
              </a:ext>
            </a:extLst>
          </p:cNvPr>
          <p:cNvSpPr/>
          <p:nvPr/>
        </p:nvSpPr>
        <p:spPr>
          <a:xfrm>
            <a:off x="2260736" y="3751167"/>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dec </a:t>
            </a:r>
          </a:p>
        </p:txBody>
      </p:sp>
      <p:sp>
        <p:nvSpPr>
          <p:cNvPr id="69" name="Rektangel 68">
            <a:extLst>
              <a:ext uri="{FF2B5EF4-FFF2-40B4-BE49-F238E27FC236}">
                <a16:creationId xmlns:a16="http://schemas.microsoft.com/office/drawing/2014/main" id="{7DADC9C5-63D4-4743-0D48-7ACF72465C48}"/>
              </a:ext>
            </a:extLst>
          </p:cNvPr>
          <p:cNvSpPr/>
          <p:nvPr/>
        </p:nvSpPr>
        <p:spPr>
          <a:xfrm>
            <a:off x="11352413" y="3754753"/>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mars </a:t>
            </a:r>
          </a:p>
        </p:txBody>
      </p:sp>
      <p:sp>
        <p:nvSpPr>
          <p:cNvPr id="70" name="Rektangel 69">
            <a:extLst>
              <a:ext uri="{FF2B5EF4-FFF2-40B4-BE49-F238E27FC236}">
                <a16:creationId xmlns:a16="http://schemas.microsoft.com/office/drawing/2014/main" id="{F20D276C-82D8-5E96-AB0F-0D2279646CD0}"/>
              </a:ext>
            </a:extLst>
          </p:cNvPr>
          <p:cNvSpPr/>
          <p:nvPr/>
        </p:nvSpPr>
        <p:spPr>
          <a:xfrm>
            <a:off x="10750616" y="3751515"/>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feb </a:t>
            </a:r>
          </a:p>
        </p:txBody>
      </p:sp>
      <p:sp>
        <p:nvSpPr>
          <p:cNvPr id="71" name="Rektangel 70">
            <a:extLst>
              <a:ext uri="{FF2B5EF4-FFF2-40B4-BE49-F238E27FC236}">
                <a16:creationId xmlns:a16="http://schemas.microsoft.com/office/drawing/2014/main" id="{C6F014FA-F898-2020-5246-D7026ED46B55}"/>
              </a:ext>
            </a:extLst>
          </p:cNvPr>
          <p:cNvSpPr/>
          <p:nvPr/>
        </p:nvSpPr>
        <p:spPr>
          <a:xfrm>
            <a:off x="10190398" y="3753134"/>
            <a:ext cx="596092" cy="28646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jan </a:t>
            </a:r>
          </a:p>
        </p:txBody>
      </p:sp>
      <p:cxnSp>
        <p:nvCxnSpPr>
          <p:cNvPr id="72" name="Rak koppling 71">
            <a:extLst>
              <a:ext uri="{FF2B5EF4-FFF2-40B4-BE49-F238E27FC236}">
                <a16:creationId xmlns:a16="http://schemas.microsoft.com/office/drawing/2014/main" id="{238E59BE-76C8-5357-C650-46B236E056F7}"/>
              </a:ext>
            </a:extLst>
          </p:cNvPr>
          <p:cNvCxnSpPr>
            <a:cxnSpLocks/>
          </p:cNvCxnSpPr>
          <p:nvPr/>
        </p:nvCxnSpPr>
        <p:spPr>
          <a:xfrm>
            <a:off x="2286633" y="1338937"/>
            <a:ext cx="0" cy="47779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textruta 75">
            <a:extLst>
              <a:ext uri="{FF2B5EF4-FFF2-40B4-BE49-F238E27FC236}">
                <a16:creationId xmlns:a16="http://schemas.microsoft.com/office/drawing/2014/main" id="{AB8270F9-5A59-318E-DC17-D855C9137FE3}"/>
              </a:ext>
            </a:extLst>
          </p:cNvPr>
          <p:cNvSpPr txBox="1"/>
          <p:nvPr/>
        </p:nvSpPr>
        <p:spPr>
          <a:xfrm>
            <a:off x="9438332" y="2344431"/>
            <a:ext cx="1504132" cy="461665"/>
          </a:xfrm>
          <a:prstGeom prst="rect">
            <a:avLst/>
          </a:prstGeom>
          <a:noFill/>
        </p:spPr>
        <p:txBody>
          <a:bodyPr wrap="square" rtlCol="0">
            <a:spAutoFit/>
          </a:bodyPr>
          <a:lstStyle/>
          <a:p>
            <a:r>
              <a:rPr lang="sv-SE" sz="1200"/>
              <a:t>Go Live, </a:t>
            </a:r>
            <a:br>
              <a:rPr lang="sv-SE" sz="1200"/>
            </a:br>
            <a:r>
              <a:rPr lang="sv-SE" sz="1200"/>
              <a:t>Produktionsstart 1</a:t>
            </a:r>
          </a:p>
        </p:txBody>
      </p:sp>
      <p:sp>
        <p:nvSpPr>
          <p:cNvPr id="81" name="Vänster klammerparentes 80">
            <a:extLst>
              <a:ext uri="{FF2B5EF4-FFF2-40B4-BE49-F238E27FC236}">
                <a16:creationId xmlns:a16="http://schemas.microsoft.com/office/drawing/2014/main" id="{04909B51-AB05-3852-7379-503A9C07A365}"/>
              </a:ext>
            </a:extLst>
          </p:cNvPr>
          <p:cNvSpPr/>
          <p:nvPr/>
        </p:nvSpPr>
        <p:spPr>
          <a:xfrm rot="16200000">
            <a:off x="5073620" y="-121542"/>
            <a:ext cx="135834" cy="8675925"/>
          </a:xfrm>
          <a:prstGeom prst="leftBrace">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7" name="textruta 86">
            <a:extLst>
              <a:ext uri="{FF2B5EF4-FFF2-40B4-BE49-F238E27FC236}">
                <a16:creationId xmlns:a16="http://schemas.microsoft.com/office/drawing/2014/main" id="{BB3D8D13-20F7-2EA7-9B5A-F15267F3D016}"/>
              </a:ext>
            </a:extLst>
          </p:cNvPr>
          <p:cNvSpPr txBox="1"/>
          <p:nvPr/>
        </p:nvSpPr>
        <p:spPr>
          <a:xfrm>
            <a:off x="6137929" y="3314779"/>
            <a:ext cx="1932484" cy="276999"/>
          </a:xfrm>
          <a:prstGeom prst="rect">
            <a:avLst/>
          </a:prstGeom>
          <a:solidFill>
            <a:schemeClr val="tx2">
              <a:lumMod val="90000"/>
              <a:lumOff val="10000"/>
            </a:schemeClr>
          </a:solidFill>
        </p:spPr>
        <p:txBody>
          <a:bodyPr wrap="square" rtlCol="0">
            <a:spAutoFit/>
          </a:bodyPr>
          <a:lstStyle/>
          <a:p>
            <a:r>
              <a:rPr lang="sv-SE" sz="1200" b="1">
                <a:solidFill>
                  <a:srgbClr val="FF0000"/>
                </a:solidFill>
              </a:rPr>
              <a:t>Semesterperiod</a:t>
            </a:r>
          </a:p>
        </p:txBody>
      </p:sp>
      <p:sp>
        <p:nvSpPr>
          <p:cNvPr id="89" name="Vänster klammerparentes 88">
            <a:extLst>
              <a:ext uri="{FF2B5EF4-FFF2-40B4-BE49-F238E27FC236}">
                <a16:creationId xmlns:a16="http://schemas.microsoft.com/office/drawing/2014/main" id="{DE7A9E53-3D8D-8389-B485-58B15F1BDF9F}"/>
              </a:ext>
            </a:extLst>
          </p:cNvPr>
          <p:cNvSpPr/>
          <p:nvPr/>
        </p:nvSpPr>
        <p:spPr>
          <a:xfrm rot="5400000">
            <a:off x="6711061" y="3037128"/>
            <a:ext cx="178131" cy="1313003"/>
          </a:xfrm>
          <a:prstGeom prst="leftBrace">
            <a:avLst/>
          </a:prstGeom>
          <a:solidFill>
            <a:schemeClr val="tx2">
              <a:lumMod val="90000"/>
              <a:lumOff val="1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93" name="Bild 92" descr="Stäng kontur">
            <a:extLst>
              <a:ext uri="{FF2B5EF4-FFF2-40B4-BE49-F238E27FC236}">
                <a16:creationId xmlns:a16="http://schemas.microsoft.com/office/drawing/2014/main" id="{367205CD-FA35-EEFD-78A2-CD681BABF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7929" y="3753641"/>
            <a:ext cx="281638" cy="281638"/>
          </a:xfrm>
          <a:prstGeom prst="rect">
            <a:avLst/>
          </a:prstGeom>
        </p:spPr>
      </p:pic>
      <p:pic>
        <p:nvPicPr>
          <p:cNvPr id="94" name="Bild 93" descr="Stäng kontur">
            <a:extLst>
              <a:ext uri="{FF2B5EF4-FFF2-40B4-BE49-F238E27FC236}">
                <a16:creationId xmlns:a16="http://schemas.microsoft.com/office/drawing/2014/main" id="{12DD919C-0820-94DB-B38C-6AA3C7C2FB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5907" y="3747253"/>
            <a:ext cx="281638" cy="281638"/>
          </a:xfrm>
          <a:prstGeom prst="rect">
            <a:avLst/>
          </a:prstGeom>
        </p:spPr>
      </p:pic>
      <p:pic>
        <p:nvPicPr>
          <p:cNvPr id="95" name="Bild 94" descr="Stäng kontur">
            <a:extLst>
              <a:ext uri="{FF2B5EF4-FFF2-40B4-BE49-F238E27FC236}">
                <a16:creationId xmlns:a16="http://schemas.microsoft.com/office/drawing/2014/main" id="{A697F999-2401-AF2C-EABC-7CD47E3B41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3984" y="3765719"/>
            <a:ext cx="281638" cy="281638"/>
          </a:xfrm>
          <a:prstGeom prst="rect">
            <a:avLst/>
          </a:prstGeom>
        </p:spPr>
      </p:pic>
      <p:cxnSp>
        <p:nvCxnSpPr>
          <p:cNvPr id="2" name="Rak koppling 1">
            <a:extLst>
              <a:ext uri="{FF2B5EF4-FFF2-40B4-BE49-F238E27FC236}">
                <a16:creationId xmlns:a16="http://schemas.microsoft.com/office/drawing/2014/main" id="{D03AAAC4-B445-0FB1-A7BF-DFBDF5CF28C0}"/>
              </a:ext>
            </a:extLst>
          </p:cNvPr>
          <p:cNvCxnSpPr>
            <a:cxnSpLocks/>
          </p:cNvCxnSpPr>
          <p:nvPr/>
        </p:nvCxnSpPr>
        <p:spPr>
          <a:xfrm>
            <a:off x="9603704" y="2805096"/>
            <a:ext cx="0" cy="15799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E9E3C030-FA92-859C-9077-20B13E9D7AC5}"/>
              </a:ext>
            </a:extLst>
          </p:cNvPr>
          <p:cNvCxnSpPr>
            <a:cxnSpLocks/>
          </p:cNvCxnSpPr>
          <p:nvPr/>
        </p:nvCxnSpPr>
        <p:spPr>
          <a:xfrm>
            <a:off x="481851" y="2805096"/>
            <a:ext cx="0" cy="2831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ruta 10">
            <a:extLst>
              <a:ext uri="{FF2B5EF4-FFF2-40B4-BE49-F238E27FC236}">
                <a16:creationId xmlns:a16="http://schemas.microsoft.com/office/drawing/2014/main" id="{9674F8B5-C7B3-79E9-B4E7-3A3C3C862CAA}"/>
              </a:ext>
            </a:extLst>
          </p:cNvPr>
          <p:cNvSpPr txBox="1"/>
          <p:nvPr/>
        </p:nvSpPr>
        <p:spPr>
          <a:xfrm>
            <a:off x="3039591" y="4470764"/>
            <a:ext cx="1460203" cy="461665"/>
          </a:xfrm>
          <a:prstGeom prst="rect">
            <a:avLst/>
          </a:prstGeom>
          <a:noFill/>
        </p:spPr>
        <p:txBody>
          <a:bodyPr wrap="square" lIns="91440" tIns="45720" rIns="91440" bIns="45720" rtlCol="0" anchor="t">
            <a:spAutoFit/>
          </a:bodyPr>
          <a:lstStyle/>
          <a:p>
            <a:r>
              <a:rPr lang="sv-SE" sz="1200"/>
              <a:t>Utbildningsstöd startar sitt uppdrag</a:t>
            </a:r>
          </a:p>
        </p:txBody>
      </p:sp>
      <p:cxnSp>
        <p:nvCxnSpPr>
          <p:cNvPr id="5" name="Rak koppling 14">
            <a:extLst>
              <a:ext uri="{FF2B5EF4-FFF2-40B4-BE49-F238E27FC236}">
                <a16:creationId xmlns:a16="http://schemas.microsoft.com/office/drawing/2014/main" id="{8456DA02-29C7-2A0F-0594-6565A0F33765}"/>
              </a:ext>
            </a:extLst>
          </p:cNvPr>
          <p:cNvCxnSpPr>
            <a:cxnSpLocks/>
          </p:cNvCxnSpPr>
          <p:nvPr/>
        </p:nvCxnSpPr>
        <p:spPr>
          <a:xfrm>
            <a:off x="3722686" y="4079442"/>
            <a:ext cx="0" cy="3253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0FF225E3-4BC5-01FC-4B5D-F4A375528437}"/>
              </a:ext>
            </a:extLst>
          </p:cNvPr>
          <p:cNvSpPr/>
          <p:nvPr/>
        </p:nvSpPr>
        <p:spPr>
          <a:xfrm>
            <a:off x="573921" y="1300465"/>
            <a:ext cx="933943" cy="933943"/>
          </a:xfrm>
          <a:prstGeom prst="ellipse">
            <a:avLst/>
          </a:prstGeom>
          <a:solidFill>
            <a:schemeClr val="tx2">
              <a:lumMod val="90000"/>
              <a:lumOff val="10000"/>
            </a:schemeClr>
          </a:solidFill>
          <a:effectLst>
            <a:outerShdw blurRad="50800" dist="38100" dir="5400000" algn="t" rotWithShape="0">
              <a:prstClr val="black">
                <a:alpha val="40000"/>
              </a:prstClr>
            </a:outerShdw>
          </a:effectLst>
        </p:spPr>
        <p:style>
          <a:lnRef idx="0">
            <a:schemeClr val="accent2">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sv-SE"/>
          </a:p>
        </p:txBody>
      </p:sp>
      <p:sp>
        <p:nvSpPr>
          <p:cNvPr id="44" name="Ellips 43">
            <a:extLst>
              <a:ext uri="{FF2B5EF4-FFF2-40B4-BE49-F238E27FC236}">
                <a16:creationId xmlns:a16="http://schemas.microsoft.com/office/drawing/2014/main" id="{F8F7E452-2F4E-EB0D-B661-190EB9FAC74F}"/>
              </a:ext>
            </a:extLst>
          </p:cNvPr>
          <p:cNvSpPr/>
          <p:nvPr/>
        </p:nvSpPr>
        <p:spPr>
          <a:xfrm>
            <a:off x="9134089" y="1204936"/>
            <a:ext cx="933943" cy="933943"/>
          </a:xfrm>
          <a:prstGeom prst="ellipse">
            <a:avLst/>
          </a:prstGeom>
          <a:solidFill>
            <a:schemeClr val="tx2">
              <a:lumMod val="90000"/>
              <a:lumOff val="10000"/>
            </a:schemeClr>
          </a:solidFill>
          <a:effectLst>
            <a:outerShdw blurRad="50800" dist="38100" dir="5400000" algn="t" rotWithShape="0">
              <a:prstClr val="black">
                <a:alpha val="40000"/>
              </a:prstClr>
            </a:outerShdw>
          </a:effectLst>
        </p:spPr>
        <p:style>
          <a:lnRef idx="0">
            <a:schemeClr val="accent2">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sv-SE"/>
          </a:p>
        </p:txBody>
      </p:sp>
      <p:pic>
        <p:nvPicPr>
          <p:cNvPr id="26" name="Picture 4">
            <a:extLst>
              <a:ext uri="{FF2B5EF4-FFF2-40B4-BE49-F238E27FC236}">
                <a16:creationId xmlns:a16="http://schemas.microsoft.com/office/drawing/2014/main" id="{E1D8D03C-CF9B-3EAA-7706-EB89E5D20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1568" y="1400670"/>
            <a:ext cx="819164" cy="706669"/>
          </a:xfrm>
          <a:prstGeom prst="rect">
            <a:avLst/>
          </a:prstGeom>
          <a:noFill/>
        </p:spPr>
      </p:pic>
      <p:sp>
        <p:nvSpPr>
          <p:cNvPr id="27" name="Ellips 26">
            <a:extLst>
              <a:ext uri="{FF2B5EF4-FFF2-40B4-BE49-F238E27FC236}">
                <a16:creationId xmlns:a16="http://schemas.microsoft.com/office/drawing/2014/main" id="{EF2EE9A9-03FF-25E9-9CD7-668115E1BE3D}"/>
              </a:ext>
            </a:extLst>
          </p:cNvPr>
          <p:cNvSpPr/>
          <p:nvPr/>
        </p:nvSpPr>
        <p:spPr>
          <a:xfrm>
            <a:off x="3252510" y="4898879"/>
            <a:ext cx="933943" cy="933943"/>
          </a:xfrm>
          <a:prstGeom prst="ellipse">
            <a:avLst/>
          </a:prstGeom>
          <a:solidFill>
            <a:schemeClr val="tx2">
              <a:lumMod val="90000"/>
              <a:lumOff val="10000"/>
            </a:schemeClr>
          </a:solidFill>
          <a:effectLst>
            <a:outerShdw blurRad="50800" dist="38100" dir="5400000" algn="t" rotWithShape="0">
              <a:prstClr val="black">
                <a:alpha val="40000"/>
              </a:prstClr>
            </a:outerShdw>
          </a:effectLst>
        </p:spPr>
        <p:style>
          <a:lnRef idx="0">
            <a:schemeClr val="accent2">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sv-SE"/>
          </a:p>
        </p:txBody>
      </p:sp>
      <p:pic>
        <p:nvPicPr>
          <p:cNvPr id="31" name="Bild 30" descr="Pil: svag böj kontur">
            <a:extLst>
              <a:ext uri="{FF2B5EF4-FFF2-40B4-BE49-F238E27FC236}">
                <a16:creationId xmlns:a16="http://schemas.microsoft.com/office/drawing/2014/main" id="{1FD6BD81-16B0-E7CB-E759-1314374658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593" y="1431925"/>
            <a:ext cx="696598" cy="696598"/>
          </a:xfrm>
          <a:prstGeom prst="rect">
            <a:avLst/>
          </a:prstGeom>
        </p:spPr>
      </p:pic>
      <p:pic>
        <p:nvPicPr>
          <p:cNvPr id="47" name="Bild 46" descr="Pil: svag böj kontur">
            <a:extLst>
              <a:ext uri="{FF2B5EF4-FFF2-40B4-BE49-F238E27FC236}">
                <a16:creationId xmlns:a16="http://schemas.microsoft.com/office/drawing/2014/main" id="{38EA45D4-A607-3A8F-D926-FB41CC399B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38092" y="5017551"/>
            <a:ext cx="696598" cy="696598"/>
          </a:xfrm>
          <a:prstGeom prst="rect">
            <a:avLst/>
          </a:prstGeom>
        </p:spPr>
      </p:pic>
      <p:sp>
        <p:nvSpPr>
          <p:cNvPr id="48" name="Ellips 47">
            <a:extLst>
              <a:ext uri="{FF2B5EF4-FFF2-40B4-BE49-F238E27FC236}">
                <a16:creationId xmlns:a16="http://schemas.microsoft.com/office/drawing/2014/main" id="{AACD98BA-B2B8-98CE-A568-EB1ADEBAACD4}"/>
              </a:ext>
            </a:extLst>
          </p:cNvPr>
          <p:cNvSpPr/>
          <p:nvPr/>
        </p:nvSpPr>
        <p:spPr>
          <a:xfrm>
            <a:off x="5622838" y="4902904"/>
            <a:ext cx="933943" cy="886743"/>
          </a:xfrm>
          <a:prstGeom prst="ellipse">
            <a:avLst/>
          </a:prstGeom>
          <a:solidFill>
            <a:schemeClr val="tx2">
              <a:lumMod val="90000"/>
              <a:lumOff val="10000"/>
            </a:schemeClr>
          </a:solidFill>
          <a:effectLst>
            <a:outerShdw blurRad="50800" dist="38100" dir="5400000" algn="t" rotWithShape="0">
              <a:prstClr val="black">
                <a:alpha val="40000"/>
              </a:prstClr>
            </a:outerShdw>
          </a:effectLst>
        </p:spPr>
        <p:style>
          <a:lnRef idx="0">
            <a:schemeClr val="accent2">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sv-SE"/>
          </a:p>
        </p:txBody>
      </p:sp>
      <p:pic>
        <p:nvPicPr>
          <p:cNvPr id="49" name="Bild 48" descr="Lista kontur">
            <a:extLst>
              <a:ext uri="{FF2B5EF4-FFF2-40B4-BE49-F238E27FC236}">
                <a16:creationId xmlns:a16="http://schemas.microsoft.com/office/drawing/2014/main" id="{57E9C724-5BB6-797B-B7F2-159D98D244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2431" y="5068142"/>
            <a:ext cx="541500" cy="541500"/>
          </a:xfrm>
          <a:prstGeom prst="rect">
            <a:avLst/>
          </a:prstGeom>
        </p:spPr>
      </p:pic>
      <p:sp>
        <p:nvSpPr>
          <p:cNvPr id="6" name="textruta 5">
            <a:extLst>
              <a:ext uri="{FF2B5EF4-FFF2-40B4-BE49-F238E27FC236}">
                <a16:creationId xmlns:a16="http://schemas.microsoft.com/office/drawing/2014/main" id="{04010028-51C0-57BE-4112-4A2F849D110F}"/>
              </a:ext>
            </a:extLst>
          </p:cNvPr>
          <p:cNvSpPr txBox="1"/>
          <p:nvPr/>
        </p:nvSpPr>
        <p:spPr>
          <a:xfrm>
            <a:off x="3975572" y="2304827"/>
            <a:ext cx="2226168" cy="461665"/>
          </a:xfrm>
          <a:prstGeom prst="rect">
            <a:avLst/>
          </a:prstGeom>
          <a:noFill/>
        </p:spPr>
        <p:txBody>
          <a:bodyPr wrap="square" lIns="91440" tIns="45720" rIns="91440" bIns="45720" rtlCol="0" anchor="t">
            <a:spAutoFit/>
          </a:bodyPr>
          <a:lstStyle/>
          <a:p>
            <a:r>
              <a:rPr lang="sv-SE" sz="1200">
                <a:cs typeface="Arial"/>
              </a:rPr>
              <a:t>Period för e-</a:t>
            </a:r>
            <a:r>
              <a:rPr lang="sv-SE" sz="1200" err="1">
                <a:cs typeface="Arial"/>
              </a:rPr>
              <a:t>learning</a:t>
            </a:r>
            <a:r>
              <a:rPr lang="sv-SE" sz="1200">
                <a:cs typeface="Arial"/>
              </a:rPr>
              <a:t> för medarbetare, Ca 8-10 timmar</a:t>
            </a:r>
          </a:p>
        </p:txBody>
      </p:sp>
      <p:sp>
        <p:nvSpPr>
          <p:cNvPr id="29" name="Ellips 28">
            <a:extLst>
              <a:ext uri="{FF2B5EF4-FFF2-40B4-BE49-F238E27FC236}">
                <a16:creationId xmlns:a16="http://schemas.microsoft.com/office/drawing/2014/main" id="{59896BC9-6206-C4AF-EF1C-58CC2C3C7360}"/>
              </a:ext>
            </a:extLst>
          </p:cNvPr>
          <p:cNvSpPr/>
          <p:nvPr/>
        </p:nvSpPr>
        <p:spPr>
          <a:xfrm>
            <a:off x="4384136" y="1230541"/>
            <a:ext cx="933943" cy="933943"/>
          </a:xfrm>
          <a:prstGeom prst="ellipse">
            <a:avLst/>
          </a:prstGeom>
          <a:solidFill>
            <a:schemeClr val="tx2">
              <a:lumMod val="90000"/>
              <a:lumOff val="10000"/>
            </a:schemeClr>
          </a:solidFill>
          <a:effectLst>
            <a:outerShdw blurRad="50800" dist="38100" dir="5400000" algn="t" rotWithShape="0">
              <a:prstClr val="black">
                <a:alpha val="40000"/>
              </a:prstClr>
            </a:outerShdw>
          </a:effectLst>
        </p:spPr>
        <p:style>
          <a:lnRef idx="0">
            <a:schemeClr val="accent2">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sv-SE"/>
          </a:p>
        </p:txBody>
      </p:sp>
      <p:sp>
        <p:nvSpPr>
          <p:cNvPr id="7" name="Vänster klammerparentes 6">
            <a:extLst>
              <a:ext uri="{FF2B5EF4-FFF2-40B4-BE49-F238E27FC236}">
                <a16:creationId xmlns:a16="http://schemas.microsoft.com/office/drawing/2014/main" id="{05AC0F8B-5D58-70C3-95A1-850F65C952E2}"/>
              </a:ext>
            </a:extLst>
          </p:cNvPr>
          <p:cNvSpPr/>
          <p:nvPr/>
        </p:nvSpPr>
        <p:spPr>
          <a:xfrm rot="5400000">
            <a:off x="4854999" y="1677926"/>
            <a:ext cx="178131" cy="2515348"/>
          </a:xfrm>
          <a:prstGeom prst="leftBrace">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Rektangel 11" descr="Laptop kontur">
            <a:extLst>
              <a:ext uri="{FF2B5EF4-FFF2-40B4-BE49-F238E27FC236}">
                <a16:creationId xmlns:a16="http://schemas.microsoft.com/office/drawing/2014/main" id="{F058FA4F-A960-6625-8E5C-AACBBD183253}"/>
              </a:ext>
            </a:extLst>
          </p:cNvPr>
          <p:cNvSpPr/>
          <p:nvPr/>
        </p:nvSpPr>
        <p:spPr>
          <a:xfrm>
            <a:off x="4582549" y="1454910"/>
            <a:ext cx="535869" cy="535869"/>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a:solidFill>
              <a:schemeClr val="accent5">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sv-SE"/>
          </a:p>
        </p:txBody>
      </p:sp>
      <p:sp>
        <p:nvSpPr>
          <p:cNvPr id="8" name="textruta 7">
            <a:extLst>
              <a:ext uri="{FF2B5EF4-FFF2-40B4-BE49-F238E27FC236}">
                <a16:creationId xmlns:a16="http://schemas.microsoft.com/office/drawing/2014/main" id="{95BF36D5-F5D9-2E9C-E3A1-C3A94C64FD96}"/>
              </a:ext>
            </a:extLst>
          </p:cNvPr>
          <p:cNvSpPr txBox="1"/>
          <p:nvPr/>
        </p:nvSpPr>
        <p:spPr>
          <a:xfrm>
            <a:off x="6930659" y="2343431"/>
            <a:ext cx="2507671" cy="461665"/>
          </a:xfrm>
          <a:prstGeom prst="rect">
            <a:avLst/>
          </a:prstGeom>
          <a:noFill/>
        </p:spPr>
        <p:txBody>
          <a:bodyPr wrap="square" rtlCol="0">
            <a:spAutoFit/>
          </a:bodyPr>
          <a:lstStyle/>
          <a:p>
            <a:r>
              <a:rPr lang="sv-SE" sz="1200"/>
              <a:t>Period för klassrumsutbildning för medarbetare startar, 12 timmar </a:t>
            </a:r>
          </a:p>
        </p:txBody>
      </p:sp>
      <p:sp>
        <p:nvSpPr>
          <p:cNvPr id="13" name="Ellips 12">
            <a:extLst>
              <a:ext uri="{FF2B5EF4-FFF2-40B4-BE49-F238E27FC236}">
                <a16:creationId xmlns:a16="http://schemas.microsoft.com/office/drawing/2014/main" id="{A07DE042-BCBC-582D-6189-AEB63CD7E9F6}"/>
              </a:ext>
            </a:extLst>
          </p:cNvPr>
          <p:cNvSpPr/>
          <p:nvPr/>
        </p:nvSpPr>
        <p:spPr>
          <a:xfrm>
            <a:off x="7782906" y="1236291"/>
            <a:ext cx="933943" cy="933943"/>
          </a:xfrm>
          <a:prstGeom prst="ellipse">
            <a:avLst/>
          </a:prstGeom>
          <a:solidFill>
            <a:schemeClr val="tx2">
              <a:lumMod val="90000"/>
              <a:lumOff val="10000"/>
            </a:schemeClr>
          </a:solidFill>
          <a:effectLst>
            <a:outerShdw blurRad="50800" dist="38100" dir="5400000" algn="t" rotWithShape="0">
              <a:prstClr val="black">
                <a:alpha val="40000"/>
              </a:prstClr>
            </a:outerShdw>
          </a:effectLst>
        </p:spPr>
        <p:style>
          <a:lnRef idx="0">
            <a:schemeClr val="accent2">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sv-SE"/>
          </a:p>
        </p:txBody>
      </p:sp>
      <p:sp>
        <p:nvSpPr>
          <p:cNvPr id="14" name="Rektangel 13" descr="Klassrum med hel fyllning">
            <a:extLst>
              <a:ext uri="{FF2B5EF4-FFF2-40B4-BE49-F238E27FC236}">
                <a16:creationId xmlns:a16="http://schemas.microsoft.com/office/drawing/2014/main" id="{24272804-8ED9-2915-44CC-3F2989E316B6}"/>
              </a:ext>
            </a:extLst>
          </p:cNvPr>
          <p:cNvSpPr/>
          <p:nvPr/>
        </p:nvSpPr>
        <p:spPr>
          <a:xfrm>
            <a:off x="7981943" y="1435328"/>
            <a:ext cx="535869" cy="535869"/>
          </a:xfrm>
          <a:prstGeom prst="rect">
            <a:avLst/>
          </a:prstGeom>
          <a:blipFill>
            <a:blip r:embed="rId14">
              <a:extLst>
                <a:ext uri="{96DAC541-7B7A-43D3-8B79-37D633B846F1}">
                  <asvg:svgBlip xmlns:asvg="http://schemas.microsoft.com/office/drawing/2016/SVG/main" r:embed="rId15"/>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sv-SE"/>
          </a:p>
        </p:txBody>
      </p:sp>
      <p:sp>
        <p:nvSpPr>
          <p:cNvPr id="16" name="Vänster klammerparentes 15">
            <a:extLst>
              <a:ext uri="{FF2B5EF4-FFF2-40B4-BE49-F238E27FC236}">
                <a16:creationId xmlns:a16="http://schemas.microsoft.com/office/drawing/2014/main" id="{AC383A26-6E5B-2935-84B6-64AAD732C5C6}"/>
              </a:ext>
            </a:extLst>
          </p:cNvPr>
          <p:cNvSpPr/>
          <p:nvPr/>
        </p:nvSpPr>
        <p:spPr>
          <a:xfrm rot="5400000">
            <a:off x="8453117" y="2184461"/>
            <a:ext cx="199077" cy="1494637"/>
          </a:xfrm>
          <a:prstGeom prst="leftBrace">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 name="textruta 3">
            <a:extLst>
              <a:ext uri="{FF2B5EF4-FFF2-40B4-BE49-F238E27FC236}">
                <a16:creationId xmlns:a16="http://schemas.microsoft.com/office/drawing/2014/main" id="{95F00372-7BEB-40AF-40CE-824C36404DC3}"/>
              </a:ext>
            </a:extLst>
          </p:cNvPr>
          <p:cNvSpPr txBox="1"/>
          <p:nvPr/>
        </p:nvSpPr>
        <p:spPr>
          <a:xfrm>
            <a:off x="10564999" y="5355538"/>
            <a:ext cx="1843455" cy="830997"/>
          </a:xfrm>
          <a:prstGeom prst="rect">
            <a:avLst/>
          </a:prstGeom>
          <a:noFill/>
        </p:spPr>
        <p:txBody>
          <a:bodyPr wrap="square" rtlCol="0">
            <a:spAutoFit/>
          </a:bodyPr>
          <a:lstStyle/>
          <a:p>
            <a:r>
              <a:rPr lang="sv-SE" sz="1200"/>
              <a:t>Uppföljning och vidare utveckling av Cosmic 2025 Kvartal 1 och framåt</a:t>
            </a:r>
          </a:p>
        </p:txBody>
      </p:sp>
      <p:sp>
        <p:nvSpPr>
          <p:cNvPr id="17" name="textruta 16">
            <a:extLst>
              <a:ext uri="{FF2B5EF4-FFF2-40B4-BE49-F238E27FC236}">
                <a16:creationId xmlns:a16="http://schemas.microsoft.com/office/drawing/2014/main" id="{248A1EFD-D5DA-9FDE-366E-248BAF4C4823}"/>
              </a:ext>
            </a:extLst>
          </p:cNvPr>
          <p:cNvSpPr txBox="1"/>
          <p:nvPr/>
        </p:nvSpPr>
        <p:spPr>
          <a:xfrm>
            <a:off x="10603291" y="1971135"/>
            <a:ext cx="1588709" cy="276999"/>
          </a:xfrm>
          <a:prstGeom prst="rect">
            <a:avLst/>
          </a:prstGeom>
          <a:noFill/>
        </p:spPr>
        <p:txBody>
          <a:bodyPr wrap="square" rtlCol="0">
            <a:spAutoFit/>
          </a:bodyPr>
          <a:lstStyle/>
          <a:p>
            <a:r>
              <a:rPr lang="sv-SE" sz="1200"/>
              <a:t>Avveckling av VAS</a:t>
            </a:r>
          </a:p>
        </p:txBody>
      </p:sp>
      <p:sp>
        <p:nvSpPr>
          <p:cNvPr id="20" name="Vänster klammerparentes 19">
            <a:extLst>
              <a:ext uri="{FF2B5EF4-FFF2-40B4-BE49-F238E27FC236}">
                <a16:creationId xmlns:a16="http://schemas.microsoft.com/office/drawing/2014/main" id="{869AA536-3663-3A07-6499-E88E601A0AD3}"/>
              </a:ext>
            </a:extLst>
          </p:cNvPr>
          <p:cNvSpPr/>
          <p:nvPr/>
        </p:nvSpPr>
        <p:spPr>
          <a:xfrm rot="16200000">
            <a:off x="11625052" y="4332054"/>
            <a:ext cx="204847" cy="1843454"/>
          </a:xfrm>
          <a:prstGeom prst="leftBrace">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1" name="Vänster klammerparentes 20">
            <a:extLst>
              <a:ext uri="{FF2B5EF4-FFF2-40B4-BE49-F238E27FC236}">
                <a16:creationId xmlns:a16="http://schemas.microsoft.com/office/drawing/2014/main" id="{EE597C31-F827-4DC2-0BF2-77799DA464DB}"/>
              </a:ext>
            </a:extLst>
          </p:cNvPr>
          <p:cNvSpPr/>
          <p:nvPr/>
        </p:nvSpPr>
        <p:spPr>
          <a:xfrm rot="5400000">
            <a:off x="11363510" y="1099521"/>
            <a:ext cx="178131" cy="2515348"/>
          </a:xfrm>
          <a:prstGeom prst="leftBrace">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 name="Rubrik 1">
            <a:extLst>
              <a:ext uri="{FF2B5EF4-FFF2-40B4-BE49-F238E27FC236}">
                <a16:creationId xmlns:a16="http://schemas.microsoft.com/office/drawing/2014/main" id="{D68B91C5-E583-BE67-F994-BB967CA6167F}"/>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t>Tidplan införande av Cosmic 2024</a:t>
            </a:r>
          </a:p>
        </p:txBody>
      </p:sp>
      <p:sp>
        <p:nvSpPr>
          <p:cNvPr id="24" name="textruta 23">
            <a:extLst>
              <a:ext uri="{FF2B5EF4-FFF2-40B4-BE49-F238E27FC236}">
                <a16:creationId xmlns:a16="http://schemas.microsoft.com/office/drawing/2014/main" id="{E1BBECE7-8835-D3AF-ECB7-ED23C688D529}"/>
              </a:ext>
            </a:extLst>
          </p:cNvPr>
          <p:cNvSpPr txBox="1"/>
          <p:nvPr/>
        </p:nvSpPr>
        <p:spPr>
          <a:xfrm>
            <a:off x="2260736" y="1286382"/>
            <a:ext cx="1647151" cy="276999"/>
          </a:xfrm>
          <a:prstGeom prst="rect">
            <a:avLst/>
          </a:prstGeom>
          <a:noFill/>
        </p:spPr>
        <p:txBody>
          <a:bodyPr wrap="square" lIns="91440" tIns="45720" rIns="91440" bIns="45720" rtlCol="0" anchor="t">
            <a:spAutoFit/>
          </a:bodyPr>
          <a:lstStyle/>
          <a:p>
            <a:r>
              <a:rPr lang="sv-SE" sz="1200"/>
              <a:t>Här är vi nu</a:t>
            </a:r>
          </a:p>
        </p:txBody>
      </p:sp>
      <p:sp>
        <p:nvSpPr>
          <p:cNvPr id="23" name="Flödesschema: Hålremsa 22">
            <a:extLst>
              <a:ext uri="{FF2B5EF4-FFF2-40B4-BE49-F238E27FC236}">
                <a16:creationId xmlns:a16="http://schemas.microsoft.com/office/drawing/2014/main" id="{F690C2CD-7EB8-E265-1528-3B3B5DC29EA1}"/>
              </a:ext>
            </a:extLst>
          </p:cNvPr>
          <p:cNvSpPr/>
          <p:nvPr/>
        </p:nvSpPr>
        <p:spPr>
          <a:xfrm>
            <a:off x="9575481" y="2743167"/>
            <a:ext cx="268973" cy="301070"/>
          </a:xfrm>
          <a:prstGeom prst="flowChartPunched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Vänster klammerparentes 9">
            <a:extLst>
              <a:ext uri="{FF2B5EF4-FFF2-40B4-BE49-F238E27FC236}">
                <a16:creationId xmlns:a16="http://schemas.microsoft.com/office/drawing/2014/main" id="{578413F1-752F-3949-BDC2-965508CF8A38}"/>
              </a:ext>
            </a:extLst>
          </p:cNvPr>
          <p:cNvSpPr/>
          <p:nvPr/>
        </p:nvSpPr>
        <p:spPr>
          <a:xfrm rot="16200000">
            <a:off x="8951484" y="4493219"/>
            <a:ext cx="234832" cy="1551108"/>
          </a:xfrm>
          <a:prstGeom prst="leftBrace">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8" name="textruta 17">
            <a:extLst>
              <a:ext uri="{FF2B5EF4-FFF2-40B4-BE49-F238E27FC236}">
                <a16:creationId xmlns:a16="http://schemas.microsoft.com/office/drawing/2014/main" id="{2C6ADBAA-A41F-48DB-2DEC-AB904A53106B}"/>
              </a:ext>
            </a:extLst>
          </p:cNvPr>
          <p:cNvSpPr txBox="1"/>
          <p:nvPr/>
        </p:nvSpPr>
        <p:spPr>
          <a:xfrm>
            <a:off x="7981239" y="5347935"/>
            <a:ext cx="2190357" cy="276999"/>
          </a:xfrm>
          <a:prstGeom prst="rect">
            <a:avLst/>
          </a:prstGeom>
          <a:noFill/>
        </p:spPr>
        <p:txBody>
          <a:bodyPr wrap="square" rtlCol="0">
            <a:spAutoFit/>
          </a:bodyPr>
          <a:lstStyle/>
          <a:p>
            <a:r>
              <a:rPr lang="sv-SE" sz="1200"/>
              <a:t>Manuell överföring till Cosmic</a:t>
            </a:r>
          </a:p>
        </p:txBody>
      </p:sp>
      <p:sp>
        <p:nvSpPr>
          <p:cNvPr id="34" name="Vänster klammerparentes 33">
            <a:extLst>
              <a:ext uri="{FF2B5EF4-FFF2-40B4-BE49-F238E27FC236}">
                <a16:creationId xmlns:a16="http://schemas.microsoft.com/office/drawing/2014/main" id="{85391801-7C8B-3AC2-4E1F-56F0FB1FDBD3}"/>
              </a:ext>
            </a:extLst>
          </p:cNvPr>
          <p:cNvSpPr/>
          <p:nvPr/>
        </p:nvSpPr>
        <p:spPr>
          <a:xfrm rot="16200000">
            <a:off x="4947929" y="5038464"/>
            <a:ext cx="234832" cy="2061309"/>
          </a:xfrm>
          <a:prstGeom prst="leftBrace">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6" name="Vänster klammerparentes 35">
            <a:extLst>
              <a:ext uri="{FF2B5EF4-FFF2-40B4-BE49-F238E27FC236}">
                <a16:creationId xmlns:a16="http://schemas.microsoft.com/office/drawing/2014/main" id="{F414F963-B2C6-FABC-B2A4-E42CD922844B}"/>
              </a:ext>
            </a:extLst>
          </p:cNvPr>
          <p:cNvSpPr/>
          <p:nvPr/>
        </p:nvSpPr>
        <p:spPr>
          <a:xfrm rot="16200000">
            <a:off x="8617166" y="5202073"/>
            <a:ext cx="234832" cy="1738245"/>
          </a:xfrm>
          <a:prstGeom prst="leftBrace">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7" name="textruta 36">
            <a:extLst>
              <a:ext uri="{FF2B5EF4-FFF2-40B4-BE49-F238E27FC236}">
                <a16:creationId xmlns:a16="http://schemas.microsoft.com/office/drawing/2014/main" id="{94EC3F43-8588-2316-B41C-AAC41A1A352C}"/>
              </a:ext>
            </a:extLst>
          </p:cNvPr>
          <p:cNvSpPr txBox="1"/>
          <p:nvPr/>
        </p:nvSpPr>
        <p:spPr>
          <a:xfrm>
            <a:off x="4764158" y="6123872"/>
            <a:ext cx="609600" cy="276999"/>
          </a:xfrm>
          <a:prstGeom prst="rect">
            <a:avLst/>
          </a:prstGeom>
          <a:noFill/>
        </p:spPr>
        <p:txBody>
          <a:bodyPr wrap="square" rtlCol="0">
            <a:spAutoFit/>
          </a:bodyPr>
          <a:lstStyle/>
          <a:p>
            <a:r>
              <a:rPr lang="sv-SE" sz="1200"/>
              <a:t>Tester</a:t>
            </a:r>
          </a:p>
        </p:txBody>
      </p:sp>
      <p:sp>
        <p:nvSpPr>
          <p:cNvPr id="39" name="textruta 38">
            <a:extLst>
              <a:ext uri="{FF2B5EF4-FFF2-40B4-BE49-F238E27FC236}">
                <a16:creationId xmlns:a16="http://schemas.microsoft.com/office/drawing/2014/main" id="{1337FE1D-7D2F-221F-F8F9-B1D594ECEC40}"/>
              </a:ext>
            </a:extLst>
          </p:cNvPr>
          <p:cNvSpPr txBox="1"/>
          <p:nvPr/>
        </p:nvSpPr>
        <p:spPr>
          <a:xfrm>
            <a:off x="8429782" y="6129273"/>
            <a:ext cx="609600" cy="276999"/>
          </a:xfrm>
          <a:prstGeom prst="rect">
            <a:avLst/>
          </a:prstGeom>
          <a:noFill/>
        </p:spPr>
        <p:txBody>
          <a:bodyPr wrap="square" rtlCol="0">
            <a:spAutoFit/>
          </a:bodyPr>
          <a:lstStyle/>
          <a:p>
            <a:r>
              <a:rPr lang="sv-SE" sz="1200"/>
              <a:t>Tester</a:t>
            </a:r>
          </a:p>
        </p:txBody>
      </p:sp>
    </p:spTree>
    <p:extLst>
      <p:ext uri="{BB962C8B-B14F-4D97-AF65-F5344CB8AC3E}">
        <p14:creationId xmlns:p14="http://schemas.microsoft.com/office/powerpoint/2010/main" val="4846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7" grpId="0"/>
      <p:bldP spid="20" grpId="0" animBg="1"/>
      <p:bldP spid="21" grpId="0" animBg="1"/>
      <p:bldP spid="24" grpId="0"/>
      <p:bldP spid="10" grpId="0" animBg="1"/>
      <p:bldP spid="18" grpId="0"/>
      <p:bldP spid="34" grpId="0" animBg="1"/>
      <p:bldP spid="36" grpId="0" animBg="1"/>
      <p:bldP spid="37"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34C511-188E-FF1A-26B2-EE4AFD7CEBA9}"/>
              </a:ext>
            </a:extLst>
          </p:cNvPr>
          <p:cNvSpPr>
            <a:spLocks noGrp="1"/>
          </p:cNvSpPr>
          <p:nvPr>
            <p:ph sz="quarter" idx="13"/>
          </p:nvPr>
        </p:nvSpPr>
        <p:spPr>
          <a:xfrm>
            <a:off x="803275" y="1683938"/>
            <a:ext cx="3146633" cy="4535488"/>
          </a:xfrm>
        </p:spPr>
        <p:txBody>
          <a:bodyPr vert="horz" lIns="0" tIns="0" rIns="0" bIns="0" rtlCol="0" anchor="t">
            <a:noAutofit/>
          </a:bodyPr>
          <a:lstStyle/>
          <a:p>
            <a:pPr marL="0" indent="0">
              <a:buNone/>
            </a:pPr>
            <a:r>
              <a:rPr lang="sv-SE">
                <a:cs typeface="Arial" panose="020B0604020202020204"/>
              </a:rPr>
              <a:t>Cosmics grundfunktionalitet införs i steg 1, under vecka 48 i slutet av hösten 2024 i all berörd hälso- och sjukvård i Region Halland.</a:t>
            </a:r>
          </a:p>
          <a:p>
            <a:pPr marL="0" indent="0">
              <a:buNone/>
            </a:pPr>
            <a:r>
              <a:rPr lang="sv-SE">
                <a:cs typeface="Arial" panose="020B0604020202020204"/>
              </a:rPr>
              <a:t>Därefter sker införandet av ytterligare funktionalitet i flera olika steg.</a:t>
            </a:r>
          </a:p>
          <a:p>
            <a:pPr marL="0" indent="0">
              <a:buNone/>
            </a:pPr>
            <a:endParaRPr lang="sv-SE">
              <a:cs typeface="Arial" panose="020B0604020202020204"/>
            </a:endParaRPr>
          </a:p>
        </p:txBody>
      </p:sp>
      <p:sp>
        <p:nvSpPr>
          <p:cNvPr id="4" name="Platshållare för datum 3">
            <a:extLst>
              <a:ext uri="{FF2B5EF4-FFF2-40B4-BE49-F238E27FC236}">
                <a16:creationId xmlns:a16="http://schemas.microsoft.com/office/drawing/2014/main" id="{301F50D4-1391-6440-85F5-4702F48B3DBC}"/>
              </a:ext>
            </a:extLst>
          </p:cNvPr>
          <p:cNvSpPr>
            <a:spLocks noGrp="1"/>
          </p:cNvSpPr>
          <p:nvPr>
            <p:ph type="dt" sz="half" idx="14"/>
          </p:nvPr>
        </p:nvSpPr>
        <p:spPr>
          <a:xfrm>
            <a:off x="9074331" y="6452047"/>
            <a:ext cx="2146701" cy="324000"/>
          </a:xfrm>
        </p:spPr>
        <p:txBody>
          <a:bodyPr/>
          <a:lstStyle/>
          <a:p>
            <a:r>
              <a:rPr lang="sv-SE" err="1"/>
              <a:t>Chefspaket</a:t>
            </a:r>
            <a:r>
              <a:rPr lang="sv-SE"/>
              <a:t> 6 - Information│</a:t>
            </a:r>
          </a:p>
        </p:txBody>
      </p:sp>
      <p:sp>
        <p:nvSpPr>
          <p:cNvPr id="5" name="Platshållare för sidfot 4">
            <a:extLst>
              <a:ext uri="{FF2B5EF4-FFF2-40B4-BE49-F238E27FC236}">
                <a16:creationId xmlns:a16="http://schemas.microsoft.com/office/drawing/2014/main" id="{E48AE816-8E14-42D7-CD60-CC2DEBACF34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27C0447-CBDB-7D38-911F-B7DD6625E7EA}"/>
              </a:ext>
            </a:extLst>
          </p:cNvPr>
          <p:cNvSpPr>
            <a:spLocks noGrp="1"/>
          </p:cNvSpPr>
          <p:nvPr>
            <p:ph type="sldNum" sz="quarter" idx="16"/>
          </p:nvPr>
        </p:nvSpPr>
        <p:spPr/>
        <p:txBody>
          <a:bodyPr/>
          <a:lstStyle/>
          <a:p>
            <a:fld id="{E8645303-2AAE-45D1-913A-B06AE6474513}" type="slidenum">
              <a:rPr lang="sv-SE" smtClean="0"/>
              <a:pPr/>
              <a:t>8</a:t>
            </a:fld>
            <a:endParaRPr lang="sv-SE"/>
          </a:p>
        </p:txBody>
      </p:sp>
      <p:pic>
        <p:nvPicPr>
          <p:cNvPr id="8" name="Bildobjekt 7">
            <a:extLst>
              <a:ext uri="{FF2B5EF4-FFF2-40B4-BE49-F238E27FC236}">
                <a16:creationId xmlns:a16="http://schemas.microsoft.com/office/drawing/2014/main" id="{4F73608A-3061-71AC-91AC-29DC690D0EA3}"/>
              </a:ext>
            </a:extLst>
          </p:cNvPr>
          <p:cNvPicPr>
            <a:picLocks noChangeAspect="1"/>
          </p:cNvPicPr>
          <p:nvPr/>
        </p:nvPicPr>
        <p:blipFill>
          <a:blip r:embed="rId3"/>
          <a:stretch>
            <a:fillRect/>
          </a:stretch>
        </p:blipFill>
        <p:spPr>
          <a:xfrm>
            <a:off x="4140878" y="1683938"/>
            <a:ext cx="7888729" cy="3923120"/>
          </a:xfrm>
          <a:prstGeom prst="rect">
            <a:avLst/>
          </a:prstGeom>
        </p:spPr>
      </p:pic>
      <p:sp>
        <p:nvSpPr>
          <p:cNvPr id="10" name="Rubrik 1">
            <a:extLst>
              <a:ext uri="{FF2B5EF4-FFF2-40B4-BE49-F238E27FC236}">
                <a16:creationId xmlns:a16="http://schemas.microsoft.com/office/drawing/2014/main" id="{710A10B1-45F3-FC62-628C-3EAD7E3D5E0E}"/>
              </a:ext>
            </a:extLst>
          </p:cNvPr>
          <p:cNvSpPr txBox="1">
            <a:spLocks/>
          </p:cNvSpPr>
          <p:nvPr/>
        </p:nvSpPr>
        <p:spPr>
          <a:xfrm>
            <a:off x="803275" y="333375"/>
            <a:ext cx="11129321"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a:t>Cosmic införs i flera steg</a:t>
            </a:r>
          </a:p>
        </p:txBody>
      </p:sp>
    </p:spTree>
    <p:extLst>
      <p:ext uri="{BB962C8B-B14F-4D97-AF65-F5344CB8AC3E}">
        <p14:creationId xmlns:p14="http://schemas.microsoft.com/office/powerpoint/2010/main" val="349219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6 -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9</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4338155"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Aktuellt just nu: </a:t>
            </a:r>
            <a:r>
              <a:rPr lang="sv-SE"/>
              <a:t>Intro i</a:t>
            </a:r>
            <a:r>
              <a:rPr lang="sv-SE">
                <a:solidFill>
                  <a:schemeClr val="bg1"/>
                </a:solidFill>
              </a:rPr>
              <a:t> </a:t>
            </a:r>
            <a:r>
              <a:rPr lang="sv-SE"/>
              <a:t>Kompetensportalen för chef</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906588"/>
            <a:ext cx="2534962"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r>
              <a:rPr lang="sv-SE">
                <a:cs typeface="Arial" panose="020B0604020202020204"/>
              </a:rPr>
              <a:t>Introduktions-utbildning i Kompetensportalen för chefer och nyckelpersoner. Länk: </a:t>
            </a:r>
            <a:r>
              <a:rPr lang="sv-SE">
                <a:hlinkClick r:id="rId3"/>
              </a:rPr>
              <a:t>Region Halland Kompetensportal - Cosmic - vårt nya vårdinformationsstöd (luvit.se)</a:t>
            </a:r>
            <a:endParaRPr lang="es-ES">
              <a:cs typeface="Arial" panose="020B0604020202020204"/>
            </a:endParaRPr>
          </a:p>
        </p:txBody>
      </p:sp>
      <p:pic>
        <p:nvPicPr>
          <p:cNvPr id="10" name="Bildobjekt 9">
            <a:extLst>
              <a:ext uri="{FF2B5EF4-FFF2-40B4-BE49-F238E27FC236}">
                <a16:creationId xmlns:a16="http://schemas.microsoft.com/office/drawing/2014/main" id="{0FFE1616-DDE3-A310-3ADF-FE1F24A31FFF}"/>
              </a:ext>
            </a:extLst>
          </p:cNvPr>
          <p:cNvPicPr>
            <a:picLocks noChangeAspect="1"/>
          </p:cNvPicPr>
          <p:nvPr/>
        </p:nvPicPr>
        <p:blipFill rotWithShape="1">
          <a:blip r:embed="rId4"/>
          <a:srcRect r="16875" b="4137"/>
          <a:stretch/>
        </p:blipFill>
        <p:spPr>
          <a:xfrm>
            <a:off x="3466509" y="1906588"/>
            <a:ext cx="8617727" cy="3710940"/>
          </a:xfrm>
          <a:prstGeom prst="rect">
            <a:avLst/>
          </a:prstGeom>
        </p:spPr>
      </p:pic>
    </p:spTree>
    <p:extLst>
      <p:ext uri="{BB962C8B-B14F-4D97-AF65-F5344CB8AC3E}">
        <p14:creationId xmlns:p14="http://schemas.microsoft.com/office/powerpoint/2010/main" val="1387834363"/>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3C375615EA1C641AD12787F0FA487EC" ma:contentTypeVersion="13" ma:contentTypeDescription="Skapa ett nytt dokument." ma:contentTypeScope="" ma:versionID="1f961423398777bc86755854e40e571b">
  <xsd:schema xmlns:xsd="http://www.w3.org/2001/XMLSchema" xmlns:xs="http://www.w3.org/2001/XMLSchema" xmlns:p="http://schemas.microsoft.com/office/2006/metadata/properties" xmlns:ns2="450540ea-1127-47bd-a8d7-5563fad4d904" xmlns:ns3="8b25b64b-b27f-4214-ac8a-01cfeb1356df" targetNamespace="http://schemas.microsoft.com/office/2006/metadata/properties" ma:root="true" ma:fieldsID="daed565d8e31faa0078b44a50990902c" ns2:_="" ns3:_="">
    <xsd:import namespace="450540ea-1127-47bd-a8d7-5563fad4d904"/>
    <xsd:import namespace="8b25b64b-b27f-4214-ac8a-01cfeb1356df"/>
    <xsd:element name="properties">
      <xsd:complexType>
        <xsd:sequence>
          <xsd:element name="documentManagement">
            <xsd:complexType>
              <xsd:all>
                <xsd:element ref="ns2:Dokumenttyp" minOccurs="0"/>
                <xsd:element ref="ns2:Dokumentstatus" minOccurs="0"/>
                <xsd:element ref="ns2:Kommentar" minOccurs="0"/>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540ea-1127-47bd-a8d7-5563fad4d904" elementFormDefault="qualified">
    <xsd:import namespace="http://schemas.microsoft.com/office/2006/documentManagement/types"/>
    <xsd:import namespace="http://schemas.microsoft.com/office/infopath/2007/PartnerControls"/>
    <xsd:element name="Dokumenttyp" ma:index="2" nillable="true" ma:displayName="Dokumenttyp" ma:format="Dropdown" ma:internalName="Dokumenttyp" ma:readOnly="false">
      <xsd:simpleType>
        <xsd:restriction base="dms:Choice">
          <xsd:enumeration value="Agenda"/>
          <xsd:enumeration value="Anvisning"/>
          <xsd:enumeration value="Avtal"/>
          <xsd:enumeration value="Beslut"/>
          <xsd:enumeration value="Beslutsunderlag"/>
          <xsd:enumeration value="Blankett"/>
          <xsd:enumeration value="Beskrivning"/>
          <xsd:enumeration value="Beställning"/>
          <xsd:enumeration value="Checklista"/>
          <xsd:enumeration value="Direktiv"/>
          <xsd:enumeration value="Film"/>
          <xsd:enumeration value="Förstudieuppdrag"/>
          <xsd:enumeration value="Förteckning"/>
          <xsd:enumeration value="Inspelning"/>
          <xsd:enumeration value="Konsekvensbeskrivning"/>
          <xsd:enumeration value="Mall"/>
          <xsd:enumeration value="Manual"/>
          <xsd:enumeration value="Mötesanteckning"/>
          <xsd:enumeration value="Plan"/>
          <xsd:enumeration value="Presentation"/>
          <xsd:enumeration value="Processbeskrivning"/>
          <xsd:enumeration value="Processkarta"/>
          <xsd:enumeration value="Rapport"/>
          <xsd:enumeration value="Risk-/konsekvensanalys"/>
          <xsd:enumeration value="Rutin"/>
          <xsd:enumeration value="Sammanställning"/>
          <xsd:enumeration value="Strategi"/>
          <xsd:enumeration value="Utredning"/>
          <xsd:enumeration value="Uppdragsförfrågan"/>
          <xsd:enumeration value="Uppdragsunderlag"/>
          <xsd:enumeration value="Övrigt"/>
        </xsd:restriction>
      </xsd:simpleType>
    </xsd:element>
    <xsd:element name="Dokumentstatus" ma:index="3" nillable="true" ma:displayName="Dokumentstatus" ma:format="Dropdown" ma:internalName="Dokumentstatus" ma:readOnly="false">
      <xsd:simpleType>
        <xsd:restriction base="dms:Choice">
          <xsd:enumeration value="Arbetsmaterial"/>
          <xsd:enumeration value="Utkast"/>
          <xsd:enumeration value="Klar"/>
          <xsd:enumeration value="Levande"/>
        </xsd:restriction>
      </xsd:simpleType>
    </xsd:element>
    <xsd:element name="Kommentar" ma:index="4" nillable="true" ma:displayName="Kommentar" ma:format="Dropdown" ma:internalName="Kommentar"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25b64b-b27f-4214-ac8a-01cfeb1356df" elementFormDefault="qualified">
    <xsd:import namespace="http://schemas.microsoft.com/office/2006/documentManagement/types"/>
    <xsd:import namespace="http://schemas.microsoft.com/office/infopath/2007/PartnerControls"/>
    <xsd:element name="SharedWithUsers" ma:index="18" nillable="true" ma:displayName="Dela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kumentstatus xmlns="450540ea-1127-47bd-a8d7-5563fad4d904" xsi:nil="true"/>
    <Dokumenttyp xmlns="450540ea-1127-47bd-a8d7-5563fad4d904" xsi:nil="true"/>
    <Kommentar xmlns="450540ea-1127-47bd-a8d7-5563fad4d904" xsi:nil="true"/>
  </documentManagement>
</p:properties>
</file>

<file path=customXml/itemProps1.xml><?xml version="1.0" encoding="utf-8"?>
<ds:datastoreItem xmlns:ds="http://schemas.openxmlformats.org/officeDocument/2006/customXml" ds:itemID="{2E31D276-E2E3-4CEB-94D2-F79DA6E8F660}">
  <ds:schemaRefs>
    <ds:schemaRef ds:uri="http://schemas.microsoft.com/sharepoint/v3/contenttype/forms"/>
  </ds:schemaRefs>
</ds:datastoreItem>
</file>

<file path=customXml/itemProps2.xml><?xml version="1.0" encoding="utf-8"?>
<ds:datastoreItem xmlns:ds="http://schemas.openxmlformats.org/officeDocument/2006/customXml" ds:itemID="{CEBE82EC-88FC-492C-A2C2-DCFDF0A9AD80}">
  <ds:schemaRefs>
    <ds:schemaRef ds:uri="450540ea-1127-47bd-a8d7-5563fad4d904"/>
    <ds:schemaRef ds:uri="8b25b64b-b27f-4214-ac8a-01cfeb1356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06FF7B-6967-4A02-87EA-3C4A5088211F}">
  <ds:schemaRefs>
    <ds:schemaRef ds:uri="450540ea-1127-47bd-a8d7-5563fad4d904"/>
    <ds:schemaRef ds:uri="8b25b64b-b27f-4214-ac8a-01cfeb1356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2220</Words>
  <Application>Microsoft Office PowerPoint</Application>
  <PresentationFormat>Bredbild</PresentationFormat>
  <Paragraphs>282</Paragraphs>
  <Slides>19</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Arial</vt:lpstr>
      <vt:lpstr>Arial,Sans-Serif</vt:lpstr>
      <vt:lpstr>Calibri</vt:lpstr>
      <vt:lpstr>Calibri Light</vt:lpstr>
      <vt:lpstr>proxima-nova</vt:lpstr>
      <vt:lpstr>Segoe UI</vt:lpstr>
      <vt:lpstr>Region Halland - blå</vt:lpstr>
      <vt:lpstr>Chefspaket 6 november/december 2023</vt:lpstr>
      <vt:lpstr>PowerPoint-presentation</vt:lpstr>
      <vt:lpstr>Chefspaketet – till dig som chef</vt:lpstr>
      <vt:lpstr>Kommunikationsplan chefspaket</vt:lpstr>
      <vt:lpstr>Att göra: Städa i VAS</vt:lpstr>
      <vt:lpstr>Att göra: Städa i Läkemedelslistan</vt:lpstr>
      <vt:lpstr>Tidplan införande av Cosmic 2024</vt:lpstr>
      <vt:lpstr>PowerPoint-presentation</vt:lpstr>
      <vt:lpstr>Aktuellt just nu: Intro i Kompetensportalen för chef</vt:lpstr>
      <vt:lpstr>Aktuellt just nu: Öppet Cosmic-showroom v.3 &amp; v.4</vt:lpstr>
      <vt:lpstr>Aktuellt just nu:  Skriv ut &amp; sätt upp</vt:lpstr>
      <vt:lpstr>Information:  Förkortade namn i Cosmic</vt:lpstr>
      <vt:lpstr>Ett år kvar till Cosmic!</vt:lpstr>
      <vt:lpstr>Nio regioner utvecklar Cosmic tillsammans</vt:lpstr>
      <vt:lpstr>PowerPoint-presentation</vt:lpstr>
      <vt:lpstr>PowerPoint-presentation</vt:lpstr>
      <vt:lpstr>Aktuellt just nu: Öppet Cosmic-showroom v.3 &amp; v.4</vt:lpstr>
      <vt:lpstr>Mer information:</vt:lpstr>
      <vt:lpstr>PowerPoint-presentation</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Rydelius Gustaf HS</dc:creator>
  <cp:keywords>class='Open'</cp:keywords>
  <cp:lastModifiedBy>Fläde Anna-Karin RK</cp:lastModifiedBy>
  <cp:revision>2</cp:revision>
  <cp:lastPrinted>2023-11-23T06:52:56Z</cp:lastPrinted>
  <dcterms:created xsi:type="dcterms:W3CDTF">2022-12-13T14:59:04Z</dcterms:created>
  <dcterms:modified xsi:type="dcterms:W3CDTF">2023-12-12T06:11:44Z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0x01010013C375615EA1C641AD12787F0FA487EC</vt:lpwstr>
  </property>
</Properties>
</file>