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84" r:id="rId5"/>
    <p:sldId id="534" r:id="rId6"/>
    <p:sldId id="2550" r:id="rId7"/>
    <p:sldId id="305" r:id="rId8"/>
    <p:sldId id="302" r:id="rId9"/>
    <p:sldId id="535" r:id="rId10"/>
    <p:sldId id="514" r:id="rId11"/>
    <p:sldId id="2548" r:id="rId12"/>
    <p:sldId id="299" r:id="rId13"/>
    <p:sldId id="495" r:id="rId14"/>
    <p:sldId id="538" r:id="rId15"/>
    <p:sldId id="537" r:id="rId16"/>
    <p:sldId id="530" r:id="rId17"/>
    <p:sldId id="255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534"/>
            <p14:sldId id="2550"/>
            <p14:sldId id="305"/>
            <p14:sldId id="302"/>
            <p14:sldId id="535"/>
            <p14:sldId id="514"/>
            <p14:sldId id="2548"/>
            <p14:sldId id="299"/>
            <p14:sldId id="495"/>
            <p14:sldId id="538"/>
            <p14:sldId id="537"/>
            <p14:sldId id="530"/>
            <p14:sldId id="255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7D069821-4709-D90F-54CE-17BB914A1FBB}" name="Wallin Annika C RK" initials="WACR" userId="S::Annika.C.Wallin@regionhalland.se::3dac012e-0a9e-4dfd-8697-281551743153"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 id="{B39B36DB-1CA0-8DD0-2721-90BF40698386}" name="Hellén Johanna NSVH KOMM" initials="HJNK" userId="S::Johanna.Hellen@regionhalland.se::c2206366-cff1-4dec-aff3-a6e14a2322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DE"/>
    <a:srgbClr val="82CD9E"/>
    <a:srgbClr val="FDC75F"/>
    <a:srgbClr val="ED6A5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879E2-1203-489D-86AE-0ED00AA316E2}" v="4" dt="2023-10-03T13:46:46.688"/>
    <p1510:client id="{19232D59-C029-80CD-5200-2E320E5119D6}" v="3" dt="2023-10-04T06:13:23.435"/>
    <p1510:client id="{FB2B40D6-6B5E-94B1-E47C-19406DBB9695}" v="734" dt="2023-10-03T11:28:58.24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95DDF-66A2-4C7F-8267-B1D5775431C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sv-SE"/>
        </a:p>
      </dgm:t>
    </dgm:pt>
    <dgm:pt modelId="{9862CD71-DFAA-46A8-8C5E-9260D580201A}">
      <dgm:prSet custT="1"/>
      <dgm:spPr/>
      <dgm:t>
        <a:bodyPr/>
        <a:lstStyle/>
        <a:p>
          <a:pPr algn="l"/>
          <a:r>
            <a:rPr lang="sv-SE" sz="1200" b="1"/>
            <a:t>Våren 2024</a:t>
          </a:r>
        </a:p>
        <a:p>
          <a:pPr algn="l" rtl="0"/>
          <a:r>
            <a:rPr lang="sv-SE" sz="1200" b="0"/>
            <a:t>Utbildning av </a:t>
          </a:r>
          <a:r>
            <a:rPr lang="sv-SE" sz="1200" b="0">
              <a:latin typeface="Arial" panose="020B0604020202020204"/>
            </a:rPr>
            <a:t>enhetsstöd</a:t>
          </a:r>
          <a:r>
            <a:rPr lang="sv-SE" sz="1200" b="0"/>
            <a:t> införande</a:t>
          </a:r>
          <a:endParaRPr lang="sv-SE" sz="1200"/>
        </a:p>
      </dgm:t>
    </dgm:pt>
    <dgm:pt modelId="{A7DCA39F-9618-45DE-87D8-3D5FCD194726}" type="parTrans" cxnId="{1565D2B9-05CA-4E71-99E8-4AAD04870E81}">
      <dgm:prSet/>
      <dgm:spPr/>
      <dgm:t>
        <a:bodyPr/>
        <a:lstStyle/>
        <a:p>
          <a:endParaRPr lang="sv-SE"/>
        </a:p>
      </dgm:t>
    </dgm:pt>
    <dgm:pt modelId="{B6CEC082-D3B6-4225-BFF7-E466041BB31E}" type="sibTrans" cxnId="{1565D2B9-05CA-4E71-99E8-4AAD04870E81}">
      <dgm:prSet/>
      <dgm:spPr/>
      <dgm:t>
        <a:bodyPr/>
        <a:lstStyle/>
        <a:p>
          <a:endParaRPr lang="sv-SE"/>
        </a:p>
      </dgm:t>
    </dgm:pt>
    <dgm:pt modelId="{C1241E9F-CD01-4C24-B040-8653EDF93AE7}">
      <dgm:prSet custT="1"/>
      <dgm:spPr/>
      <dgm:t>
        <a:bodyPr/>
        <a:lstStyle/>
        <a:p>
          <a:pPr algn="l"/>
          <a:r>
            <a:rPr lang="sv-SE" sz="1200" b="1" dirty="0"/>
            <a:t>Våren 2024</a:t>
          </a:r>
        </a:p>
        <a:p>
          <a:pPr algn="l"/>
          <a:r>
            <a:rPr lang="sv-SE" sz="1200" dirty="0"/>
            <a:t>Slutanvändarna påbörjar sin digitala utbildning (e-</a:t>
          </a:r>
          <a:r>
            <a:rPr lang="sv-SE" sz="1200" dirty="0" err="1"/>
            <a:t>learning</a:t>
          </a:r>
          <a:r>
            <a:rPr lang="sv-SE" sz="1200" dirty="0"/>
            <a:t>)</a:t>
          </a:r>
        </a:p>
      </dgm:t>
    </dgm:pt>
    <dgm:pt modelId="{B510F1D3-4C19-467B-83AA-29F6E095B9C3}" type="parTrans" cxnId="{5315E02C-13D1-4B82-ADAC-F4493A0EB93E}">
      <dgm:prSet/>
      <dgm:spPr/>
      <dgm:t>
        <a:bodyPr/>
        <a:lstStyle/>
        <a:p>
          <a:endParaRPr lang="sv-SE"/>
        </a:p>
      </dgm:t>
    </dgm:pt>
    <dgm:pt modelId="{BB9E9516-AD1A-4B55-9946-6FE2C2A12FF4}" type="sibTrans" cxnId="{5315E02C-13D1-4B82-ADAC-F4493A0EB93E}">
      <dgm:prSet/>
      <dgm:spPr/>
      <dgm:t>
        <a:bodyPr/>
        <a:lstStyle/>
        <a:p>
          <a:endParaRPr lang="sv-SE"/>
        </a:p>
      </dgm:t>
    </dgm:pt>
    <dgm:pt modelId="{39FC0181-994E-4346-98D8-22B40D698ADD}">
      <dgm:prSet custT="1"/>
      <dgm:spPr/>
      <dgm:t>
        <a:bodyPr/>
        <a:lstStyle/>
        <a:p>
          <a:pPr algn="l"/>
          <a:r>
            <a:rPr lang="sv-SE" sz="1200" b="1" dirty="0"/>
            <a:t>Våren 2024</a:t>
          </a:r>
        </a:p>
        <a:p>
          <a:pPr algn="l"/>
          <a:r>
            <a:rPr lang="sv-SE" sz="1200" dirty="0"/>
            <a:t>Förberedelser av utbildning till slutanvändare</a:t>
          </a:r>
        </a:p>
      </dgm:t>
    </dgm:pt>
    <dgm:pt modelId="{0242A9F6-654D-4D12-9413-A488EFCBF682}" type="parTrans" cxnId="{4CAFC790-0B8C-40DB-9481-240B03FCFDF9}">
      <dgm:prSet/>
      <dgm:spPr/>
      <dgm:t>
        <a:bodyPr/>
        <a:lstStyle/>
        <a:p>
          <a:endParaRPr lang="sv-SE"/>
        </a:p>
      </dgm:t>
    </dgm:pt>
    <dgm:pt modelId="{45419626-B31A-4012-AF62-159C7A1E7C81}" type="sibTrans" cxnId="{4CAFC790-0B8C-40DB-9481-240B03FCFDF9}">
      <dgm:prSet/>
      <dgm:spPr/>
      <dgm:t>
        <a:bodyPr/>
        <a:lstStyle/>
        <a:p>
          <a:endParaRPr lang="sv-SE"/>
        </a:p>
      </dgm:t>
    </dgm:pt>
    <dgm:pt modelId="{C77DA042-158A-4578-901F-D034572212FF}">
      <dgm:prSet custT="1"/>
      <dgm:spPr/>
      <dgm:t>
        <a:bodyPr/>
        <a:lstStyle/>
        <a:p>
          <a:pPr algn="l"/>
          <a:r>
            <a:rPr lang="sv-SE" sz="1200" b="1" dirty="0"/>
            <a:t>Hösten 2024</a:t>
          </a:r>
          <a:endParaRPr lang="sv-SE" sz="1200" dirty="0"/>
        </a:p>
        <a:p>
          <a:pPr algn="l"/>
          <a:r>
            <a:rPr lang="sv-SE" sz="1200" dirty="0"/>
            <a:t>Klassrumsutbildning för alla slutanvändare</a:t>
          </a:r>
          <a:endParaRPr lang="sv-SE" sz="1200" dirty="0">
            <a:latin typeface="Arial" panose="020B0604020202020204"/>
          </a:endParaRPr>
        </a:p>
        <a:p>
          <a:pPr algn="ctr"/>
          <a:endParaRPr lang="sv-SE" sz="1400" dirty="0">
            <a:latin typeface="Arial" panose="020B0604020202020204"/>
          </a:endParaRPr>
        </a:p>
      </dgm:t>
    </dgm:pt>
    <dgm:pt modelId="{36BE7BA6-F373-4512-A779-47A721C7BB53}" type="parTrans" cxnId="{CBD02AF6-F7CD-4846-A17E-51105154310D}">
      <dgm:prSet/>
      <dgm:spPr/>
      <dgm:t>
        <a:bodyPr/>
        <a:lstStyle/>
        <a:p>
          <a:endParaRPr lang="sv-SE"/>
        </a:p>
      </dgm:t>
    </dgm:pt>
    <dgm:pt modelId="{13A8078C-D8F8-4EA2-A771-89D75E38C4CF}" type="sibTrans" cxnId="{CBD02AF6-F7CD-4846-A17E-51105154310D}">
      <dgm:prSet/>
      <dgm:spPr/>
      <dgm:t>
        <a:bodyPr/>
        <a:lstStyle/>
        <a:p>
          <a:endParaRPr lang="sv-SE"/>
        </a:p>
      </dgm:t>
    </dgm:pt>
    <dgm:pt modelId="{A668BC2E-A2FE-47C3-A8A8-4D396A5015E9}">
      <dgm:prSet custT="1"/>
      <dgm:spPr/>
      <dgm:t>
        <a:bodyPr/>
        <a:lstStyle/>
        <a:p>
          <a:pPr algn="l"/>
          <a:r>
            <a:rPr lang="sv-SE" sz="1200" b="1"/>
            <a:t>Februari 2024</a:t>
          </a:r>
          <a:endParaRPr lang="sv-SE" sz="1400" b="1"/>
        </a:p>
        <a:p>
          <a:pPr algn="l"/>
          <a:r>
            <a:rPr lang="sv-SE" sz="1200" b="0"/>
            <a:t>Utbildning av </a:t>
          </a:r>
          <a:r>
            <a:rPr lang="sv-SE" sz="1200" b="0">
              <a:latin typeface="Arial" panose="020B0604020202020204"/>
            </a:rPr>
            <a:t>utbildningsstöd</a:t>
          </a:r>
          <a:endParaRPr lang="sv-SE" sz="1200"/>
        </a:p>
      </dgm:t>
    </dgm:pt>
    <dgm:pt modelId="{991D3AE4-BD8F-4A22-9669-5194740DD2E9}" type="sibTrans" cxnId="{93F261BC-9636-47E2-9AE8-6098833AD954}">
      <dgm:prSet/>
      <dgm:spPr/>
      <dgm:t>
        <a:bodyPr/>
        <a:lstStyle/>
        <a:p>
          <a:endParaRPr lang="sv-SE"/>
        </a:p>
      </dgm:t>
    </dgm:pt>
    <dgm:pt modelId="{5E5A8BAF-873C-4CBE-87C8-F0D6FE955913}" type="parTrans" cxnId="{93F261BC-9636-47E2-9AE8-6098833AD954}">
      <dgm:prSet/>
      <dgm:spPr/>
      <dgm:t>
        <a:bodyPr/>
        <a:lstStyle/>
        <a:p>
          <a:endParaRPr lang="sv-SE"/>
        </a:p>
      </dgm:t>
    </dgm:pt>
    <dgm:pt modelId="{2F51BBA4-C3A6-4CB9-A7F2-FF37E04220B2}">
      <dgm:prSet custT="1"/>
      <dgm:spPr/>
      <dgm:t>
        <a:bodyPr/>
        <a:lstStyle/>
        <a:p>
          <a:pPr algn="l">
            <a:lnSpc>
              <a:spcPct val="100000"/>
            </a:lnSpc>
          </a:pPr>
          <a:r>
            <a:rPr lang="sv-SE" sz="1200" b="1"/>
            <a:t>September 2023</a:t>
          </a:r>
          <a:br>
            <a:rPr lang="sv-SE" sz="1200"/>
          </a:br>
          <a:r>
            <a:rPr lang="sv-SE" sz="1200"/>
            <a:t>Utbildning av </a:t>
          </a:r>
          <a:r>
            <a:rPr lang="sv-SE" sz="1200">
              <a:latin typeface="Arial" panose="020B0604020202020204"/>
            </a:rPr>
            <a:t>utbildare</a:t>
          </a:r>
          <a:r>
            <a:rPr lang="sv-SE" sz="1200"/>
            <a:t>, nio veckor</a:t>
          </a:r>
        </a:p>
      </dgm:t>
    </dgm:pt>
    <dgm:pt modelId="{85B1908A-85ED-4C26-A0BB-AAE419CA871D}" type="sibTrans" cxnId="{BD096D68-70EC-49E7-9D32-13CB8160A9A8}">
      <dgm:prSet/>
      <dgm:spPr/>
      <dgm:t>
        <a:bodyPr/>
        <a:lstStyle/>
        <a:p>
          <a:endParaRPr lang="sv-SE"/>
        </a:p>
      </dgm:t>
    </dgm:pt>
    <dgm:pt modelId="{9FD41C07-13CE-40E4-8CC4-2A50D57D1E68}" type="parTrans" cxnId="{BD096D68-70EC-49E7-9D32-13CB8160A9A8}">
      <dgm:prSet/>
      <dgm:spPr/>
      <dgm:t>
        <a:bodyPr/>
        <a:lstStyle/>
        <a:p>
          <a:endParaRPr lang="sv-SE"/>
        </a:p>
      </dgm:t>
    </dgm:pt>
    <dgm:pt modelId="{08D34B92-22CB-492A-87A1-DA4B0C7A0F43}" type="pres">
      <dgm:prSet presAssocID="{D4C95DDF-66A2-4C7F-8267-B1D5775431CC}" presName="Name0" presStyleCnt="0">
        <dgm:presLayoutVars>
          <dgm:dir/>
          <dgm:resizeHandles val="exact"/>
        </dgm:presLayoutVars>
      </dgm:prSet>
      <dgm:spPr/>
    </dgm:pt>
    <dgm:pt modelId="{E7D21210-6275-4A94-9CD5-638D2A3710FE}" type="pres">
      <dgm:prSet presAssocID="{D4C95DDF-66A2-4C7F-8267-B1D5775431CC}" presName="arrow" presStyleLbl="bgShp" presStyleIdx="0" presStyleCnt="1" custScaleX="90731" custScaleY="73758" custLinFactNeighborX="-2206" custLinFactNeighborY="-551"/>
      <dgm:spPr>
        <a:solidFill>
          <a:schemeClr val="accent5">
            <a:lumMod val="20000"/>
            <a:lumOff val="80000"/>
          </a:schemeClr>
        </a:solidFill>
      </dgm:spPr>
    </dgm:pt>
    <dgm:pt modelId="{E3112944-6A1B-4257-967E-747AE9F2884E}" type="pres">
      <dgm:prSet presAssocID="{D4C95DDF-66A2-4C7F-8267-B1D5775431CC}" presName="points" presStyleCnt="0"/>
      <dgm:spPr/>
    </dgm:pt>
    <dgm:pt modelId="{13E9A0BC-CA0D-4AC4-8977-C21631ADCDED}" type="pres">
      <dgm:prSet presAssocID="{2F51BBA4-C3A6-4CB9-A7F2-FF37E04220B2}" presName="compositeA" presStyleCnt="0"/>
      <dgm:spPr/>
    </dgm:pt>
    <dgm:pt modelId="{2A4EAECC-73C2-4C2E-A91E-C5DFF3C0F1CB}" type="pres">
      <dgm:prSet presAssocID="{2F51BBA4-C3A6-4CB9-A7F2-FF37E04220B2}" presName="textA" presStyleLbl="revTx" presStyleIdx="0" presStyleCnt="6" custScaleX="89096" custLinFactNeighborX="62159" custLinFactNeighborY="5785">
        <dgm:presLayoutVars>
          <dgm:bulletEnabled val="1"/>
        </dgm:presLayoutVars>
      </dgm:prSet>
      <dgm:spPr/>
    </dgm:pt>
    <dgm:pt modelId="{5CD0DCAD-B703-4B8F-B31E-216A9A115141}" type="pres">
      <dgm:prSet presAssocID="{2F51BBA4-C3A6-4CB9-A7F2-FF37E04220B2}" presName="circleA" presStyleLbl="node1" presStyleIdx="0" presStyleCnt="6" custLinFactX="52689" custLinFactNeighborX="100000" custLinFactNeighborY="808"/>
      <dgm:spPr>
        <a:blipFill rotWithShape="0">
          <a:blip xmlns:r="http://schemas.openxmlformats.org/officeDocument/2006/relationships" r:embed="rId1"/>
          <a:srcRect/>
          <a:stretch>
            <a:fillRect l="-8000" r="-8000"/>
          </a:stretch>
        </a:blipFill>
      </dgm:spPr>
    </dgm:pt>
    <dgm:pt modelId="{D9AEE472-EEC1-483C-965A-E1949C842A0B}" type="pres">
      <dgm:prSet presAssocID="{2F51BBA4-C3A6-4CB9-A7F2-FF37E04220B2}" presName="spaceA" presStyleCnt="0"/>
      <dgm:spPr/>
    </dgm:pt>
    <dgm:pt modelId="{CCD47484-84B1-45E0-AF29-283B6D43617B}" type="pres">
      <dgm:prSet presAssocID="{85B1908A-85ED-4C26-A0BB-AAE419CA871D}" presName="space" presStyleCnt="0"/>
      <dgm:spPr/>
    </dgm:pt>
    <dgm:pt modelId="{CCE2656F-3BA2-44C4-98E9-98A901FBE43D}" type="pres">
      <dgm:prSet presAssocID="{A668BC2E-A2FE-47C3-A8A8-4D396A5015E9}" presName="compositeB" presStyleCnt="0"/>
      <dgm:spPr/>
    </dgm:pt>
    <dgm:pt modelId="{0A10879D-EAD2-44C8-9293-6AD199E163AE}" type="pres">
      <dgm:prSet presAssocID="{A668BC2E-A2FE-47C3-A8A8-4D396A5015E9}" presName="textB" presStyleLbl="revTx" presStyleIdx="1" presStyleCnt="6" custLinFactNeighborX="27059" custLinFactNeighborY="-749">
        <dgm:presLayoutVars>
          <dgm:bulletEnabled val="1"/>
        </dgm:presLayoutVars>
      </dgm:prSet>
      <dgm:spPr/>
    </dgm:pt>
    <dgm:pt modelId="{A632802C-5612-42B3-A87A-A376198AD51E}" type="pres">
      <dgm:prSet presAssocID="{A668BC2E-A2FE-47C3-A8A8-4D396A5015E9}" presName="circleB" presStyleLbl="node1" presStyleIdx="1" presStyleCnt="6" custLinFactNeighborX="46857" custLinFactNeighborY="3231"/>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l="-69000" r="-69000"/>
          </a:stretch>
        </a:blipFill>
      </dgm:spPr>
    </dgm:pt>
    <dgm:pt modelId="{080C225B-9B13-4039-AE23-262071080525}" type="pres">
      <dgm:prSet presAssocID="{A668BC2E-A2FE-47C3-A8A8-4D396A5015E9}" presName="spaceB" presStyleCnt="0"/>
      <dgm:spPr/>
    </dgm:pt>
    <dgm:pt modelId="{FA51BD1B-7CCD-458B-99E4-AA8E88A980D2}" type="pres">
      <dgm:prSet presAssocID="{991D3AE4-BD8F-4A22-9669-5194740DD2E9}" presName="space" presStyleCnt="0"/>
      <dgm:spPr/>
    </dgm:pt>
    <dgm:pt modelId="{D5352BB8-3F34-418A-8E4B-A8DEDCF6FF5F}" type="pres">
      <dgm:prSet presAssocID="{9862CD71-DFAA-46A8-8C5E-9260D580201A}" presName="compositeA" presStyleCnt="0"/>
      <dgm:spPr/>
    </dgm:pt>
    <dgm:pt modelId="{7F5D077E-B69D-43D1-A6C3-CBE751B295BF}" type="pres">
      <dgm:prSet presAssocID="{9862CD71-DFAA-46A8-8C5E-9260D580201A}" presName="textA" presStyleLbl="revTx" presStyleIdx="2" presStyleCnt="6" custLinFactNeighborX="14011" custLinFactNeighborY="-150">
        <dgm:presLayoutVars>
          <dgm:bulletEnabled val="1"/>
        </dgm:presLayoutVars>
      </dgm:prSet>
      <dgm:spPr/>
    </dgm:pt>
    <dgm:pt modelId="{670C2C3B-2384-47B7-B900-9E197C3BA058}" type="pres">
      <dgm:prSet presAssocID="{9862CD71-DFAA-46A8-8C5E-9260D580201A}" presName="circleA" presStyleLbl="node1" presStyleIdx="2" presStyleCnt="6" custLinFactNeighborX="-26660" custLinFactNeighborY="3232"/>
      <dgm:spPr>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t="-14000" b="-14000"/>
          </a:stretch>
        </a:blipFill>
      </dgm:spPr>
    </dgm:pt>
    <dgm:pt modelId="{FBFF4B14-99D9-4A59-A0A0-041567E426B2}" type="pres">
      <dgm:prSet presAssocID="{9862CD71-DFAA-46A8-8C5E-9260D580201A}" presName="spaceA" presStyleCnt="0"/>
      <dgm:spPr/>
    </dgm:pt>
    <dgm:pt modelId="{6E1CF8FA-86F7-4138-8E84-4209485CB400}" type="pres">
      <dgm:prSet presAssocID="{B6CEC082-D3B6-4225-BFF7-E466041BB31E}" presName="space" presStyleCnt="0"/>
      <dgm:spPr/>
    </dgm:pt>
    <dgm:pt modelId="{5E04BA62-F5AD-4CD9-A632-89C54CC9540A}" type="pres">
      <dgm:prSet presAssocID="{C1241E9F-CD01-4C24-B040-8653EDF93AE7}" presName="compositeB" presStyleCnt="0"/>
      <dgm:spPr/>
    </dgm:pt>
    <dgm:pt modelId="{48E66771-4641-4F38-9698-C1DD8F779EC7}" type="pres">
      <dgm:prSet presAssocID="{C1241E9F-CD01-4C24-B040-8653EDF93AE7}" presName="textB" presStyleLbl="revTx" presStyleIdx="3" presStyleCnt="6" custScaleX="107898">
        <dgm:presLayoutVars>
          <dgm:bulletEnabled val="1"/>
        </dgm:presLayoutVars>
      </dgm:prSet>
      <dgm:spPr/>
    </dgm:pt>
    <dgm:pt modelId="{C11D9563-1352-400C-B0DC-F6A7CA3A0FA5}" type="pres">
      <dgm:prSet presAssocID="{C1241E9F-CD01-4C24-B040-8653EDF93AE7}" presName="circleB" presStyleLbl="node1" presStyleIdx="3" presStyleCnt="6" custLinFactNeighborX="-53587" custLinFactNeighborY="1616"/>
      <dgm:spPr>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l="-9000" r="-9000"/>
          </a:stretch>
        </a:blipFill>
      </dgm:spPr>
    </dgm:pt>
    <dgm:pt modelId="{03D8C4C4-2C24-43F7-96FF-17C9D34D478A}" type="pres">
      <dgm:prSet presAssocID="{C1241E9F-CD01-4C24-B040-8653EDF93AE7}" presName="spaceB" presStyleCnt="0"/>
      <dgm:spPr/>
    </dgm:pt>
    <dgm:pt modelId="{3BC5C09C-7AF7-4791-985E-C29B9EC32773}" type="pres">
      <dgm:prSet presAssocID="{BB9E9516-AD1A-4B55-9946-6FE2C2A12FF4}" presName="space" presStyleCnt="0"/>
      <dgm:spPr/>
    </dgm:pt>
    <dgm:pt modelId="{1109E642-8A66-4EB8-925F-0CDEDF5F0CE0}" type="pres">
      <dgm:prSet presAssocID="{39FC0181-994E-4346-98D8-22B40D698ADD}" presName="compositeA" presStyleCnt="0"/>
      <dgm:spPr/>
    </dgm:pt>
    <dgm:pt modelId="{EF16552A-7801-4491-A66C-CC3C5DCF2478}" type="pres">
      <dgm:prSet presAssocID="{39FC0181-994E-4346-98D8-22B40D698ADD}" presName="textA" presStyleLbl="revTx" presStyleIdx="4" presStyleCnt="6">
        <dgm:presLayoutVars>
          <dgm:bulletEnabled val="1"/>
        </dgm:presLayoutVars>
      </dgm:prSet>
      <dgm:spPr/>
    </dgm:pt>
    <dgm:pt modelId="{F14A0068-A1A8-44D4-81A9-8AC145D070FD}" type="pres">
      <dgm:prSet presAssocID="{39FC0181-994E-4346-98D8-22B40D698ADD}" presName="circleA" presStyleLbl="node1" presStyleIdx="4" presStyleCnt="6" custLinFactNeighborX="-52512"/>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l="-69000" r="-69000"/>
          </a:stretch>
        </a:blipFill>
      </dgm:spPr>
    </dgm:pt>
    <dgm:pt modelId="{E0DC4E52-2CE1-49CC-8FF0-EEC604C7B93B}" type="pres">
      <dgm:prSet presAssocID="{39FC0181-994E-4346-98D8-22B40D698ADD}" presName="spaceA" presStyleCnt="0"/>
      <dgm:spPr/>
    </dgm:pt>
    <dgm:pt modelId="{5442A22A-DCF8-4556-B96E-8A1D7FFBEEA5}" type="pres">
      <dgm:prSet presAssocID="{45419626-B31A-4012-AF62-159C7A1E7C81}" presName="space" presStyleCnt="0"/>
      <dgm:spPr/>
    </dgm:pt>
    <dgm:pt modelId="{1D170410-D3D8-4350-9ED0-C4FA699D125E}" type="pres">
      <dgm:prSet presAssocID="{C77DA042-158A-4578-901F-D034572212FF}" presName="compositeB" presStyleCnt="0"/>
      <dgm:spPr/>
    </dgm:pt>
    <dgm:pt modelId="{84F0C246-98D5-4014-AB31-168F9A188DA3}" type="pres">
      <dgm:prSet presAssocID="{C77DA042-158A-4578-901F-D034572212FF}" presName="textB" presStyleLbl="revTx" presStyleIdx="5" presStyleCnt="6" custScaleX="120337" custLinFactNeighborX="-10135" custLinFactNeighborY="1494">
        <dgm:presLayoutVars>
          <dgm:bulletEnabled val="1"/>
        </dgm:presLayoutVars>
      </dgm:prSet>
      <dgm:spPr/>
    </dgm:pt>
    <dgm:pt modelId="{74BC86D3-5F46-4AC2-95A6-2A3C68F5C139}" type="pres">
      <dgm:prSet presAssocID="{C77DA042-158A-4578-901F-D034572212FF}" presName="circleB" presStyleLbl="node1" presStyleIdx="5" presStyleCnt="6" custLinFactNeighborX="-62155"/>
      <dgm:spPr>
        <a:blipFill rotWithShape="0">
          <a:blip xmlns:r="http://schemas.openxmlformats.org/officeDocument/2006/relationships" r:embed="rId5" cstate="email">
            <a:extLst>
              <a:ext uri="{28A0092B-C50C-407E-A947-70E740481C1C}">
                <a14:useLocalDpi xmlns:a14="http://schemas.microsoft.com/office/drawing/2010/main"/>
              </a:ext>
            </a:extLst>
          </a:blip>
          <a:srcRect/>
          <a:stretch>
            <a:fillRect l="-11000" r="-11000"/>
          </a:stretch>
        </a:blipFill>
      </dgm:spPr>
    </dgm:pt>
    <dgm:pt modelId="{23A6E60B-52EB-411C-9A4D-EFE68F98FCA6}" type="pres">
      <dgm:prSet presAssocID="{C77DA042-158A-4578-901F-D034572212FF}" presName="spaceB" presStyleCnt="0"/>
      <dgm:spPr/>
    </dgm:pt>
  </dgm:ptLst>
  <dgm:cxnLst>
    <dgm:cxn modelId="{6D9A2311-243D-44C6-B955-D02D52481F98}" type="presOf" srcId="{A668BC2E-A2FE-47C3-A8A8-4D396A5015E9}" destId="{0A10879D-EAD2-44C8-9293-6AD199E163AE}" srcOrd="0" destOrd="0" presId="urn:microsoft.com/office/officeart/2005/8/layout/hProcess11"/>
    <dgm:cxn modelId="{5315E02C-13D1-4B82-ADAC-F4493A0EB93E}" srcId="{D4C95DDF-66A2-4C7F-8267-B1D5775431CC}" destId="{C1241E9F-CD01-4C24-B040-8653EDF93AE7}" srcOrd="3" destOrd="0" parTransId="{B510F1D3-4C19-467B-83AA-29F6E095B9C3}" sibTransId="{BB9E9516-AD1A-4B55-9946-6FE2C2A12FF4}"/>
    <dgm:cxn modelId="{3743AB30-A08C-440B-89F4-A04D96E6F9BC}" type="presOf" srcId="{9862CD71-DFAA-46A8-8C5E-9260D580201A}" destId="{7F5D077E-B69D-43D1-A6C3-CBE751B295BF}" srcOrd="0" destOrd="0" presId="urn:microsoft.com/office/officeart/2005/8/layout/hProcess11"/>
    <dgm:cxn modelId="{31E28837-2FC5-43AA-AEA3-BF47889FCED5}" type="presOf" srcId="{39FC0181-994E-4346-98D8-22B40D698ADD}" destId="{EF16552A-7801-4491-A66C-CC3C5DCF2478}" srcOrd="0" destOrd="0" presId="urn:microsoft.com/office/officeart/2005/8/layout/hProcess11"/>
    <dgm:cxn modelId="{BD096D68-70EC-49E7-9D32-13CB8160A9A8}" srcId="{D4C95DDF-66A2-4C7F-8267-B1D5775431CC}" destId="{2F51BBA4-C3A6-4CB9-A7F2-FF37E04220B2}" srcOrd="0" destOrd="0" parTransId="{9FD41C07-13CE-40E4-8CC4-2A50D57D1E68}" sibTransId="{85B1908A-85ED-4C26-A0BB-AAE419CA871D}"/>
    <dgm:cxn modelId="{50B0634C-BD64-430C-958D-05A04DE54185}" type="presOf" srcId="{C1241E9F-CD01-4C24-B040-8653EDF93AE7}" destId="{48E66771-4641-4F38-9698-C1DD8F779EC7}" srcOrd="0" destOrd="0" presId="urn:microsoft.com/office/officeart/2005/8/layout/hProcess11"/>
    <dgm:cxn modelId="{4CAFC790-0B8C-40DB-9481-240B03FCFDF9}" srcId="{D4C95DDF-66A2-4C7F-8267-B1D5775431CC}" destId="{39FC0181-994E-4346-98D8-22B40D698ADD}" srcOrd="4" destOrd="0" parTransId="{0242A9F6-654D-4D12-9413-A488EFCBF682}" sibTransId="{45419626-B31A-4012-AF62-159C7A1E7C81}"/>
    <dgm:cxn modelId="{D326B499-D9AB-42EA-A65D-DD8984C56F1B}" type="presOf" srcId="{2F51BBA4-C3A6-4CB9-A7F2-FF37E04220B2}" destId="{2A4EAECC-73C2-4C2E-A91E-C5DFF3C0F1CB}" srcOrd="0" destOrd="0" presId="urn:microsoft.com/office/officeart/2005/8/layout/hProcess11"/>
    <dgm:cxn modelId="{BB6B93A5-09EA-4DFA-B0FA-7A5D2A4927A9}" type="presOf" srcId="{C77DA042-158A-4578-901F-D034572212FF}" destId="{84F0C246-98D5-4014-AB31-168F9A188DA3}" srcOrd="0" destOrd="0" presId="urn:microsoft.com/office/officeart/2005/8/layout/hProcess11"/>
    <dgm:cxn modelId="{1565D2B9-05CA-4E71-99E8-4AAD04870E81}" srcId="{D4C95DDF-66A2-4C7F-8267-B1D5775431CC}" destId="{9862CD71-DFAA-46A8-8C5E-9260D580201A}" srcOrd="2" destOrd="0" parTransId="{A7DCA39F-9618-45DE-87D8-3D5FCD194726}" sibTransId="{B6CEC082-D3B6-4225-BFF7-E466041BB31E}"/>
    <dgm:cxn modelId="{93F261BC-9636-47E2-9AE8-6098833AD954}" srcId="{D4C95DDF-66A2-4C7F-8267-B1D5775431CC}" destId="{A668BC2E-A2FE-47C3-A8A8-4D396A5015E9}" srcOrd="1" destOrd="0" parTransId="{5E5A8BAF-873C-4CBE-87C8-F0D6FE955913}" sibTransId="{991D3AE4-BD8F-4A22-9669-5194740DD2E9}"/>
    <dgm:cxn modelId="{CBD02AF6-F7CD-4846-A17E-51105154310D}" srcId="{D4C95DDF-66A2-4C7F-8267-B1D5775431CC}" destId="{C77DA042-158A-4578-901F-D034572212FF}" srcOrd="5" destOrd="0" parTransId="{36BE7BA6-F373-4512-A779-47A721C7BB53}" sibTransId="{13A8078C-D8F8-4EA2-A771-89D75E38C4CF}"/>
    <dgm:cxn modelId="{A2960CFB-1E2A-409C-B3D9-84B117F597A9}" type="presOf" srcId="{D4C95DDF-66A2-4C7F-8267-B1D5775431CC}" destId="{08D34B92-22CB-492A-87A1-DA4B0C7A0F43}" srcOrd="0" destOrd="0" presId="urn:microsoft.com/office/officeart/2005/8/layout/hProcess11"/>
    <dgm:cxn modelId="{8748B0CE-C1FF-4A6D-93D7-19E55DDB0FA4}" type="presParOf" srcId="{08D34B92-22CB-492A-87A1-DA4B0C7A0F43}" destId="{E7D21210-6275-4A94-9CD5-638D2A3710FE}" srcOrd="0" destOrd="0" presId="urn:microsoft.com/office/officeart/2005/8/layout/hProcess11"/>
    <dgm:cxn modelId="{E2F9E003-CE5F-47A2-8EB1-92102202AD69}" type="presParOf" srcId="{08D34B92-22CB-492A-87A1-DA4B0C7A0F43}" destId="{E3112944-6A1B-4257-967E-747AE9F2884E}" srcOrd="1" destOrd="0" presId="urn:microsoft.com/office/officeart/2005/8/layout/hProcess11"/>
    <dgm:cxn modelId="{55B042C2-597B-4BCE-B389-8E2B996CF64F}" type="presParOf" srcId="{E3112944-6A1B-4257-967E-747AE9F2884E}" destId="{13E9A0BC-CA0D-4AC4-8977-C21631ADCDED}" srcOrd="0" destOrd="0" presId="urn:microsoft.com/office/officeart/2005/8/layout/hProcess11"/>
    <dgm:cxn modelId="{6DBF6A46-A9A3-4DFF-984D-B484CD337246}" type="presParOf" srcId="{13E9A0BC-CA0D-4AC4-8977-C21631ADCDED}" destId="{2A4EAECC-73C2-4C2E-A91E-C5DFF3C0F1CB}" srcOrd="0" destOrd="0" presId="urn:microsoft.com/office/officeart/2005/8/layout/hProcess11"/>
    <dgm:cxn modelId="{FD00475A-6461-4D9F-9303-3AB21CBEB93B}" type="presParOf" srcId="{13E9A0BC-CA0D-4AC4-8977-C21631ADCDED}" destId="{5CD0DCAD-B703-4B8F-B31E-216A9A115141}" srcOrd="1" destOrd="0" presId="urn:microsoft.com/office/officeart/2005/8/layout/hProcess11"/>
    <dgm:cxn modelId="{9237B1B8-00B6-4B34-B1EF-E009571A1C82}" type="presParOf" srcId="{13E9A0BC-CA0D-4AC4-8977-C21631ADCDED}" destId="{D9AEE472-EEC1-483C-965A-E1949C842A0B}" srcOrd="2" destOrd="0" presId="urn:microsoft.com/office/officeart/2005/8/layout/hProcess11"/>
    <dgm:cxn modelId="{CEC1319C-E265-4D58-B8CA-D97AD5FDD582}" type="presParOf" srcId="{E3112944-6A1B-4257-967E-747AE9F2884E}" destId="{CCD47484-84B1-45E0-AF29-283B6D43617B}" srcOrd="1" destOrd="0" presId="urn:microsoft.com/office/officeart/2005/8/layout/hProcess11"/>
    <dgm:cxn modelId="{5C186858-EE7A-4C98-89AE-1EE6E6825669}" type="presParOf" srcId="{E3112944-6A1B-4257-967E-747AE9F2884E}" destId="{CCE2656F-3BA2-44C4-98E9-98A901FBE43D}" srcOrd="2" destOrd="0" presId="urn:microsoft.com/office/officeart/2005/8/layout/hProcess11"/>
    <dgm:cxn modelId="{A0A90437-560E-4DF5-AAB4-C224F5BAF54D}" type="presParOf" srcId="{CCE2656F-3BA2-44C4-98E9-98A901FBE43D}" destId="{0A10879D-EAD2-44C8-9293-6AD199E163AE}" srcOrd="0" destOrd="0" presId="urn:microsoft.com/office/officeart/2005/8/layout/hProcess11"/>
    <dgm:cxn modelId="{5971BAD0-1DE4-4A93-8826-E17DC8EA471F}" type="presParOf" srcId="{CCE2656F-3BA2-44C4-98E9-98A901FBE43D}" destId="{A632802C-5612-42B3-A87A-A376198AD51E}" srcOrd="1" destOrd="0" presId="urn:microsoft.com/office/officeart/2005/8/layout/hProcess11"/>
    <dgm:cxn modelId="{0C56DB47-449E-45E6-BB23-5E52E356C6F0}" type="presParOf" srcId="{CCE2656F-3BA2-44C4-98E9-98A901FBE43D}" destId="{080C225B-9B13-4039-AE23-262071080525}" srcOrd="2" destOrd="0" presId="urn:microsoft.com/office/officeart/2005/8/layout/hProcess11"/>
    <dgm:cxn modelId="{2C02EE6C-A8D1-42E6-87F2-1A7627292F82}" type="presParOf" srcId="{E3112944-6A1B-4257-967E-747AE9F2884E}" destId="{FA51BD1B-7CCD-458B-99E4-AA8E88A980D2}" srcOrd="3" destOrd="0" presId="urn:microsoft.com/office/officeart/2005/8/layout/hProcess11"/>
    <dgm:cxn modelId="{E86AA5BA-D031-4D5D-933A-8EC06A2F84C5}" type="presParOf" srcId="{E3112944-6A1B-4257-967E-747AE9F2884E}" destId="{D5352BB8-3F34-418A-8E4B-A8DEDCF6FF5F}" srcOrd="4" destOrd="0" presId="urn:microsoft.com/office/officeart/2005/8/layout/hProcess11"/>
    <dgm:cxn modelId="{7EEADF04-3B6A-416A-AA6E-5532F3DC6764}" type="presParOf" srcId="{D5352BB8-3F34-418A-8E4B-A8DEDCF6FF5F}" destId="{7F5D077E-B69D-43D1-A6C3-CBE751B295BF}" srcOrd="0" destOrd="0" presId="urn:microsoft.com/office/officeart/2005/8/layout/hProcess11"/>
    <dgm:cxn modelId="{0F36C016-9274-4E1D-9D1B-5D7E85EDECA9}" type="presParOf" srcId="{D5352BB8-3F34-418A-8E4B-A8DEDCF6FF5F}" destId="{670C2C3B-2384-47B7-B900-9E197C3BA058}" srcOrd="1" destOrd="0" presId="urn:microsoft.com/office/officeart/2005/8/layout/hProcess11"/>
    <dgm:cxn modelId="{B0BA7CF7-CE88-4F3A-A689-4B22D5B8B006}" type="presParOf" srcId="{D5352BB8-3F34-418A-8E4B-A8DEDCF6FF5F}" destId="{FBFF4B14-99D9-4A59-A0A0-041567E426B2}" srcOrd="2" destOrd="0" presId="urn:microsoft.com/office/officeart/2005/8/layout/hProcess11"/>
    <dgm:cxn modelId="{64076663-CB7D-43C2-A75F-7EBFEEFB1EB6}" type="presParOf" srcId="{E3112944-6A1B-4257-967E-747AE9F2884E}" destId="{6E1CF8FA-86F7-4138-8E84-4209485CB400}" srcOrd="5" destOrd="0" presId="urn:microsoft.com/office/officeart/2005/8/layout/hProcess11"/>
    <dgm:cxn modelId="{11C63F1E-7A40-47D1-A743-F2FEAFA290F9}" type="presParOf" srcId="{E3112944-6A1B-4257-967E-747AE9F2884E}" destId="{5E04BA62-F5AD-4CD9-A632-89C54CC9540A}" srcOrd="6" destOrd="0" presId="urn:microsoft.com/office/officeart/2005/8/layout/hProcess11"/>
    <dgm:cxn modelId="{BFD35874-6A60-424E-84F1-8670677FE2C1}" type="presParOf" srcId="{5E04BA62-F5AD-4CD9-A632-89C54CC9540A}" destId="{48E66771-4641-4F38-9698-C1DD8F779EC7}" srcOrd="0" destOrd="0" presId="urn:microsoft.com/office/officeart/2005/8/layout/hProcess11"/>
    <dgm:cxn modelId="{C9971A60-795C-477B-94A8-F23F44A25D59}" type="presParOf" srcId="{5E04BA62-F5AD-4CD9-A632-89C54CC9540A}" destId="{C11D9563-1352-400C-B0DC-F6A7CA3A0FA5}" srcOrd="1" destOrd="0" presId="urn:microsoft.com/office/officeart/2005/8/layout/hProcess11"/>
    <dgm:cxn modelId="{11E72654-EB4B-45B4-9B43-50B8F34CFFC5}" type="presParOf" srcId="{5E04BA62-F5AD-4CD9-A632-89C54CC9540A}" destId="{03D8C4C4-2C24-43F7-96FF-17C9D34D478A}" srcOrd="2" destOrd="0" presId="urn:microsoft.com/office/officeart/2005/8/layout/hProcess11"/>
    <dgm:cxn modelId="{C0E11E11-4075-46E2-9552-346C7CFDA26D}" type="presParOf" srcId="{E3112944-6A1B-4257-967E-747AE9F2884E}" destId="{3BC5C09C-7AF7-4791-985E-C29B9EC32773}" srcOrd="7" destOrd="0" presId="urn:microsoft.com/office/officeart/2005/8/layout/hProcess11"/>
    <dgm:cxn modelId="{A935D10A-D41B-40B8-B9D5-CEE279E9B185}" type="presParOf" srcId="{E3112944-6A1B-4257-967E-747AE9F2884E}" destId="{1109E642-8A66-4EB8-925F-0CDEDF5F0CE0}" srcOrd="8" destOrd="0" presId="urn:microsoft.com/office/officeart/2005/8/layout/hProcess11"/>
    <dgm:cxn modelId="{B3EE09CA-036A-4667-9285-AC8863CC6576}" type="presParOf" srcId="{1109E642-8A66-4EB8-925F-0CDEDF5F0CE0}" destId="{EF16552A-7801-4491-A66C-CC3C5DCF2478}" srcOrd="0" destOrd="0" presId="urn:microsoft.com/office/officeart/2005/8/layout/hProcess11"/>
    <dgm:cxn modelId="{70E10734-F7D7-4698-83EA-9F8AF9352D58}" type="presParOf" srcId="{1109E642-8A66-4EB8-925F-0CDEDF5F0CE0}" destId="{F14A0068-A1A8-44D4-81A9-8AC145D070FD}" srcOrd="1" destOrd="0" presId="urn:microsoft.com/office/officeart/2005/8/layout/hProcess11"/>
    <dgm:cxn modelId="{9020450E-D592-4F94-B32E-3B534882B636}" type="presParOf" srcId="{1109E642-8A66-4EB8-925F-0CDEDF5F0CE0}" destId="{E0DC4E52-2CE1-49CC-8FF0-EEC604C7B93B}" srcOrd="2" destOrd="0" presId="urn:microsoft.com/office/officeart/2005/8/layout/hProcess11"/>
    <dgm:cxn modelId="{1C6EEE25-A504-4F22-81E5-9A9AC631825F}" type="presParOf" srcId="{E3112944-6A1B-4257-967E-747AE9F2884E}" destId="{5442A22A-DCF8-4556-B96E-8A1D7FFBEEA5}" srcOrd="9" destOrd="0" presId="urn:microsoft.com/office/officeart/2005/8/layout/hProcess11"/>
    <dgm:cxn modelId="{306A2CCB-20C2-48F5-B21F-66BA0FB812B3}" type="presParOf" srcId="{E3112944-6A1B-4257-967E-747AE9F2884E}" destId="{1D170410-D3D8-4350-9ED0-C4FA699D125E}" srcOrd="10" destOrd="0" presId="urn:microsoft.com/office/officeart/2005/8/layout/hProcess11"/>
    <dgm:cxn modelId="{0BB2BD6A-CF2C-4FA7-A208-8171A454AB46}" type="presParOf" srcId="{1D170410-D3D8-4350-9ED0-C4FA699D125E}" destId="{84F0C246-98D5-4014-AB31-168F9A188DA3}" srcOrd="0" destOrd="0" presId="urn:microsoft.com/office/officeart/2005/8/layout/hProcess11"/>
    <dgm:cxn modelId="{F072ECB0-BC03-4FB4-8BA8-00E36B3F22FC}" type="presParOf" srcId="{1D170410-D3D8-4350-9ED0-C4FA699D125E}" destId="{74BC86D3-5F46-4AC2-95A6-2A3C68F5C139}" srcOrd="1" destOrd="0" presId="urn:microsoft.com/office/officeart/2005/8/layout/hProcess11"/>
    <dgm:cxn modelId="{B13DEEA7-D005-4E5B-A1D9-3EEE4580B7A5}" type="presParOf" srcId="{1D170410-D3D8-4350-9ED0-C4FA699D125E}" destId="{23A6E60B-52EB-411C-9A4D-EFE68F98FCA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1210-6275-4A94-9CD5-638D2A3710FE}">
      <dsp:nvSpPr>
        <dsp:cNvPr id="0" name=""/>
        <dsp:cNvSpPr/>
      </dsp:nvSpPr>
      <dsp:spPr>
        <a:xfrm>
          <a:off x="526952" y="1769937"/>
          <a:ext cx="10076996" cy="1490773"/>
        </a:xfrm>
        <a:prstGeom prst="notchedRightArrow">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2A4EAECC-73C2-4C2E-A91E-C5DFF3C0F1CB}">
      <dsp:nvSpPr>
        <dsp:cNvPr id="0" name=""/>
        <dsp:cNvSpPr/>
      </dsp:nvSpPr>
      <dsp:spPr>
        <a:xfrm>
          <a:off x="1292025" y="116924"/>
          <a:ext cx="1363275"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100000"/>
            </a:lnSpc>
            <a:spcBef>
              <a:spcPct val="0"/>
            </a:spcBef>
            <a:spcAft>
              <a:spcPct val="35000"/>
            </a:spcAft>
            <a:buNone/>
          </a:pPr>
          <a:r>
            <a:rPr lang="sv-SE" sz="1200" b="1" kern="1200"/>
            <a:t>September 2023</a:t>
          </a:r>
          <a:br>
            <a:rPr lang="sv-SE" sz="1200" kern="1200"/>
          </a:br>
          <a:r>
            <a:rPr lang="sv-SE" sz="1200" kern="1200"/>
            <a:t>Utbildning av </a:t>
          </a:r>
          <a:r>
            <a:rPr lang="sv-SE" sz="1200" kern="1200">
              <a:latin typeface="Arial" panose="020B0604020202020204"/>
            </a:rPr>
            <a:t>utbildare</a:t>
          </a:r>
          <a:r>
            <a:rPr lang="sv-SE" sz="1200" kern="1200"/>
            <a:t>, nio veckor</a:t>
          </a:r>
        </a:p>
      </dsp:txBody>
      <dsp:txXfrm>
        <a:off x="1292025" y="116924"/>
        <a:ext cx="1363275" cy="2021169"/>
      </dsp:txXfrm>
    </dsp:sp>
    <dsp:sp modelId="{5CD0DCAD-B703-4B8F-B31E-216A9A115141}">
      <dsp:nvSpPr>
        <dsp:cNvPr id="0" name=""/>
        <dsp:cNvSpPr/>
      </dsp:nvSpPr>
      <dsp:spPr>
        <a:xfrm>
          <a:off x="1541436" y="2277898"/>
          <a:ext cx="505292" cy="505292"/>
        </a:xfrm>
        <a:prstGeom prst="ellipse">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0879D-EAD2-44C8-9293-6AD199E163AE}">
      <dsp:nvSpPr>
        <dsp:cNvPr id="0" name=""/>
        <dsp:cNvSpPr/>
      </dsp:nvSpPr>
      <dsp:spPr>
        <a:xfrm>
          <a:off x="2278157" y="3016615"/>
          <a:ext cx="1530120"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sv-SE" sz="1200" b="1" kern="1200"/>
            <a:t>Februari 2024</a:t>
          </a:r>
          <a:endParaRPr lang="sv-SE" sz="1400" b="1" kern="1200"/>
        </a:p>
        <a:p>
          <a:pPr marL="0" lvl="0" indent="0" algn="l" defTabSz="533400">
            <a:lnSpc>
              <a:spcPct val="90000"/>
            </a:lnSpc>
            <a:spcBef>
              <a:spcPct val="0"/>
            </a:spcBef>
            <a:spcAft>
              <a:spcPct val="35000"/>
            </a:spcAft>
            <a:buNone/>
          </a:pPr>
          <a:r>
            <a:rPr lang="sv-SE" sz="1200" b="0" kern="1200"/>
            <a:t>Utbildning av </a:t>
          </a:r>
          <a:r>
            <a:rPr lang="sv-SE" sz="1200" b="0" kern="1200">
              <a:latin typeface="Arial" panose="020B0604020202020204"/>
            </a:rPr>
            <a:t>utbildningsstöd</a:t>
          </a:r>
          <a:endParaRPr lang="sv-SE" sz="1200" kern="1200"/>
        </a:p>
      </dsp:txBody>
      <dsp:txXfrm>
        <a:off x="2278157" y="3016615"/>
        <a:ext cx="1530120" cy="2021169"/>
      </dsp:txXfrm>
    </dsp:sp>
    <dsp:sp modelId="{A632802C-5612-42B3-A87A-A376198AD51E}">
      <dsp:nvSpPr>
        <dsp:cNvPr id="0" name=""/>
        <dsp:cNvSpPr/>
      </dsp:nvSpPr>
      <dsp:spPr>
        <a:xfrm>
          <a:off x="2613301" y="2290141"/>
          <a:ext cx="505292" cy="505292"/>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D077E-B69D-43D1-A6C3-CBE751B295BF}">
      <dsp:nvSpPr>
        <dsp:cNvPr id="0" name=""/>
        <dsp:cNvSpPr/>
      </dsp:nvSpPr>
      <dsp:spPr>
        <a:xfrm>
          <a:off x="3685133" y="0"/>
          <a:ext cx="1530120"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r>
            <a:rPr lang="sv-SE" sz="1200" b="1" kern="1200"/>
            <a:t>Våren 2024</a:t>
          </a:r>
        </a:p>
        <a:p>
          <a:pPr marL="0" lvl="0" indent="0" algn="l" defTabSz="533400" rtl="0">
            <a:lnSpc>
              <a:spcPct val="90000"/>
            </a:lnSpc>
            <a:spcBef>
              <a:spcPct val="0"/>
            </a:spcBef>
            <a:spcAft>
              <a:spcPct val="35000"/>
            </a:spcAft>
            <a:buNone/>
          </a:pPr>
          <a:r>
            <a:rPr lang="sv-SE" sz="1200" b="0" kern="1200"/>
            <a:t>Utbildning av </a:t>
          </a:r>
          <a:r>
            <a:rPr lang="sv-SE" sz="1200" b="0" kern="1200">
              <a:latin typeface="Arial" panose="020B0604020202020204"/>
            </a:rPr>
            <a:t>enhetsstöd</a:t>
          </a:r>
          <a:r>
            <a:rPr lang="sv-SE" sz="1200" b="0" kern="1200"/>
            <a:t> införande</a:t>
          </a:r>
          <a:endParaRPr lang="sv-SE" sz="1200" kern="1200"/>
        </a:p>
      </dsp:txBody>
      <dsp:txXfrm>
        <a:off x="3685133" y="0"/>
        <a:ext cx="1530120" cy="2021169"/>
      </dsp:txXfrm>
    </dsp:sp>
    <dsp:sp modelId="{670C2C3B-2384-47B7-B900-9E197C3BA058}">
      <dsp:nvSpPr>
        <dsp:cNvPr id="0" name=""/>
        <dsp:cNvSpPr/>
      </dsp:nvSpPr>
      <dsp:spPr>
        <a:xfrm>
          <a:off x="3848451" y="2290146"/>
          <a:ext cx="505292" cy="505292"/>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6771-4641-4F38-9698-C1DD8F779EC7}">
      <dsp:nvSpPr>
        <dsp:cNvPr id="0" name=""/>
        <dsp:cNvSpPr/>
      </dsp:nvSpPr>
      <dsp:spPr>
        <a:xfrm>
          <a:off x="5077374" y="3031753"/>
          <a:ext cx="1650969"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sv-SE" sz="1200" b="1" kern="1200" dirty="0"/>
            <a:t>Våren 2024</a:t>
          </a:r>
        </a:p>
        <a:p>
          <a:pPr marL="0" lvl="0" indent="0" algn="l" defTabSz="533400">
            <a:lnSpc>
              <a:spcPct val="90000"/>
            </a:lnSpc>
            <a:spcBef>
              <a:spcPct val="0"/>
            </a:spcBef>
            <a:spcAft>
              <a:spcPct val="35000"/>
            </a:spcAft>
            <a:buNone/>
          </a:pPr>
          <a:r>
            <a:rPr lang="sv-SE" sz="1200" kern="1200" dirty="0"/>
            <a:t>Slutanvändarna påbörjar sin digitala utbildning (e-</a:t>
          </a:r>
          <a:r>
            <a:rPr lang="sv-SE" sz="1200" kern="1200" dirty="0" err="1"/>
            <a:t>learning</a:t>
          </a:r>
          <a:r>
            <a:rPr lang="sv-SE" sz="1200" kern="1200" dirty="0"/>
            <a:t>)</a:t>
          </a:r>
        </a:p>
      </dsp:txBody>
      <dsp:txXfrm>
        <a:off x="5077374" y="3031753"/>
        <a:ext cx="1650969" cy="2021169"/>
      </dsp:txXfrm>
    </dsp:sp>
    <dsp:sp modelId="{C11D9563-1352-400C-B0DC-F6A7CA3A0FA5}">
      <dsp:nvSpPr>
        <dsp:cNvPr id="0" name=""/>
        <dsp:cNvSpPr/>
      </dsp:nvSpPr>
      <dsp:spPr>
        <a:xfrm>
          <a:off x="5379442" y="2281980"/>
          <a:ext cx="505292" cy="505292"/>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6552A-7801-4491-A66C-CC3C5DCF2478}">
      <dsp:nvSpPr>
        <dsp:cNvPr id="0" name=""/>
        <dsp:cNvSpPr/>
      </dsp:nvSpPr>
      <dsp:spPr>
        <a:xfrm>
          <a:off x="6804849" y="0"/>
          <a:ext cx="1530120"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r>
            <a:rPr lang="sv-SE" sz="1200" b="1" kern="1200" dirty="0"/>
            <a:t>Våren 2024</a:t>
          </a:r>
        </a:p>
        <a:p>
          <a:pPr marL="0" lvl="0" indent="0" algn="l" defTabSz="533400">
            <a:lnSpc>
              <a:spcPct val="90000"/>
            </a:lnSpc>
            <a:spcBef>
              <a:spcPct val="0"/>
            </a:spcBef>
            <a:spcAft>
              <a:spcPct val="35000"/>
            </a:spcAft>
            <a:buNone/>
          </a:pPr>
          <a:r>
            <a:rPr lang="sv-SE" sz="1200" kern="1200" dirty="0"/>
            <a:t>Förberedelser av utbildning till slutanvändare</a:t>
          </a:r>
        </a:p>
      </dsp:txBody>
      <dsp:txXfrm>
        <a:off x="6804849" y="0"/>
        <a:ext cx="1530120" cy="2021169"/>
      </dsp:txXfrm>
    </dsp:sp>
    <dsp:sp modelId="{F14A0068-A1A8-44D4-81A9-8AC145D070FD}">
      <dsp:nvSpPr>
        <dsp:cNvPr id="0" name=""/>
        <dsp:cNvSpPr/>
      </dsp:nvSpPr>
      <dsp:spPr>
        <a:xfrm>
          <a:off x="7051924" y="2273815"/>
          <a:ext cx="505292" cy="505292"/>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0C246-98D5-4014-AB31-168F9A188DA3}">
      <dsp:nvSpPr>
        <dsp:cNvPr id="0" name=""/>
        <dsp:cNvSpPr/>
      </dsp:nvSpPr>
      <dsp:spPr>
        <a:xfrm>
          <a:off x="8256398" y="3031753"/>
          <a:ext cx="1841300" cy="202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sv-SE" sz="1200" b="1" kern="1200" dirty="0"/>
            <a:t>Hösten 2024</a:t>
          </a:r>
          <a:endParaRPr lang="sv-SE" sz="1200" kern="1200" dirty="0"/>
        </a:p>
        <a:p>
          <a:pPr marL="0" lvl="0" indent="0" algn="l" defTabSz="533400">
            <a:lnSpc>
              <a:spcPct val="90000"/>
            </a:lnSpc>
            <a:spcBef>
              <a:spcPct val="0"/>
            </a:spcBef>
            <a:spcAft>
              <a:spcPct val="35000"/>
            </a:spcAft>
            <a:buNone/>
          </a:pPr>
          <a:r>
            <a:rPr lang="sv-SE" sz="1200" kern="1200" dirty="0"/>
            <a:t>Klassrumsutbildning för alla slutanvändare</a:t>
          </a:r>
          <a:endParaRPr lang="sv-SE" sz="1200" kern="1200" dirty="0">
            <a:latin typeface="Arial" panose="020B0604020202020204"/>
          </a:endParaRPr>
        </a:p>
        <a:p>
          <a:pPr marL="0" lvl="0" indent="0" algn="ctr" defTabSz="533400">
            <a:lnSpc>
              <a:spcPct val="90000"/>
            </a:lnSpc>
            <a:spcBef>
              <a:spcPct val="0"/>
            </a:spcBef>
            <a:spcAft>
              <a:spcPct val="35000"/>
            </a:spcAft>
            <a:buNone/>
          </a:pPr>
          <a:endParaRPr lang="sv-SE" sz="1400" kern="1200" dirty="0">
            <a:latin typeface="Arial" panose="020B0604020202020204"/>
          </a:endParaRPr>
        </a:p>
      </dsp:txBody>
      <dsp:txXfrm>
        <a:off x="8256398" y="3031753"/>
        <a:ext cx="1841300" cy="2021169"/>
      </dsp:txXfrm>
    </dsp:sp>
    <dsp:sp modelId="{74BC86D3-5F46-4AC2-95A6-2A3C68F5C139}">
      <dsp:nvSpPr>
        <dsp:cNvPr id="0" name=""/>
        <dsp:cNvSpPr/>
      </dsp:nvSpPr>
      <dsp:spPr>
        <a:xfrm>
          <a:off x="8765415" y="2273815"/>
          <a:ext cx="505292" cy="505292"/>
        </a:xfrm>
        <a:prstGeom prst="ellipse">
          <a:avLst/>
        </a:prstGeom>
        <a:blipFill rotWithShape="0">
          <a:blip xmlns:r="http://schemas.openxmlformats.org/officeDocument/2006/relationships" r:embed="rId5" cstate="email">
            <a:extLst>
              <a:ext uri="{28A0092B-C50C-407E-A947-70E740481C1C}">
                <a14:useLocalDpi xmlns:a14="http://schemas.microsoft.com/office/drawing/2010/main"/>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2023-10-05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83294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Arial"/>
              </a:rPr>
              <a:t>Fr.om oktober 2023, och en gång i månaden framåt, erhåller förvaltningarnas Införandeteam checklistor med aktiviteter att hantera i verksamheten som en del av förberedelsefasen.</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446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82389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72328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175174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92213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36415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51820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88152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87946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Arial"/>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18704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23729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400"/>
              </a:lnSpc>
              <a:spcBef>
                <a:spcPts val="1800"/>
              </a:spcBef>
              <a:tabLst>
                <a:tab pos="215900" algn="l"/>
              </a:tabLst>
            </a:pPr>
            <a:r>
              <a:rPr lang="sv-SE" sz="1800" b="1" dirty="0">
                <a:effectLst/>
                <a:latin typeface="Arial" panose="020B0604020202020204" pitchFamily="34" charset="0"/>
                <a:ea typeface="Times New Roman" panose="02020603050405020304" pitchFamily="18" charset="0"/>
              </a:rPr>
              <a:t>Standardisering och enhetliga arbetssätt kring dokumentation</a:t>
            </a:r>
          </a:p>
          <a:p>
            <a:pPr>
              <a:lnSpc>
                <a:spcPts val="1400"/>
              </a:lnSpc>
              <a:spcBef>
                <a:spcPts val="1800"/>
              </a:spcBef>
              <a:tabLst>
                <a:tab pos="215900" algn="l"/>
              </a:tabLst>
            </a:pPr>
            <a:r>
              <a:rPr lang="sv-SE" sz="1800" b="0" dirty="0">
                <a:effectLst/>
                <a:latin typeface="Arial" panose="020B0604020202020204" pitchFamily="34" charset="0"/>
                <a:ea typeface="Times New Roman" panose="02020603050405020304" pitchFamily="18" charset="0"/>
                <a:cs typeface="Arial" panose="020B0604020202020204" pitchFamily="34" charset="0"/>
              </a:rPr>
              <a:t>Varför behövs denna förändring? </a:t>
            </a:r>
            <a:endParaRPr lang="sv-SE" sz="1800" b="1" dirty="0">
              <a:effectLst/>
              <a:latin typeface="Arial" panose="020B0604020202020204" pitchFamily="34" charset="0"/>
              <a:ea typeface="Times New Roman" panose="02020603050405020304" pitchFamily="18" charset="0"/>
            </a:endParaRPr>
          </a:p>
          <a:p>
            <a:pPr>
              <a:lnSpc>
                <a:spcPts val="1600"/>
              </a:lnSpc>
              <a:tabLst>
                <a:tab pos="215900" algn="l"/>
              </a:tabLst>
            </a:pPr>
            <a:r>
              <a:rPr lang="sv-SE" sz="1800" dirty="0">
                <a:effectLst/>
                <a:latin typeface="Times New Roman" panose="02020603050405020304" pitchFamily="18" charset="0"/>
                <a:ea typeface="Times New Roman" panose="02020603050405020304" pitchFamily="18" charset="0"/>
              </a:rPr>
              <a:t>Inom flera delar av hälso- och sjukvården har vi idag IT-stöd som inte ger ett tillräckligt bra stöd – varken i patientarbetet eller i arbete med uppföljning, planering och rapportering. </a:t>
            </a:r>
          </a:p>
          <a:p>
            <a:pPr>
              <a:lnSpc>
                <a:spcPts val="1600"/>
              </a:lnSpc>
              <a:spcBef>
                <a:spcPts val="600"/>
              </a:spcBef>
              <a:tabLst>
                <a:tab pos="215900" algn="l"/>
              </a:tabLst>
            </a:pPr>
            <a:r>
              <a:rPr lang="sv-SE" sz="1800" dirty="0">
                <a:effectLst/>
                <a:latin typeface="Times New Roman" panose="02020603050405020304" pitchFamily="18" charset="0"/>
                <a:ea typeface="Times New Roman" panose="02020603050405020304" pitchFamily="18" charset="0"/>
              </a:rPr>
              <a:t>I dagens journalsystem dokumenterar vi mycket i fritext och använder inte alltid enhetlig terminologi och standardiserade begrepp. Det resulterar i att det är svårt att överblicka vilken information som finns var och det kan vara tidskrävande att söka fram information. Det innebär också svårigheter att återanvända information, till exempel när det finns behov av överföring av information till andra system. </a:t>
            </a:r>
          </a:p>
          <a:p>
            <a:pPr>
              <a:lnSpc>
                <a:spcPts val="1600"/>
              </a:lnSpc>
              <a:spcBef>
                <a:spcPts val="600"/>
              </a:spcBef>
              <a:tabLst>
                <a:tab pos="215900" algn="l"/>
              </a:tabLst>
            </a:pPr>
            <a:r>
              <a:rPr lang="sv-SE" sz="1800" dirty="0">
                <a:effectLst/>
                <a:latin typeface="Times New Roman" panose="02020603050405020304" pitchFamily="18" charset="0"/>
                <a:ea typeface="Times New Roman" panose="02020603050405020304" pitchFamily="18" charset="0"/>
              </a:rPr>
              <a:t>Idag sker även en hel del dubbeldokumentation vilket är tidskrävande och ökar risken för felinmatningar.</a:t>
            </a:r>
          </a:p>
          <a:p>
            <a:pPr>
              <a:lnSpc>
                <a:spcPts val="1600"/>
              </a:lnSpc>
              <a:spcBef>
                <a:spcPts val="600"/>
              </a:spcBef>
              <a:tabLst>
                <a:tab pos="215900" algn="l"/>
              </a:tabLst>
            </a:pPr>
            <a:r>
              <a:rPr lang="sv-SE" sz="1800" dirty="0">
                <a:effectLst/>
                <a:latin typeface="Times New Roman" panose="02020603050405020304" pitchFamily="18" charset="0"/>
                <a:ea typeface="Times New Roman" panose="02020603050405020304" pitchFamily="18" charset="0"/>
              </a:rPr>
              <a:t>Detta sammantaget skapar hinder för informationsutbytet mellan olika verksamheter och försvårar för oss att hålla ihop patientens väg genom vården. Det tar också tid, ger sämre patientsäkerhet och gör att informationen blir svårare att söka fram och återanvända – vi får sämre kvalitet på utdata. Det får konsekvenser bland annat för rapportering till myndigheter och register men även i form av till exempel felaktig fakturering till patienter och andra vårdgivare. Arbete med ekonomisk uppföljning och ersättning blir också mer tidskrävande. </a:t>
            </a:r>
          </a:p>
          <a:p>
            <a:pPr>
              <a:lnSpc>
                <a:spcPts val="1600"/>
              </a:lnSpc>
              <a:spcBef>
                <a:spcPts val="600"/>
              </a:spcBef>
              <a:tabLst>
                <a:tab pos="215900" algn="l"/>
              </a:tabLst>
            </a:pPr>
            <a:br>
              <a:rPr lang="sv-SE" sz="1800" dirty="0">
                <a:effectLst/>
                <a:latin typeface="Arial" panose="020B0604020202020204" pitchFamily="34" charset="0"/>
                <a:ea typeface="Times New Roman" panose="02020603050405020304" pitchFamily="18" charset="0"/>
              </a:rPr>
            </a:br>
            <a:r>
              <a:rPr lang="sv-SE" sz="1800" dirty="0">
                <a:effectLst/>
                <a:latin typeface="Arial" panose="020B0604020202020204" pitchFamily="34" charset="0"/>
                <a:ea typeface="Times New Roman" panose="02020603050405020304" pitchFamily="18" charset="0"/>
              </a:rPr>
              <a:t>Vad innebär förändringen?</a:t>
            </a:r>
            <a:endParaRPr lang="sv-SE" sz="1800" dirty="0">
              <a:effectLst/>
              <a:latin typeface="Times New Roman" panose="02020603050405020304" pitchFamily="18" charset="0"/>
              <a:ea typeface="Times New Roman" panose="02020603050405020304" pitchFamily="18" charset="0"/>
            </a:endParaRPr>
          </a:p>
          <a:p>
            <a:pPr>
              <a:lnSpc>
                <a:spcPts val="1600"/>
              </a:lnSpc>
              <a:tabLst>
                <a:tab pos="215900" algn="l"/>
              </a:tabLst>
            </a:pPr>
            <a:r>
              <a:rPr lang="sv-SE" sz="1800" dirty="0">
                <a:effectLst/>
                <a:latin typeface="Times New Roman" panose="02020603050405020304" pitchFamily="18" charset="0"/>
                <a:ea typeface="Times New Roman" panose="02020603050405020304" pitchFamily="18" charset="0"/>
              </a:rPr>
              <a:t>Cosmic kommer att medföra en högre grad av standardisering.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Standardiseringen i vårdinformationsstödet baseras på fastställda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kodverk</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och klassifikationer men också på nationella kunskapsstöd</a:t>
            </a:r>
            <a:r>
              <a:rPr lang="sv-SE" sz="1800" dirty="0">
                <a:effectLst/>
                <a:latin typeface="Times New Roman" panose="02020603050405020304" pitchFamily="18" charset="0"/>
                <a:ea typeface="Times New Roman" panose="02020603050405020304" pitchFamily="18" charset="0"/>
              </a:rPr>
              <a:t>. Med standardisering och enhetliga arbetssätt kring dokumentation menas till exempel enhetliga termer och begrepp, standardiserade dokumentationsmallar och remisser. </a:t>
            </a:r>
          </a:p>
          <a:p>
            <a:pPr>
              <a:lnSpc>
                <a:spcPts val="1600"/>
              </a:lnSpc>
              <a:spcBef>
                <a:spcPts val="600"/>
              </a:spcBef>
              <a:tabLst>
                <a:tab pos="215900" algn="l"/>
              </a:tabLst>
            </a:pPr>
            <a:r>
              <a:rPr lang="sv-SE" sz="1800" dirty="0">
                <a:effectLst/>
                <a:latin typeface="Times New Roman" panose="02020603050405020304" pitchFamily="18" charset="0"/>
                <a:ea typeface="Times New Roman" panose="02020603050405020304" pitchFamily="18" charset="0"/>
              </a:rPr>
              <a:t>Genom en högre grad av standardisering:</a:t>
            </a:r>
          </a:p>
          <a:p>
            <a:pPr marL="342900" lvl="0" indent="-342900">
              <a:lnSpc>
                <a:spcPts val="1600"/>
              </a:lnSpc>
              <a:buFont typeface="Symbol" panose="05050102010706020507" pitchFamily="18" charset="2"/>
              <a:buChar char=""/>
              <a:tabLst>
                <a:tab pos="215900" algn="l"/>
              </a:tabLst>
            </a:pPr>
            <a:r>
              <a:rPr lang="sv-SE" sz="1800" dirty="0">
                <a:effectLst/>
                <a:latin typeface="Times New Roman" panose="02020603050405020304" pitchFamily="18" charset="0"/>
                <a:ea typeface="Times New Roman" panose="02020603050405020304" pitchFamily="18" charset="0"/>
              </a:rPr>
              <a:t>möjliggör vi korrekt och komplett patientdokumentation. </a:t>
            </a:r>
          </a:p>
          <a:p>
            <a:pPr marL="342900" lvl="0" indent="-342900">
              <a:lnSpc>
                <a:spcPts val="1600"/>
              </a:lnSpc>
              <a:buFont typeface="Symbol" panose="05050102010706020507" pitchFamily="18" charset="2"/>
              <a:buChar char=""/>
              <a:tabLst>
                <a:tab pos="215900" algn="l"/>
              </a:tabLst>
            </a:pPr>
            <a:r>
              <a:rPr lang="sv-SE" sz="1800" dirty="0">
                <a:effectLst/>
                <a:latin typeface="Times New Roman" panose="02020603050405020304" pitchFamily="18" charset="0"/>
                <a:ea typeface="Times New Roman" panose="02020603050405020304" pitchFamily="18" charset="0"/>
              </a:rPr>
              <a:t>underlättar vi uppföljning och planering i arbetet runt patienten.</a:t>
            </a:r>
          </a:p>
          <a:p>
            <a:pPr marL="342900" lvl="0" indent="-342900">
              <a:lnSpc>
                <a:spcPts val="1600"/>
              </a:lnSpc>
              <a:buFont typeface="Symbol" panose="05050102010706020507" pitchFamily="18" charset="2"/>
              <a:buChar char=""/>
              <a:tabLst>
                <a:tab pos="215900" algn="l"/>
              </a:tabLst>
            </a:pPr>
            <a:r>
              <a:rPr lang="sv-SE" sz="1800" dirty="0">
                <a:effectLst/>
                <a:latin typeface="Times New Roman" panose="02020603050405020304" pitchFamily="18" charset="0"/>
                <a:ea typeface="Times New Roman" panose="02020603050405020304" pitchFamily="18" charset="0"/>
              </a:rPr>
              <a:t>ökar informationens tillförlitlighet och kvalitet </a:t>
            </a:r>
          </a:p>
          <a:p>
            <a:pPr marL="342900" lvl="0" indent="-342900">
              <a:lnSpc>
                <a:spcPts val="1600"/>
              </a:lnSpc>
              <a:buFont typeface="Symbol" panose="05050102010706020507" pitchFamily="18" charset="2"/>
              <a:buChar char=""/>
              <a:tabLst>
                <a:tab pos="215900" algn="l"/>
              </a:tabLst>
            </a:pPr>
            <a:r>
              <a:rPr lang="sv-SE" sz="1800" dirty="0">
                <a:effectLst/>
                <a:latin typeface="Times New Roman" panose="02020603050405020304" pitchFamily="18" charset="0"/>
                <a:ea typeface="Times New Roman" panose="02020603050405020304" pitchFamily="18" charset="0"/>
              </a:rPr>
              <a:t>får vi  förbättrad utdata som underlag för uppföljning, utveckling, myndighetsrapportering, rapportering till kvalitetsregister samt forskning och innovation.</a:t>
            </a:r>
          </a:p>
          <a:p>
            <a:pPr marL="450215">
              <a:lnSpc>
                <a:spcPts val="1400"/>
              </a:lnSpc>
              <a:spcBef>
                <a:spcPts val="1800"/>
              </a:spcBef>
              <a:spcAft>
                <a:spcPts val="200"/>
              </a:spcAft>
              <a:tabLst>
                <a:tab pos="215900" algn="l"/>
                <a:tab pos="540385" algn="l"/>
              </a:tabLst>
            </a:pPr>
            <a:r>
              <a:rPr lang="sv-SE" sz="1800" b="1" i="1" dirty="0">
                <a:effectLst/>
                <a:latin typeface="Times New Roman" panose="02020603050405020304" pitchFamily="18" charset="0"/>
                <a:ea typeface="Times New Roman" panose="02020603050405020304" pitchFamily="18" charset="0"/>
              </a:rPr>
              <a:t>Vad innebär förändringen för mig som medarbetare inom hälso- och sjukvården?</a:t>
            </a:r>
            <a:r>
              <a:rPr lang="sv-SE" sz="1800" b="0" i="1" dirty="0">
                <a:effectLst/>
                <a:latin typeface="Times New Roman" panose="02020603050405020304" pitchFamily="18" charset="0"/>
                <a:ea typeface="Times New Roman" panose="02020603050405020304" pitchFamily="18" charset="0"/>
              </a:rPr>
              <a:t> </a:t>
            </a:r>
            <a:r>
              <a:rPr lang="sv-SE" sz="1800" b="1" i="1" dirty="0">
                <a:effectLst/>
                <a:latin typeface="Times New Roman" panose="02020603050405020304" pitchFamily="18" charset="0"/>
                <a:ea typeface="Times New Roman" panose="02020603050405020304" pitchFamily="18" charset="0"/>
              </a:rPr>
              <a:t>Hur kommer den att påverka mig?</a:t>
            </a:r>
            <a:endParaRPr lang="sv-SE" sz="1800" b="1" dirty="0">
              <a:effectLst/>
              <a:latin typeface="Arial" panose="020B0604020202020204" pitchFamily="34" charset="0"/>
              <a:ea typeface="Times New Roman" panose="02020603050405020304" pitchFamily="18" charset="0"/>
            </a:endParaRPr>
          </a:p>
          <a:p>
            <a:pPr marL="450215">
              <a:lnSpc>
                <a:spcPts val="1600"/>
              </a:lnSpc>
              <a:tabLst>
                <a:tab pos="215900" algn="l"/>
              </a:tabLst>
            </a:pPr>
            <a:r>
              <a:rPr lang="sv-SE" sz="1800" dirty="0">
                <a:effectLst/>
                <a:latin typeface="Times New Roman" panose="02020603050405020304" pitchFamily="18" charset="0"/>
                <a:ea typeface="Times New Roman" panose="02020603050405020304" pitchFamily="18" charset="0"/>
              </a:rPr>
              <a:t>Du som medarbetare kommer att märka av detta genom:</a:t>
            </a:r>
          </a:p>
          <a:p>
            <a:pPr marL="342900" lvl="0" indent="-342900">
              <a:lnSpc>
                <a:spcPts val="1600"/>
              </a:lnSpc>
              <a:buFont typeface="Wingdings" panose="05000000000000000000" pitchFamily="2" charset="2"/>
              <a:buChar char=""/>
              <a:tabLst>
                <a:tab pos="215900" algn="l"/>
              </a:tabLst>
            </a:pPr>
            <a:r>
              <a:rPr lang="sv-SE" sz="1800" dirty="0">
                <a:effectLst/>
                <a:latin typeface="Times New Roman" panose="02020603050405020304" pitchFamily="18" charset="0"/>
                <a:ea typeface="Times New Roman" panose="02020603050405020304" pitchFamily="18" charset="0"/>
              </a:rPr>
              <a:t>att vi använder standardiserade underlag för beslut om vård och behandling – det blir lätt att göra rätt.</a:t>
            </a:r>
          </a:p>
          <a:p>
            <a:pPr marL="342900" lvl="0" indent="-342900">
              <a:lnSpc>
                <a:spcPts val="1600"/>
              </a:lnSpc>
              <a:buFont typeface="Wingdings" panose="05000000000000000000" pitchFamily="2" charset="2"/>
              <a:buChar char=""/>
              <a:tabLst>
                <a:tab pos="215900" algn="l"/>
              </a:tabLst>
            </a:pPr>
            <a:r>
              <a:rPr lang="sv-SE" sz="1800" dirty="0">
                <a:effectLst/>
                <a:latin typeface="Times New Roman" panose="02020603050405020304" pitchFamily="18" charset="0"/>
                <a:ea typeface="Times New Roman" panose="02020603050405020304" pitchFamily="18" charset="0"/>
              </a:rPr>
              <a:t>fler fasta val med möjlighet till fritext där det är lämpligt.</a:t>
            </a:r>
          </a:p>
          <a:p>
            <a:pPr marL="342900" lvl="0" indent="-342900">
              <a:lnSpc>
                <a:spcPts val="1600"/>
              </a:lnSpc>
              <a:buFont typeface="Wingdings" panose="05000000000000000000" pitchFamily="2" charset="2"/>
              <a:buChar char=""/>
              <a:tabLst>
                <a:tab pos="215900" algn="l"/>
              </a:tabLst>
            </a:pPr>
            <a:r>
              <a:rPr lang="sv-SE" sz="1800" dirty="0">
                <a:effectLst/>
                <a:latin typeface="Times New Roman" panose="02020603050405020304" pitchFamily="18" charset="0"/>
                <a:ea typeface="Times New Roman" panose="02020603050405020304" pitchFamily="18" charset="0"/>
              </a:rPr>
              <a:t>att vi använder standardiserade mallar samt enhetliga termer och begrepp.</a:t>
            </a:r>
          </a:p>
          <a:p>
            <a:pPr marL="678815">
              <a:lnSpc>
                <a:spcPts val="1600"/>
              </a:lnSpc>
              <a:tabLst>
                <a:tab pos="215900" algn="l"/>
              </a:tabLst>
            </a:pPr>
            <a:r>
              <a:rPr lang="sv-SE" sz="1800" dirty="0">
                <a:effectLst/>
                <a:latin typeface="Times New Roman" panose="02020603050405020304" pitchFamily="18" charset="0"/>
                <a:ea typeface="Times New Roman" panose="02020603050405020304" pitchFamily="18" charset="0"/>
              </a:rPr>
              <a:t> </a:t>
            </a:r>
          </a:p>
          <a:p>
            <a:pPr marL="342900" lvl="0" indent="-342900">
              <a:lnSpc>
                <a:spcPts val="1600"/>
              </a:lnSpc>
              <a:buFont typeface="Wingdings" panose="05000000000000000000" pitchFamily="2" charset="2"/>
              <a:buChar char=""/>
              <a:tabLst>
                <a:tab pos="215900" algn="l"/>
              </a:tabLst>
            </a:pPr>
            <a:r>
              <a:rPr lang="sv-SE" sz="1800" dirty="0">
                <a:effectLst/>
                <a:latin typeface="Times New Roman" panose="02020603050405020304" pitchFamily="18" charset="0"/>
                <a:ea typeface="Times New Roman" panose="02020603050405020304" pitchFamily="18" charset="0"/>
              </a:rPr>
              <a:t>Det gör att informationen blir lättare att förstå, den går snabbare att skapa och det blir enklare att söka/filtrera. </a:t>
            </a:r>
          </a:p>
          <a:p>
            <a:pPr marL="342900" lvl="0" indent="-342900">
              <a:lnSpc>
                <a:spcPts val="1600"/>
              </a:lnSpc>
              <a:buFont typeface="Wingdings" panose="05000000000000000000" pitchFamily="2" charset="2"/>
              <a:buChar char=""/>
              <a:tabLst>
                <a:tab pos="215900" algn="l"/>
              </a:tabLst>
            </a:pPr>
            <a:r>
              <a:rPr lang="sv-SE" sz="1800" dirty="0">
                <a:effectLst/>
                <a:latin typeface="Times New Roman" panose="02020603050405020304" pitchFamily="18" charset="0"/>
                <a:ea typeface="Times New Roman" panose="02020603050405020304" pitchFamily="18" charset="0"/>
              </a:rPr>
              <a:t>Enhetliga termer och begrepp gör det enklare att dokumentera rätt. </a:t>
            </a:r>
          </a:p>
          <a:p>
            <a:pPr>
              <a:lnSpc>
                <a:spcPts val="1400"/>
              </a:lnSpc>
              <a:spcBef>
                <a:spcPts val="1800"/>
              </a:spcBef>
              <a:tabLst>
                <a:tab pos="215900" algn="l"/>
              </a:tabLst>
            </a:pPr>
            <a:r>
              <a:rPr lang="sv-SE" sz="1800" b="1" dirty="0">
                <a:effectLst/>
                <a:latin typeface="Arial" panose="020B0604020202020204" pitchFamily="34" charset="0"/>
                <a:ea typeface="Times New Roman" panose="02020603050405020304" pitchFamily="18" charset="0"/>
              </a:rPr>
              <a:t>Vad vill vi uppnå?</a:t>
            </a:r>
          </a:p>
          <a:p>
            <a:pPr marL="342900" lvl="0" indent="-342900">
              <a:lnSpc>
                <a:spcPts val="1600"/>
              </a:lnSpc>
              <a:spcBef>
                <a:spcPts val="600"/>
              </a:spcBef>
              <a:spcAft>
                <a:spcPts val="0"/>
              </a:spcAft>
              <a:buFont typeface="Wingdings" panose="05000000000000000000" pitchFamily="2" charset="2"/>
              <a:buChar char=""/>
              <a:tabLst>
                <a:tab pos="215900" algn="l"/>
                <a:tab pos="828040" algn="l"/>
              </a:tabLst>
            </a:pPr>
            <a:r>
              <a:rPr lang="sv-SE" sz="1800" dirty="0">
                <a:effectLst/>
                <a:latin typeface="Times New Roman" panose="02020603050405020304" pitchFamily="18" charset="0"/>
                <a:ea typeface="Times New Roman" panose="02020603050405020304" pitchFamily="18" charset="0"/>
              </a:rPr>
              <a:t>Det ökar kvaliteten på vårdinformation och stärker patientsäkerheten. </a:t>
            </a:r>
          </a:p>
          <a:p>
            <a:pPr marL="342900" lvl="0" indent="-342900">
              <a:lnSpc>
                <a:spcPts val="1600"/>
              </a:lnSpc>
              <a:buFont typeface="Wingdings" panose="05000000000000000000" pitchFamily="2" charset="2"/>
              <a:buChar char=""/>
              <a:tabLst>
                <a:tab pos="215900" algn="l"/>
                <a:tab pos="828040" algn="l"/>
              </a:tabLst>
            </a:pPr>
            <a:r>
              <a:rPr lang="sv-SE" sz="1800" dirty="0">
                <a:effectLst/>
                <a:latin typeface="Times New Roman" panose="02020603050405020304" pitchFamily="18" charset="0"/>
                <a:ea typeface="Times New Roman" panose="02020603050405020304" pitchFamily="18" charset="0"/>
              </a:rPr>
              <a:t>Det bidrar till att utveckla en säker, god och jämlik hälso- och sjukvård</a:t>
            </a:r>
            <a:br>
              <a:rPr lang="sv-SE" sz="1800" dirty="0">
                <a:effectLst/>
                <a:latin typeface="Times New Roman" panose="02020603050405020304" pitchFamily="18" charset="0"/>
                <a:ea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rPr>
              <a:t>för våra invånare.</a:t>
            </a:r>
          </a:p>
          <a:p>
            <a:pPr marL="342900" lvl="0" indent="-342900">
              <a:lnSpc>
                <a:spcPts val="1600"/>
              </a:lnSpc>
              <a:spcBef>
                <a:spcPts val="600"/>
              </a:spcBef>
              <a:spcAft>
                <a:spcPts val="0"/>
              </a:spcAft>
              <a:buFont typeface="Wingdings" panose="05000000000000000000" pitchFamily="2" charset="2"/>
              <a:buChar char=""/>
              <a:tabLst>
                <a:tab pos="215900" algn="l"/>
                <a:tab pos="828040" algn="l"/>
              </a:tabLst>
            </a:pPr>
            <a:r>
              <a:rPr lang="sv-SE" sz="1800" dirty="0">
                <a:effectLst/>
                <a:latin typeface="Times New Roman" panose="02020603050405020304" pitchFamily="18" charset="0"/>
                <a:ea typeface="Times New Roman" panose="02020603050405020304" pitchFamily="18" charset="0"/>
              </a:rPr>
              <a:t>Du som arbetar i vården får ett bättre och smartare arbetsverktyg i det dagliga arbetet tillsammans med patienten. </a:t>
            </a:r>
          </a:p>
          <a:p>
            <a:pPr marL="342900" lvl="0" indent="-342900">
              <a:lnSpc>
                <a:spcPts val="1600"/>
              </a:lnSpc>
              <a:spcBef>
                <a:spcPts val="600"/>
              </a:spcBef>
              <a:spcAft>
                <a:spcPts val="0"/>
              </a:spcAft>
              <a:buFont typeface="Wingdings" panose="05000000000000000000" pitchFamily="2" charset="2"/>
              <a:buChar char=""/>
              <a:tabLst>
                <a:tab pos="215900" algn="l"/>
                <a:tab pos="828040" algn="l"/>
              </a:tabLst>
            </a:pPr>
            <a:r>
              <a:rPr lang="sv-SE" sz="1800" dirty="0">
                <a:effectLst/>
                <a:latin typeface="Times New Roman" panose="02020603050405020304" pitchFamily="18" charset="0"/>
                <a:ea typeface="Times New Roman" panose="02020603050405020304" pitchFamily="18" charset="0"/>
              </a:rPr>
              <a:t>Det ger bättre förutsättningar för utveckling, forskning och innovation.</a:t>
            </a:r>
            <a:br>
              <a:rPr lang="sv-SE" sz="1800" dirty="0">
                <a:effectLst/>
                <a:latin typeface="Times New Roman" panose="02020603050405020304" pitchFamily="18" charset="0"/>
                <a:ea typeface="Times New Roman" panose="02020603050405020304" pitchFamily="18" charset="0"/>
              </a:rPr>
            </a:br>
            <a:endParaRPr lang="sv-SE" sz="1800" dirty="0">
              <a:effectLst/>
              <a:latin typeface="Times New Roman" panose="02020603050405020304" pitchFamily="18" charset="0"/>
              <a:ea typeface="Times New Roman" panose="02020603050405020304" pitchFamily="18" charset="0"/>
            </a:endParaRPr>
          </a:p>
          <a:p>
            <a:pPr>
              <a:lnSpc>
                <a:spcPts val="1600"/>
              </a:lnSpc>
              <a:spcBef>
                <a:spcPts val="600"/>
              </a:spcBef>
              <a:tabLst>
                <a:tab pos="215900" algn="l"/>
                <a:tab pos="828040" algn="l"/>
              </a:tabLst>
            </a:pPr>
            <a:r>
              <a:rPr lang="sv-SE" sz="1800" i="1" dirty="0">
                <a:effectLst/>
                <a:latin typeface="Arial" panose="020B0604020202020204" pitchFamily="34" charset="0"/>
                <a:ea typeface="Times New Roman" panose="02020603050405020304" pitchFamily="18" charset="0"/>
              </a:rPr>
              <a:t>För att förbättringar ska ske och för att vi ska nå dit vi vill med det nya vårdinformationsstödet krävs att vi följer gemensamma rutiner och arbetssätt kring dokumentation.</a:t>
            </a:r>
            <a:endParaRPr lang="sv-SE" sz="1800" dirty="0">
              <a:effectLst/>
              <a:latin typeface="Times New Roman" panose="02020603050405020304" pitchFamily="18" charset="0"/>
              <a:ea typeface="Times New Roman" panose="02020603050405020304" pitchFamily="18" charset="0"/>
            </a:endParaRPr>
          </a:p>
          <a:p>
            <a:pPr>
              <a:lnSpc>
                <a:spcPts val="1600"/>
              </a:lnSpc>
              <a:spcBef>
                <a:spcPts val="600"/>
              </a:spcBef>
              <a:tabLst>
                <a:tab pos="215900" algn="l"/>
                <a:tab pos="828040" algn="l"/>
              </a:tabLst>
            </a:pPr>
            <a:r>
              <a:rPr lang="sv-SE" sz="1800" dirty="0">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AF65F22C-0145-455D-BC56-69D4D2BA327A}" type="slidenum">
              <a:rPr lang="sv-SE" smtClean="0"/>
              <a:t>8</a:t>
            </a:fld>
            <a:endParaRPr lang="sv-SE"/>
          </a:p>
        </p:txBody>
      </p:sp>
    </p:spTree>
    <p:extLst>
      <p:ext uri="{BB962C8B-B14F-4D97-AF65-F5344CB8AC3E}">
        <p14:creationId xmlns:p14="http://schemas.microsoft.com/office/powerpoint/2010/main" val="2443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212384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Chefspaket 5 - Information│</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dirty="0"/>
              <a:t>Chefspaket 5 - Information│</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spalt men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10089799" cy="1211278"/>
          </a:xfrm>
        </p:spPr>
        <p:txBody>
          <a:bodyPr anchor="b"/>
          <a:lstStyle/>
          <a:p>
            <a:r>
              <a:rPr lang="sv-SE"/>
              <a:t>Klicka här för att ändra mall för rubrikformat</a:t>
            </a:r>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8"/>
            <a:ext cx="8752636"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8599158"/>
      </p:ext>
    </p:extLst>
  </p:cSld>
  <p:clrMapOvr>
    <a:masterClrMapping/>
  </p:clrMapOvr>
  <p:extLst>
    <p:ext uri="{DCECCB84-F9BA-43D5-87BE-67443E8EF086}">
      <p15:sldGuideLst xmlns:p15="http://schemas.microsoft.com/office/powerpoint/2012/main">
        <p15:guide id="1" orient="horz" pos="3566">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Chefspaket 5 - Information│</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Chefspaket 5 - Information│</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Chefspaket 5 - Information│</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Chefspaket 5 - Information│</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 id="2147483666"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api.screen9.com/preview/yA4YlvER4kwHupTagSeI1gU2VodV0J6hyH7_ysvbv42xIxDEd2Iug035TBvWPG9O"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pi.screen9.com/preview/yA4YlvER4kwHupTagSeI1gU2VodV0J6hyH7_ysvbv42xIxDEd2Iug035TBvWPG9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podcasts.apple.com/se/podcast/region-hallands-utvecklingspodd/id1346185572?l=en" TargetMode="External"/><Relationship Id="rId5" Type="http://schemas.openxmlformats.org/officeDocument/2006/relationships/hyperlink" Target="https://api.screen9.com/preview/tl7f8AcOI6KgRvR45FA_PwmKShw4nAvpRxmFGcrNmrnF8MWdSlCeHOXZSawam8HQ" TargetMode="External"/><Relationship Id="rId4" Type="http://schemas.openxmlformats.org/officeDocument/2006/relationships/hyperlink" Target="https://api.screen9.com/preview/yA4YlvER4kwHupTagSeI1gU2VodV0J6hyH7_ysvbv42xIxDEd2Iug035TBvWPG9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a:xfrm>
            <a:off x="1774825" y="1665288"/>
            <a:ext cx="8642350" cy="2160000"/>
          </a:xfrm>
        </p:spPr>
        <p:txBody>
          <a:bodyPr/>
          <a:lstStyle/>
          <a:p>
            <a:r>
              <a:rPr lang="sv-SE" dirty="0"/>
              <a:t>Chefspaket 5</a:t>
            </a:r>
            <a:br>
              <a:rPr lang="sv-SE" dirty="0"/>
            </a:br>
            <a:r>
              <a:rPr lang="sv-SE" dirty="0"/>
              <a:t>september / oktober 2023</a:t>
            </a:r>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a:t>Cosmic – Framtidens Vårdinformationsstöd / FVIS</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Chefspaket 5 - Information│</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latshållare för innehåll 6">
            <a:extLst>
              <a:ext uri="{FF2B5EF4-FFF2-40B4-BE49-F238E27FC236}">
                <a16:creationId xmlns:a16="http://schemas.microsoft.com/office/drawing/2014/main" id="{75580556-A610-B01E-FBBC-0CB3CE6F4F86}"/>
              </a:ext>
            </a:extLst>
          </p:cNvPr>
          <p:cNvGraphicFramePr>
            <a:graphicFrameLocks noGrp="1"/>
          </p:cNvGraphicFramePr>
          <p:nvPr>
            <p:ph sz="quarter" idx="13"/>
          </p:nvPr>
        </p:nvGraphicFramePr>
        <p:xfrm>
          <a:off x="282271" y="727544"/>
          <a:ext cx="11106454" cy="5052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ubrik 1">
            <a:extLst>
              <a:ext uri="{FF2B5EF4-FFF2-40B4-BE49-F238E27FC236}">
                <a16:creationId xmlns:a16="http://schemas.microsoft.com/office/drawing/2014/main" id="{67178C25-1A4D-4553-805F-70F6336E8D53}"/>
              </a:ext>
            </a:extLst>
          </p:cNvPr>
          <p:cNvSpPr>
            <a:spLocks noGrp="1"/>
          </p:cNvSpPr>
          <p:nvPr>
            <p:ph type="title"/>
          </p:nvPr>
        </p:nvSpPr>
        <p:spPr>
          <a:xfrm>
            <a:off x="803275" y="372285"/>
            <a:ext cx="10585449" cy="1296000"/>
          </a:xfrm>
        </p:spPr>
        <p:txBody>
          <a:bodyPr/>
          <a:lstStyle/>
          <a:p>
            <a:r>
              <a:rPr lang="sv-SE" dirty="0"/>
              <a:t>Nu börjar utbildningarna </a:t>
            </a:r>
            <a:r>
              <a:rPr lang="sv-SE"/>
              <a:t>– </a:t>
            </a:r>
            <a:r>
              <a:rPr lang="sv-SE" dirty="0"/>
              <a:t>förberedelsefasen</a:t>
            </a:r>
            <a:r>
              <a:rPr lang="sv-SE"/>
              <a:t>  </a:t>
            </a:r>
            <a:endParaRPr lang="sv-SE" dirty="0"/>
          </a:p>
        </p:txBody>
      </p:sp>
      <p:sp>
        <p:nvSpPr>
          <p:cNvPr id="4" name="Platshållare för datum 3">
            <a:extLst>
              <a:ext uri="{FF2B5EF4-FFF2-40B4-BE49-F238E27FC236}">
                <a16:creationId xmlns:a16="http://schemas.microsoft.com/office/drawing/2014/main" id="{FEB34BE2-8732-4DB4-B750-ACEA2BB56B4F}"/>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t>Region Halland </a:t>
            </a:r>
            <a:r>
              <a:rPr kumimoji="0" lang="sv-SE" sz="12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5" name="Platshållare för sidfot 4">
            <a:extLst>
              <a:ext uri="{FF2B5EF4-FFF2-40B4-BE49-F238E27FC236}">
                <a16:creationId xmlns:a16="http://schemas.microsoft.com/office/drawing/2014/main" id="{9F39FDA7-F4AB-4AA8-BBB1-03A53EB44A1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endParaRPr kumimoji="0" lang="sv-SE"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Platshållare för bildnummer 5">
            <a:extLst>
              <a:ext uri="{FF2B5EF4-FFF2-40B4-BE49-F238E27FC236}">
                <a16:creationId xmlns:a16="http://schemas.microsoft.com/office/drawing/2014/main" id="{46683491-7674-48C2-AC39-853C6F0D7D5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Pil: sparr 20">
            <a:extLst>
              <a:ext uri="{FF2B5EF4-FFF2-40B4-BE49-F238E27FC236}">
                <a16:creationId xmlns:a16="http://schemas.microsoft.com/office/drawing/2014/main" id="{3227DEBF-62A4-15B8-FD36-2448A36F470A}"/>
              </a:ext>
            </a:extLst>
          </p:cNvPr>
          <p:cNvSpPr/>
          <p:nvPr/>
        </p:nvSpPr>
        <p:spPr>
          <a:xfrm>
            <a:off x="803275" y="5533292"/>
            <a:ext cx="7418161" cy="534677"/>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 name="textruta 22">
            <a:extLst>
              <a:ext uri="{FF2B5EF4-FFF2-40B4-BE49-F238E27FC236}">
                <a16:creationId xmlns:a16="http://schemas.microsoft.com/office/drawing/2014/main" id="{7ABB119C-A379-A7E9-415D-FB5E7C1A47E3}"/>
              </a:ext>
            </a:extLst>
          </p:cNvPr>
          <p:cNvSpPr txBox="1"/>
          <p:nvPr/>
        </p:nvSpPr>
        <p:spPr>
          <a:xfrm flipH="1">
            <a:off x="3139065" y="5626578"/>
            <a:ext cx="3563754" cy="307777"/>
          </a:xfrm>
          <a:prstGeom prst="rect">
            <a:avLst/>
          </a:prstGeom>
          <a:noFill/>
        </p:spPr>
        <p:txBody>
          <a:bodyPr wrap="square" rtlCol="0">
            <a:spAutoFit/>
          </a:bodyPr>
          <a:lstStyle/>
          <a:p>
            <a:pPr algn="ctr"/>
            <a:r>
              <a:rPr lang="sv-SE" sz="1400" b="1" dirty="0"/>
              <a:t>Förberedelsefas</a:t>
            </a:r>
          </a:p>
        </p:txBody>
      </p:sp>
      <p:sp>
        <p:nvSpPr>
          <p:cNvPr id="24" name="Pil: sparr 23">
            <a:extLst>
              <a:ext uri="{FF2B5EF4-FFF2-40B4-BE49-F238E27FC236}">
                <a16:creationId xmlns:a16="http://schemas.microsoft.com/office/drawing/2014/main" id="{11FDC554-79DC-AAAD-C8B5-E93727207CA7}"/>
              </a:ext>
            </a:extLst>
          </p:cNvPr>
          <p:cNvSpPr/>
          <p:nvPr/>
        </p:nvSpPr>
        <p:spPr>
          <a:xfrm>
            <a:off x="8088231" y="5543324"/>
            <a:ext cx="2412801" cy="534677"/>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textruta 24">
            <a:extLst>
              <a:ext uri="{FF2B5EF4-FFF2-40B4-BE49-F238E27FC236}">
                <a16:creationId xmlns:a16="http://schemas.microsoft.com/office/drawing/2014/main" id="{60B966E8-C17E-8F65-6CDE-C3DC50C177E0}"/>
              </a:ext>
            </a:extLst>
          </p:cNvPr>
          <p:cNvSpPr txBox="1"/>
          <p:nvPr/>
        </p:nvSpPr>
        <p:spPr>
          <a:xfrm flipH="1">
            <a:off x="7579357" y="5636610"/>
            <a:ext cx="3563754" cy="307777"/>
          </a:xfrm>
          <a:prstGeom prst="rect">
            <a:avLst/>
          </a:prstGeom>
          <a:noFill/>
        </p:spPr>
        <p:txBody>
          <a:bodyPr wrap="square" rtlCol="0">
            <a:spAutoFit/>
          </a:bodyPr>
          <a:lstStyle/>
          <a:p>
            <a:pPr algn="ctr"/>
            <a:r>
              <a:rPr lang="sv-SE" sz="1400" b="1" dirty="0"/>
              <a:t>Preproduktionsfas</a:t>
            </a:r>
          </a:p>
        </p:txBody>
      </p:sp>
      <p:sp>
        <p:nvSpPr>
          <p:cNvPr id="7" name="Platshållare för sidfot 4">
            <a:extLst>
              <a:ext uri="{FF2B5EF4-FFF2-40B4-BE49-F238E27FC236}">
                <a16:creationId xmlns:a16="http://schemas.microsoft.com/office/drawing/2014/main" id="{B9E483B9-436D-2766-5E9B-5E529985F3FE}"/>
              </a:ext>
            </a:extLst>
          </p:cNvPr>
          <p:cNvSpPr txBox="1">
            <a:spLocks/>
          </p:cNvSpPr>
          <p:nvPr/>
        </p:nvSpPr>
        <p:spPr bwMode="white">
          <a:xfrm>
            <a:off x="3204483"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APT-material 5</a:t>
            </a:r>
          </a:p>
        </p:txBody>
      </p:sp>
      <p:grpSp>
        <p:nvGrpSpPr>
          <p:cNvPr id="28" name="Grupp 27">
            <a:extLst>
              <a:ext uri="{FF2B5EF4-FFF2-40B4-BE49-F238E27FC236}">
                <a16:creationId xmlns:a16="http://schemas.microsoft.com/office/drawing/2014/main" id="{974897B4-61CA-1A58-5368-3EE8DBC85C10}"/>
              </a:ext>
            </a:extLst>
          </p:cNvPr>
          <p:cNvGrpSpPr/>
          <p:nvPr/>
        </p:nvGrpSpPr>
        <p:grpSpPr>
          <a:xfrm>
            <a:off x="936562" y="2140168"/>
            <a:ext cx="820510" cy="2609212"/>
            <a:chOff x="826345" y="2159167"/>
            <a:chExt cx="820510" cy="2609212"/>
          </a:xfrm>
        </p:grpSpPr>
        <p:cxnSp>
          <p:nvCxnSpPr>
            <p:cNvPr id="11" name="Rak koppling 10">
              <a:extLst>
                <a:ext uri="{FF2B5EF4-FFF2-40B4-BE49-F238E27FC236}">
                  <a16:creationId xmlns:a16="http://schemas.microsoft.com/office/drawing/2014/main" id="{122D149C-4219-FF6B-BEFE-83793A5D109A}"/>
                </a:ext>
              </a:extLst>
            </p:cNvPr>
            <p:cNvCxnSpPr>
              <a:cxnSpLocks/>
            </p:cNvCxnSpPr>
            <p:nvPr/>
          </p:nvCxnSpPr>
          <p:spPr>
            <a:xfrm>
              <a:off x="1236600" y="2159167"/>
              <a:ext cx="7395" cy="2037199"/>
            </a:xfrm>
            <a:prstGeom prst="line">
              <a:avLst/>
            </a:prstGeom>
            <a:ln w="38100">
              <a:solidFill>
                <a:srgbClr val="FDC75F"/>
              </a:solidFill>
            </a:ln>
          </p:spPr>
          <p:style>
            <a:lnRef idx="1">
              <a:schemeClr val="accent1"/>
            </a:lnRef>
            <a:fillRef idx="0">
              <a:schemeClr val="accent1"/>
            </a:fillRef>
            <a:effectRef idx="0">
              <a:schemeClr val="accent1"/>
            </a:effectRef>
            <a:fontRef idx="minor">
              <a:schemeClr val="tx1"/>
            </a:fontRef>
          </p:style>
        </p:cxnSp>
        <p:grpSp>
          <p:nvGrpSpPr>
            <p:cNvPr id="14" name="Grupp 13">
              <a:extLst>
                <a:ext uri="{FF2B5EF4-FFF2-40B4-BE49-F238E27FC236}">
                  <a16:creationId xmlns:a16="http://schemas.microsoft.com/office/drawing/2014/main" id="{555C25F4-D090-5F0D-AF26-090D7625AAB5}"/>
                </a:ext>
              </a:extLst>
            </p:cNvPr>
            <p:cNvGrpSpPr/>
            <p:nvPr/>
          </p:nvGrpSpPr>
          <p:grpSpPr>
            <a:xfrm>
              <a:off x="826345" y="3947869"/>
              <a:ext cx="820510" cy="820510"/>
              <a:chOff x="4388304" y="4190803"/>
              <a:chExt cx="820510" cy="820510"/>
            </a:xfrm>
          </p:grpSpPr>
          <p:sp>
            <p:nvSpPr>
              <p:cNvPr id="15" name="Ellips 14">
                <a:extLst>
                  <a:ext uri="{FF2B5EF4-FFF2-40B4-BE49-F238E27FC236}">
                    <a16:creationId xmlns:a16="http://schemas.microsoft.com/office/drawing/2014/main" id="{3DC1B80E-0A7D-241F-B063-B4D2DAD240F5}"/>
                  </a:ext>
                </a:extLst>
              </p:cNvPr>
              <p:cNvSpPr/>
              <p:nvPr/>
            </p:nvSpPr>
            <p:spPr>
              <a:xfrm>
                <a:off x="4388304" y="4190803"/>
                <a:ext cx="820510" cy="820510"/>
              </a:xfrm>
              <a:prstGeom prst="ellips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24254172-D937-E8D8-4E2C-0D64A0467D45}"/>
                  </a:ext>
                </a:extLst>
              </p:cNvPr>
              <p:cNvSpPr txBox="1"/>
              <p:nvPr/>
            </p:nvSpPr>
            <p:spPr>
              <a:xfrm>
                <a:off x="4485688" y="4383797"/>
                <a:ext cx="625742" cy="400110"/>
              </a:xfrm>
              <a:prstGeom prst="rect">
                <a:avLst/>
              </a:prstGeom>
              <a:noFill/>
            </p:spPr>
            <p:txBody>
              <a:bodyPr wrap="square" rtlCol="0">
                <a:spAutoFit/>
              </a:bodyPr>
              <a:lstStyle/>
              <a:p>
                <a:pPr algn="ctr"/>
                <a:r>
                  <a:rPr lang="sv-SE" sz="1000" b="1" dirty="0"/>
                  <a:t>Här är </a:t>
                </a:r>
              </a:p>
              <a:p>
                <a:pPr algn="ctr"/>
                <a:r>
                  <a:rPr lang="sv-SE" sz="1000" b="1" dirty="0"/>
                  <a:t>vi nu</a:t>
                </a:r>
              </a:p>
            </p:txBody>
          </p:sp>
        </p:grpSp>
      </p:grpSp>
      <p:cxnSp>
        <p:nvCxnSpPr>
          <p:cNvPr id="20" name="Rak koppling 19">
            <a:extLst>
              <a:ext uri="{FF2B5EF4-FFF2-40B4-BE49-F238E27FC236}">
                <a16:creationId xmlns:a16="http://schemas.microsoft.com/office/drawing/2014/main" id="{B75154F5-AEC6-FB44-31DA-7EA6AC36B594}"/>
              </a:ext>
            </a:extLst>
          </p:cNvPr>
          <p:cNvCxnSpPr>
            <a:cxnSpLocks/>
          </p:cNvCxnSpPr>
          <p:nvPr/>
        </p:nvCxnSpPr>
        <p:spPr>
          <a:xfrm>
            <a:off x="10957386" y="2106510"/>
            <a:ext cx="7395" cy="2037199"/>
          </a:xfrm>
          <a:prstGeom prst="line">
            <a:avLst/>
          </a:prstGeom>
          <a:ln w="38100">
            <a:solidFill>
              <a:srgbClr val="82CD9E"/>
            </a:solidFill>
          </a:ln>
        </p:spPr>
        <p:style>
          <a:lnRef idx="1">
            <a:schemeClr val="accent1"/>
          </a:lnRef>
          <a:fillRef idx="0">
            <a:schemeClr val="accent1"/>
          </a:fillRef>
          <a:effectRef idx="0">
            <a:schemeClr val="accent1"/>
          </a:effectRef>
          <a:fontRef idx="minor">
            <a:schemeClr val="tx1"/>
          </a:fontRef>
        </p:style>
      </p:cxnSp>
      <p:grpSp>
        <p:nvGrpSpPr>
          <p:cNvPr id="22" name="Grupp 21">
            <a:extLst>
              <a:ext uri="{FF2B5EF4-FFF2-40B4-BE49-F238E27FC236}">
                <a16:creationId xmlns:a16="http://schemas.microsoft.com/office/drawing/2014/main" id="{66F02F19-A9AE-359B-68BA-7DA516655786}"/>
              </a:ext>
            </a:extLst>
          </p:cNvPr>
          <p:cNvGrpSpPr/>
          <p:nvPr/>
        </p:nvGrpSpPr>
        <p:grpSpPr>
          <a:xfrm>
            <a:off x="10545145" y="3928870"/>
            <a:ext cx="843580" cy="820510"/>
            <a:chOff x="4388304" y="4190803"/>
            <a:chExt cx="843580" cy="820510"/>
          </a:xfrm>
          <a:solidFill>
            <a:srgbClr val="82CD9E"/>
          </a:solidFill>
        </p:grpSpPr>
        <p:sp>
          <p:nvSpPr>
            <p:cNvPr id="26" name="Ellips 25">
              <a:extLst>
                <a:ext uri="{FF2B5EF4-FFF2-40B4-BE49-F238E27FC236}">
                  <a16:creationId xmlns:a16="http://schemas.microsoft.com/office/drawing/2014/main" id="{0083714B-3CAA-3E8F-4196-6C5DB06C856F}"/>
                </a:ext>
              </a:extLst>
            </p:cNvPr>
            <p:cNvSpPr/>
            <p:nvPr/>
          </p:nvSpPr>
          <p:spPr>
            <a:xfrm>
              <a:off x="4388304" y="4190803"/>
              <a:ext cx="820510" cy="820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textruta 26">
              <a:extLst>
                <a:ext uri="{FF2B5EF4-FFF2-40B4-BE49-F238E27FC236}">
                  <a16:creationId xmlns:a16="http://schemas.microsoft.com/office/drawing/2014/main" id="{D55FF27D-63AD-D961-0A2F-891328A66679}"/>
                </a:ext>
              </a:extLst>
            </p:cNvPr>
            <p:cNvSpPr txBox="1"/>
            <p:nvPr/>
          </p:nvSpPr>
          <p:spPr>
            <a:xfrm>
              <a:off x="4388304" y="4376347"/>
              <a:ext cx="843580" cy="400110"/>
            </a:xfrm>
            <a:prstGeom prst="rect">
              <a:avLst/>
            </a:prstGeom>
            <a:noFill/>
          </p:spPr>
          <p:txBody>
            <a:bodyPr wrap="square" rtlCol="0">
              <a:spAutoFit/>
            </a:bodyPr>
            <a:lstStyle/>
            <a:p>
              <a:pPr algn="ctr"/>
              <a:r>
                <a:rPr lang="sv-SE" sz="1000" b="1" dirty="0"/>
                <a:t>Cosmic införs</a:t>
              </a:r>
            </a:p>
          </p:txBody>
        </p:sp>
      </p:grpSp>
    </p:spTree>
    <p:extLst>
      <p:ext uri="{BB962C8B-B14F-4D97-AF65-F5344CB8AC3E}">
        <p14:creationId xmlns:p14="http://schemas.microsoft.com/office/powerpoint/2010/main" val="299612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781032" y="6452047"/>
            <a:ext cx="1440000" cy="324000"/>
          </a:xfrm>
        </p:spPr>
        <p:txBody>
          <a:bodyPr anchor="ctr">
            <a:normAutofit/>
          </a:bodyPr>
          <a:lstStyle/>
          <a:p>
            <a:pPr>
              <a:spcAft>
                <a:spcPts val="600"/>
              </a:spcAft>
            </a:pPr>
            <a:r>
              <a:rPr lang="sv-SE" dirty="0"/>
              <a:t>Region Halland │</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11</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0" y="696030"/>
            <a:ext cx="4324626"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591789"/>
            <a:ext cx="11129321" cy="1296000"/>
          </a:xfrm>
        </p:spPr>
        <p:txBody>
          <a:bodyPr anchor="ctr">
            <a:normAutofit/>
          </a:bodyPr>
          <a:lstStyle/>
          <a:p>
            <a:r>
              <a:rPr lang="sv-SE" dirty="0"/>
              <a:t>Aktuellt just nu: Utbildarna har börjat utbildas i Cosmic</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7922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dirty="0"/>
              <a:t>I september utbildar Cosmic-leverantören 18 utsedda personer från Region Halland att bli Utbildare.</a:t>
            </a:r>
          </a:p>
          <a:p>
            <a:pPr marL="287655" indent="-287655"/>
            <a:r>
              <a:rPr lang="sv-SE" dirty="0">
                <a:cs typeface="Arial" panose="020B0604020202020204"/>
              </a:rPr>
              <a:t>Utbildarna kommer få en nio veckor intensiv utbildning i Cosmic och sen ha en viktig roll i att lära andra om hur Cosmic fungerar.</a:t>
            </a:r>
          </a:p>
          <a:p>
            <a:pPr marL="287655" indent="-287655"/>
            <a:r>
              <a:rPr lang="sv-SE" dirty="0">
                <a:cs typeface="Arial" panose="020B0604020202020204"/>
              </a:rPr>
              <a:t>Utbildarna kommer sedan utbilda Utbildningsstöd som i sin tur utbildar andra stödroller och sedan slutanvändare.</a:t>
            </a:r>
          </a:p>
        </p:txBody>
      </p:sp>
      <p:sp>
        <p:nvSpPr>
          <p:cNvPr id="9" name="Platshållare för sidfot 4">
            <a:extLst>
              <a:ext uri="{FF2B5EF4-FFF2-40B4-BE49-F238E27FC236}">
                <a16:creationId xmlns:a16="http://schemas.microsoft.com/office/drawing/2014/main" id="{C79290FF-8C5F-36AA-6666-1FACE9123D91}"/>
              </a:ext>
            </a:extLst>
          </p:cNvPr>
          <p:cNvSpPr txBox="1">
            <a:spLocks/>
          </p:cNvSpPr>
          <p:nvPr/>
        </p:nvSpPr>
        <p:spPr bwMode="white">
          <a:xfrm>
            <a:off x="3204483"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APT-material 5</a:t>
            </a:r>
          </a:p>
        </p:txBody>
      </p:sp>
      <p:pic>
        <p:nvPicPr>
          <p:cNvPr id="12" name="Bildobjekt 11" descr="En bild som visar clipart, symbol, tecknad serie, kreativitet&#10;&#10;Automatiskt genererad beskrivning">
            <a:extLst>
              <a:ext uri="{FF2B5EF4-FFF2-40B4-BE49-F238E27FC236}">
                <a16:creationId xmlns:a16="http://schemas.microsoft.com/office/drawing/2014/main" id="{6AA3B734-C613-390B-58D7-B49B85E7A0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4686">
            <a:off x="8564273" y="1924043"/>
            <a:ext cx="1490074" cy="3464709"/>
          </a:xfrm>
          <a:prstGeom prst="rect">
            <a:avLst/>
          </a:prstGeom>
        </p:spPr>
      </p:pic>
    </p:spTree>
    <p:extLst>
      <p:ext uri="{BB962C8B-B14F-4D97-AF65-F5344CB8AC3E}">
        <p14:creationId xmlns:p14="http://schemas.microsoft.com/office/powerpoint/2010/main" val="268433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683619"/>
            <a:ext cx="4337878"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p:txBody>
          <a:bodyPr/>
          <a:lstStyle/>
          <a:p>
            <a:r>
              <a:rPr lang="sv-SE" dirty="0"/>
              <a:t>Aktuellt just nu: Film om standardisering</a:t>
            </a:r>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idx="1"/>
          </p:nvPr>
        </p:nvSpPr>
        <p:spPr/>
        <p:txBody>
          <a:bodyPr>
            <a:normAutofit/>
          </a:bodyPr>
          <a:lstStyle/>
          <a:p>
            <a:endParaRPr lang="sv-SE" dirty="0"/>
          </a:p>
          <a:p>
            <a:pPr marL="0" indent="0">
              <a:buNone/>
            </a:pPr>
            <a:r>
              <a:rPr lang="sv-SE" dirty="0"/>
              <a:t>Titta på filmen om standardiserad och strukturerad information i Cosmic.</a:t>
            </a:r>
            <a:br>
              <a:rPr lang="sv-SE" dirty="0"/>
            </a:br>
            <a:br>
              <a:rPr lang="sv-SE" dirty="0"/>
            </a:br>
            <a:r>
              <a:rPr lang="sv-SE" dirty="0">
                <a:hlinkClick r:id="rId3"/>
              </a:rPr>
              <a:t>Film om standardisering</a:t>
            </a:r>
            <a:r>
              <a:rPr lang="sv-SE" dirty="0"/>
              <a:t> (3 minuter, textad) </a:t>
            </a:r>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a:xfrm>
            <a:off x="9029148" y="6452047"/>
            <a:ext cx="2191884" cy="324000"/>
          </a:xfrm>
        </p:spPr>
        <p:txBody>
          <a:bodyPr/>
          <a:lstStyle/>
          <a:p>
            <a:r>
              <a:rPr lang="sv-SE" dirty="0"/>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12</a:t>
            </a:fld>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5</a:t>
            </a:r>
          </a:p>
        </p:txBody>
      </p:sp>
      <p:pic>
        <p:nvPicPr>
          <p:cNvPr id="14" name="Bildobjekt 13" descr="En bild som visar skärmbild, design&#10;&#10;Automatiskt genererad beskrivning">
            <a:extLst>
              <a:ext uri="{FF2B5EF4-FFF2-40B4-BE49-F238E27FC236}">
                <a16:creationId xmlns:a16="http://schemas.microsoft.com/office/drawing/2014/main" id="{685B9135-64B5-EBB6-F457-EC2F2F2BF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743" y="2066871"/>
            <a:ext cx="5022981" cy="2830512"/>
          </a:xfrm>
          <a:prstGeom prst="rect">
            <a:avLst/>
          </a:prstGeom>
        </p:spPr>
      </p:pic>
      <p:sp>
        <p:nvSpPr>
          <p:cNvPr id="7" name="Platshållare för sidfot 4">
            <a:extLst>
              <a:ext uri="{FF2B5EF4-FFF2-40B4-BE49-F238E27FC236}">
                <a16:creationId xmlns:a16="http://schemas.microsoft.com/office/drawing/2014/main" id="{CDF72EEA-08B6-F33F-A1B5-FF303A8A0A87}"/>
              </a:ext>
            </a:extLst>
          </p:cNvPr>
          <p:cNvSpPr txBox="1">
            <a:spLocks/>
          </p:cNvSpPr>
          <p:nvPr/>
        </p:nvSpPr>
        <p:spPr bwMode="white">
          <a:xfrm>
            <a:off x="3204483"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APT-material 5</a:t>
            </a:r>
          </a:p>
        </p:txBody>
      </p:sp>
    </p:spTree>
    <p:extLst>
      <p:ext uri="{BB962C8B-B14F-4D97-AF65-F5344CB8AC3E}">
        <p14:creationId xmlns:p14="http://schemas.microsoft.com/office/powerpoint/2010/main" val="106721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B075561C-B0F1-D37F-9555-C409602311A8}"/>
              </a:ext>
            </a:extLst>
          </p:cNvPr>
          <p:cNvSpPr/>
          <p:nvPr/>
        </p:nvSpPr>
        <p:spPr>
          <a:xfrm>
            <a:off x="0" y="683619"/>
            <a:ext cx="4254137" cy="5706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Till nästa gång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9843" y="1665288"/>
            <a:ext cx="5384691" cy="2976381"/>
          </a:xfrm>
        </p:spPr>
        <p:txBody>
          <a:bodyPr vert="horz" lIns="0" tIns="0" rIns="0" bIns="0" rtlCol="0" anchor="t">
            <a:noAutofit/>
          </a:bodyPr>
          <a:lstStyle/>
          <a:p>
            <a:pPr marL="287655" indent="-287655"/>
            <a:r>
              <a:rPr lang="sv-SE" dirty="0"/>
              <a:t>Nästa information om införandet av Cosmic kommer i november</a:t>
            </a:r>
            <a:endParaRPr lang="en-US"/>
          </a:p>
          <a:p>
            <a:pPr marL="287655" indent="-287655"/>
            <a:r>
              <a:rPr lang="sv-SE" dirty="0"/>
              <a:t>På intranätet finns direktlänk till FVIS</a:t>
            </a:r>
            <a:endParaRPr lang="sv-SE" dirty="0">
              <a:cs typeface="Arial" panose="020B0604020202020204"/>
            </a:endParaRPr>
          </a:p>
          <a:p>
            <a:pPr marL="287655" indent="-287655"/>
            <a:r>
              <a:rPr lang="sv-SE" dirty="0"/>
              <a:t>Information, nyheter, uppdateringar och film finns på hemsidan: </a:t>
            </a:r>
            <a:r>
              <a:rPr lang="sv-SE" dirty="0">
                <a:hlinkClick r:id="rId3"/>
              </a:rPr>
              <a:t>FVIS.regionhalland.se</a:t>
            </a:r>
            <a:endParaRPr lang="sv-SE" dirty="0">
              <a:cs typeface="Arial" panose="020B0604020202020204"/>
            </a:endParaRPr>
          </a:p>
          <a:p>
            <a:pPr marL="287655" indent="-287655"/>
            <a:r>
              <a:rPr lang="sv-SE" dirty="0"/>
              <a:t>Frågor, kommentarer, synpunkter, förslag skickas till: </a:t>
            </a:r>
            <a:br>
              <a:rPr lang="sv-SE" dirty="0"/>
            </a:br>
            <a:r>
              <a:rPr lang="sv-SE" dirty="0"/>
              <a:t>(anna-karin.flade@regionhalland.se)</a:t>
            </a:r>
            <a:endParaRPr lang="sv-SE" dirty="0">
              <a:cs typeface="Arial"/>
            </a:endParaRPr>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a:xfrm>
            <a:off x="9188174" y="6452047"/>
            <a:ext cx="2032858" cy="324000"/>
          </a:xfrm>
        </p:spPr>
        <p:txBody>
          <a:bodyPr/>
          <a:lstStyle/>
          <a:p>
            <a:r>
              <a:rPr lang="sv-SE" dirty="0"/>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dirty="0"/>
              <a:t>Halland – Bästa livsplatsen</a:t>
            </a:r>
          </a:p>
        </p:txBody>
      </p:sp>
      <p:pic>
        <p:nvPicPr>
          <p:cNvPr id="8" name="Bildobjekt 7">
            <a:extLst>
              <a:ext uri="{FF2B5EF4-FFF2-40B4-BE49-F238E27FC236}">
                <a16:creationId xmlns:a16="http://schemas.microsoft.com/office/drawing/2014/main" id="{37FC5A52-253B-E8B2-A6E0-455FAC163F68}"/>
              </a:ext>
            </a:extLst>
          </p:cNvPr>
          <p:cNvPicPr>
            <a:picLocks noChangeAspect="1"/>
          </p:cNvPicPr>
          <p:nvPr/>
        </p:nvPicPr>
        <p:blipFill rotWithShape="1">
          <a:blip r:embed="rId4"/>
          <a:srcRect l="22192" t="10275" r="24017" b="4695"/>
          <a:stretch/>
        </p:blipFill>
        <p:spPr>
          <a:xfrm>
            <a:off x="6248139" y="2153296"/>
            <a:ext cx="5799304" cy="3837483"/>
          </a:xfrm>
          <a:prstGeom prst="rect">
            <a:avLst/>
          </a:prstGeom>
        </p:spPr>
      </p:pic>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13</a:t>
            </a:fld>
            <a:endParaRPr lang="sv-SE"/>
          </a:p>
        </p:txBody>
      </p:sp>
      <p:sp>
        <p:nvSpPr>
          <p:cNvPr id="13" name="Rektangel 12">
            <a:extLst>
              <a:ext uri="{FF2B5EF4-FFF2-40B4-BE49-F238E27FC236}">
                <a16:creationId xmlns:a16="http://schemas.microsoft.com/office/drawing/2014/main" id="{3D7A4D02-EDA0-C745-B963-07066171BE32}"/>
              </a:ext>
            </a:extLst>
          </p:cNvPr>
          <p:cNvSpPr/>
          <p:nvPr/>
        </p:nvSpPr>
        <p:spPr>
          <a:xfrm>
            <a:off x="9241007" y="2153296"/>
            <a:ext cx="884419" cy="2233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6" name="Koppling: vinklad 15">
            <a:extLst>
              <a:ext uri="{FF2B5EF4-FFF2-40B4-BE49-F238E27FC236}">
                <a16:creationId xmlns:a16="http://schemas.microsoft.com/office/drawing/2014/main" id="{B4DED5FF-85AF-2817-8346-F730E43A832D}"/>
              </a:ext>
            </a:extLst>
          </p:cNvPr>
          <p:cNvCxnSpPr>
            <a:cxnSpLocks/>
          </p:cNvCxnSpPr>
          <p:nvPr/>
        </p:nvCxnSpPr>
        <p:spPr>
          <a:xfrm flipV="1">
            <a:off x="5352159" y="2371311"/>
            <a:ext cx="3825612" cy="212685"/>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Platshållare för sidfot 4">
            <a:extLst>
              <a:ext uri="{FF2B5EF4-FFF2-40B4-BE49-F238E27FC236}">
                <a16:creationId xmlns:a16="http://schemas.microsoft.com/office/drawing/2014/main" id="{C94AD43C-AF36-7C10-3755-C7ACA4F1E8EA}"/>
              </a:ext>
            </a:extLst>
          </p:cNvPr>
          <p:cNvSpPr txBox="1">
            <a:spLocks/>
          </p:cNvSpPr>
          <p:nvPr/>
        </p:nvSpPr>
        <p:spPr bwMode="white">
          <a:xfrm>
            <a:off x="3204483" y="6452047"/>
            <a:ext cx="1197701"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APT-material 5</a:t>
            </a:r>
          </a:p>
        </p:txBody>
      </p:sp>
    </p:spTree>
    <p:extLst>
      <p:ext uri="{BB962C8B-B14F-4D97-AF65-F5344CB8AC3E}">
        <p14:creationId xmlns:p14="http://schemas.microsoft.com/office/powerpoint/2010/main" val="17832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Chefspaket 5 - Information│</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14</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r>
              <a:rPr lang="sv-SE" dirty="0">
                <a:cs typeface="Arial"/>
              </a:rPr>
              <a:t>Anna-Karin </a:t>
            </a:r>
            <a:r>
              <a:rPr lang="sv-SE" dirty="0" err="1">
                <a:cs typeface="Arial"/>
              </a:rPr>
              <a:t>Fläde</a:t>
            </a:r>
            <a:r>
              <a:rPr lang="sv-SE" dirty="0">
                <a:cs typeface="Arial"/>
              </a:rPr>
              <a:t>, Införandeledare</a:t>
            </a:r>
            <a:br>
              <a:rPr lang="en-US" dirty="0"/>
            </a:br>
            <a:r>
              <a:rPr lang="sv-SE" dirty="0">
                <a:cs typeface="Arial"/>
              </a:rPr>
              <a:t>FVIS-programmet, delprojekt Utrullning</a:t>
            </a:r>
            <a:br>
              <a:rPr lang="sv-SE" dirty="0">
                <a:cs typeface="Arial"/>
              </a:rPr>
            </a:br>
            <a:r>
              <a:rPr lang="sv-SE" dirty="0">
                <a:cs typeface="Arial"/>
              </a:rPr>
              <a:t>anna-karin.flade@regionhalland.se</a:t>
            </a:r>
          </a:p>
        </p:txBody>
      </p:sp>
    </p:spTree>
    <p:extLst>
      <p:ext uri="{BB962C8B-B14F-4D97-AF65-F5344CB8AC3E}">
        <p14:creationId xmlns:p14="http://schemas.microsoft.com/office/powerpoint/2010/main" val="327007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538B1E9-3140-95DB-04F9-EAAAED143C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15906"/>
            <a:ext cx="2583180" cy="3989070"/>
          </a:xfrm>
          <a:prstGeom prst="rect">
            <a:avLst/>
          </a:prstGeom>
        </p:spPr>
      </p:pic>
      <p:sp>
        <p:nvSpPr>
          <p:cNvPr id="3" name="Rubrik 2">
            <a:extLst>
              <a:ext uri="{FF2B5EF4-FFF2-40B4-BE49-F238E27FC236}">
                <a16:creationId xmlns:a16="http://schemas.microsoft.com/office/drawing/2014/main" id="{18482A9C-BFAC-C2C2-006F-D329AB84D4E5}"/>
              </a:ext>
            </a:extLst>
          </p:cNvPr>
          <p:cNvSpPr txBox="1">
            <a:spLocks/>
          </p:cNvSpPr>
          <p:nvPr/>
        </p:nvSpPr>
        <p:spPr>
          <a:xfrm>
            <a:off x="1955800" y="2570690"/>
            <a:ext cx="8280400" cy="1491041"/>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pPr algn="ctr">
              <a:lnSpc>
                <a:spcPct val="100000"/>
              </a:lnSpc>
            </a:pPr>
            <a:r>
              <a:rPr lang="sv-SE">
                <a:solidFill>
                  <a:schemeClr val="bg1"/>
                </a:solidFill>
              </a:rPr>
              <a:t>Till dig som chef.</a:t>
            </a:r>
            <a:endParaRPr lang="sv-SE" u="sng">
              <a:solidFill>
                <a:schemeClr val="bg1"/>
              </a:solidFill>
            </a:endParaRPr>
          </a:p>
          <a:p>
            <a:pPr algn="ctr">
              <a:lnSpc>
                <a:spcPct val="100000"/>
              </a:lnSpc>
            </a:pPr>
            <a:r>
              <a:rPr lang="sv-SE">
                <a:solidFill>
                  <a:schemeClr val="bg1"/>
                </a:solidFill>
              </a:rPr>
              <a:t>Checklistor &amp; standardisering</a:t>
            </a:r>
          </a:p>
        </p:txBody>
      </p:sp>
    </p:spTree>
    <p:extLst>
      <p:ext uri="{BB962C8B-B14F-4D97-AF65-F5344CB8AC3E}">
        <p14:creationId xmlns:p14="http://schemas.microsoft.com/office/powerpoint/2010/main" val="29182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a:xfrm>
            <a:off x="7724503" y="6452047"/>
            <a:ext cx="3496529" cy="324000"/>
          </a:xfrm>
        </p:spPr>
        <p:txBody>
          <a:bodyPr/>
          <a:lstStyle/>
          <a:p>
            <a:r>
              <a:rPr lang="sv-SE" dirty="0"/>
              <a:t>Chefspaket 5 - Information│</a:t>
            </a:r>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a:xfrm>
            <a:off x="803275" y="329112"/>
            <a:ext cx="10585449" cy="1296000"/>
          </a:xfrm>
        </p:spPr>
        <p:txBody>
          <a:bodyPr/>
          <a:lstStyle/>
          <a:p>
            <a:r>
              <a:rPr lang="sv-SE" sz="3600" b="1"/>
              <a:t>Chefspaketet – till dig som chef</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9446714" cy="4535488"/>
          </a:xfrm>
        </p:spPr>
        <p:txBody>
          <a:bodyPr vert="horz" lIns="0" tIns="0" rIns="0" bIns="0" rtlCol="0" anchor="t">
            <a:normAutofit/>
          </a:bodyPr>
          <a:lstStyle/>
          <a:p>
            <a:pPr marL="287655" indent="-287655"/>
            <a:r>
              <a:rPr lang="sv-SE" sz="2000" dirty="0"/>
              <a:t>Införandet av Cosmic är en stor förändring </a:t>
            </a:r>
            <a:r>
              <a:rPr lang="sv-SE" dirty="0"/>
              <a:t>inom</a:t>
            </a:r>
            <a:r>
              <a:rPr lang="sv-SE" sz="2000" dirty="0"/>
              <a:t> hälso- och sjukvården.</a:t>
            </a:r>
            <a:endParaRPr lang="sv-SE" dirty="0"/>
          </a:p>
          <a:p>
            <a:pPr marL="287655" indent="-287655"/>
            <a:r>
              <a:rPr lang="sv-SE" sz="2000" dirty="0"/>
              <a:t>Som chef är du viktig. Du är förändringsledare, där information och kommunikation är ett verktyg. Varannan månad får du ett chefspaket – i form av en P</a:t>
            </a:r>
            <a:r>
              <a:rPr lang="sv-SE" dirty="0"/>
              <a:t>owerPoint-presentation</a:t>
            </a:r>
            <a:r>
              <a:rPr lang="sv-SE" sz="2000" dirty="0"/>
              <a:t>. Chefspaketen innehåller information till dig som chef och material att använda på APT. Meningen är att chefspaketet ska vara ett bra stöd för dig.</a:t>
            </a:r>
            <a:endParaRPr lang="sv-SE" sz="2000" dirty="0">
              <a:cs typeface="Arial"/>
            </a:endParaRPr>
          </a:p>
          <a:p>
            <a:pPr marL="287655" indent="-287655"/>
            <a:r>
              <a:rPr lang="sv-SE" sz="2000" dirty="0"/>
              <a:t>Har du frågor, idéer eller funderingar? Tveka inte att höra av dig till</a:t>
            </a:r>
            <a:r>
              <a:rPr lang="sv-SE" dirty="0"/>
              <a:t> din kontaktperson, ”FVIS-samordnare Införande”. </a:t>
            </a:r>
            <a:endParaRPr lang="sv-SE" sz="2000" dirty="0">
              <a:cs typeface="Arial" panose="020B0604020202020204"/>
            </a:endParaRPr>
          </a:p>
          <a:p>
            <a:pPr marL="287655" indent="-287655"/>
            <a:r>
              <a:rPr lang="sv-SE" sz="2000" b="1" dirty="0"/>
              <a:t>Tillsammans inför vi Region Hallands nya vårdinformationsstöd Cosmic!</a:t>
            </a:r>
            <a:endParaRPr lang="sv-SE" sz="2000" b="1" dirty="0">
              <a:cs typeface="Arial" panose="020B0604020202020204"/>
            </a:endParaRPr>
          </a:p>
          <a:p>
            <a:pPr marL="287655" indent="-287655"/>
            <a:endParaRPr lang="sv-SE" i="1" dirty="0">
              <a:cs typeface="Arial" panose="020B0604020202020204"/>
            </a:endParaRP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69072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a:xfrm>
            <a:off x="7724503" y="6452047"/>
            <a:ext cx="3496529" cy="324000"/>
          </a:xfrm>
        </p:spPr>
        <p:txBody>
          <a:bodyPr/>
          <a:lstStyle/>
          <a:p>
            <a:r>
              <a:rPr lang="sv-SE" dirty="0"/>
              <a:t>Chefspaket 5 - Information│</a:t>
            </a:r>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a:xfrm>
            <a:off x="803275" y="329112"/>
            <a:ext cx="10585449" cy="1296000"/>
          </a:xfrm>
        </p:spPr>
        <p:txBody>
          <a:bodyPr/>
          <a:lstStyle/>
          <a:p>
            <a:r>
              <a:rPr lang="sv-SE"/>
              <a:t>Instruktioner</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758634" cy="3982221"/>
          </a:xfrm>
        </p:spPr>
        <p:txBody>
          <a:bodyPr vert="horz" lIns="0" tIns="0" rIns="0" bIns="0" rtlCol="0" anchor="t">
            <a:normAutofit/>
          </a:bodyPr>
          <a:lstStyle/>
          <a:p>
            <a:pPr marL="287655" indent="-287655"/>
            <a:r>
              <a:rPr lang="sv-SE" dirty="0"/>
              <a:t>Som chef bör du ha kommunicerat innehållet i Chefspaket 5 med tema: ”</a:t>
            </a:r>
            <a:r>
              <a:rPr lang="sv-SE" b="1" dirty="0"/>
              <a:t>Standardisering &amp; Förberedelser</a:t>
            </a:r>
            <a:r>
              <a:rPr lang="sv-SE" dirty="0"/>
              <a:t>” (märkt: </a:t>
            </a:r>
            <a:r>
              <a:rPr lang="sv-SE" b="1" dirty="0"/>
              <a:t>APT-material</a:t>
            </a:r>
            <a:r>
              <a:rPr lang="sv-SE" dirty="0"/>
              <a:t>) till dina medarbetare innan nästa paket kommer i november. OBS! Se även talmanus under bilder.</a:t>
            </a:r>
          </a:p>
          <a:p>
            <a:pPr marL="287655" indent="-287655"/>
            <a:r>
              <a:rPr lang="sv-SE" dirty="0"/>
              <a:t>Nästa Chefspaket och informationstillfälle om Cosmic kommer i </a:t>
            </a:r>
            <a:r>
              <a:rPr lang="sv-SE" u="sng" dirty="0"/>
              <a:t>november</a:t>
            </a:r>
            <a:r>
              <a:rPr lang="sv-SE" dirty="0"/>
              <a:t>, och därefter varannan månad tills vidare.</a:t>
            </a:r>
            <a:endParaRPr lang="sv-SE" dirty="0">
              <a:cs typeface="Arial" panose="020B0604020202020204"/>
            </a:endParaRP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4</a:t>
            </a:fld>
            <a:endParaRPr lang="sv-SE"/>
          </a:p>
        </p:txBody>
      </p:sp>
      <p:pic>
        <p:nvPicPr>
          <p:cNvPr id="12" name="Bildobjekt 11" descr="En bild som visar clipart, symbol, tecknad serie, kreativitet&#10;&#10;Automatiskt genererad beskrivning">
            <a:extLst>
              <a:ext uri="{FF2B5EF4-FFF2-40B4-BE49-F238E27FC236}">
                <a16:creationId xmlns:a16="http://schemas.microsoft.com/office/drawing/2014/main" id="{044EDE97-EF94-7A17-058B-48D552BA4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4686">
            <a:off x="8564273" y="1924043"/>
            <a:ext cx="1490074" cy="3464709"/>
          </a:xfrm>
          <a:prstGeom prst="rect">
            <a:avLst/>
          </a:prstGeom>
        </p:spPr>
      </p:pic>
    </p:spTree>
    <p:extLst>
      <p:ext uri="{BB962C8B-B14F-4D97-AF65-F5344CB8AC3E}">
        <p14:creationId xmlns:p14="http://schemas.microsoft.com/office/powerpoint/2010/main" val="364103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cxnSp>
        <p:nvCxnSpPr>
          <p:cNvPr id="63" name="Rak koppling 62">
            <a:extLst>
              <a:ext uri="{FF2B5EF4-FFF2-40B4-BE49-F238E27FC236}">
                <a16:creationId xmlns:a16="http://schemas.microsoft.com/office/drawing/2014/main" id="{B6430059-F153-65F5-EC34-2808190A9A47}"/>
              </a:ext>
            </a:extLst>
          </p:cNvPr>
          <p:cNvCxnSpPr>
            <a:cxnSpLocks/>
          </p:cNvCxnSpPr>
          <p:nvPr/>
        </p:nvCxnSpPr>
        <p:spPr>
          <a:xfrm>
            <a:off x="10566744" y="1606640"/>
            <a:ext cx="7395" cy="2037199"/>
          </a:xfrm>
          <a:prstGeom prst="line">
            <a:avLst/>
          </a:prstGeom>
          <a:ln w="38100">
            <a:solidFill>
              <a:srgbClr val="82CD9E"/>
            </a:solidFill>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159FBE8E-0144-E421-FDF0-2995532F248B}"/>
              </a:ext>
            </a:extLst>
          </p:cNvPr>
          <p:cNvSpPr/>
          <p:nvPr/>
        </p:nvSpPr>
        <p:spPr>
          <a:xfrm>
            <a:off x="4924425" y="4215852"/>
            <a:ext cx="5119209" cy="1756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6CC32F1-2C01-D58E-65FE-457D247AFB6B}"/>
              </a:ext>
            </a:extLst>
          </p:cNvPr>
          <p:cNvSpPr/>
          <p:nvPr/>
        </p:nvSpPr>
        <p:spPr>
          <a:xfrm>
            <a:off x="822404" y="4730654"/>
            <a:ext cx="2968296" cy="123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B55D482-4C83-4A7A-2081-AB3D654F5DB7}"/>
              </a:ext>
            </a:extLst>
          </p:cNvPr>
          <p:cNvSpPr>
            <a:spLocks noGrp="1"/>
          </p:cNvSpPr>
          <p:nvPr>
            <p:ph type="title"/>
          </p:nvPr>
        </p:nvSpPr>
        <p:spPr/>
        <p:txBody>
          <a:bodyPr/>
          <a:lstStyle/>
          <a:p>
            <a:r>
              <a:rPr lang="sv-SE" dirty="0"/>
              <a:t>Kommunikationsplan chefspaket</a:t>
            </a:r>
          </a:p>
        </p:txBody>
      </p:sp>
      <p:sp>
        <p:nvSpPr>
          <p:cNvPr id="4" name="Platshållare för datum 3">
            <a:extLst>
              <a:ext uri="{FF2B5EF4-FFF2-40B4-BE49-F238E27FC236}">
                <a16:creationId xmlns:a16="http://schemas.microsoft.com/office/drawing/2014/main" id="{25C41738-67B6-E7DE-AD29-68BA1720338D}"/>
              </a:ext>
            </a:extLst>
          </p:cNvPr>
          <p:cNvSpPr>
            <a:spLocks noGrp="1"/>
          </p:cNvSpPr>
          <p:nvPr>
            <p:ph type="dt" sz="half" idx="14"/>
          </p:nvPr>
        </p:nvSpPr>
        <p:spPr>
          <a:xfrm>
            <a:off x="8888412" y="6452047"/>
            <a:ext cx="2332620" cy="324000"/>
          </a:xfrm>
        </p:spPr>
        <p:txBody>
          <a:bodyPr/>
          <a:lstStyle/>
          <a:p>
            <a:r>
              <a:rPr lang="sv-SE" dirty="0"/>
              <a:t>Chefspaket 5 - Information│</a:t>
            </a:r>
          </a:p>
        </p:txBody>
      </p:sp>
      <p:sp>
        <p:nvSpPr>
          <p:cNvPr id="5" name="Platshållare för sidfot 4">
            <a:extLst>
              <a:ext uri="{FF2B5EF4-FFF2-40B4-BE49-F238E27FC236}">
                <a16:creationId xmlns:a16="http://schemas.microsoft.com/office/drawing/2014/main" id="{6C0C22FE-D251-D79D-8E3A-C6B8ED9BAD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CFC25E7-BA34-730D-C325-E9140EFD1008}"/>
              </a:ext>
            </a:extLst>
          </p:cNvPr>
          <p:cNvSpPr>
            <a:spLocks noGrp="1"/>
          </p:cNvSpPr>
          <p:nvPr>
            <p:ph type="sldNum" sz="quarter" idx="16"/>
          </p:nvPr>
        </p:nvSpPr>
        <p:spPr/>
        <p:txBody>
          <a:bodyPr/>
          <a:lstStyle/>
          <a:p>
            <a:fld id="{E8645303-2AAE-45D1-913A-B06AE6474513}" type="slidenum">
              <a:rPr lang="sv-SE" smtClean="0"/>
              <a:pPr/>
              <a:t>5</a:t>
            </a:fld>
            <a:endParaRPr lang="sv-SE"/>
          </a:p>
        </p:txBody>
      </p:sp>
      <p:cxnSp>
        <p:nvCxnSpPr>
          <p:cNvPr id="31" name="Rak koppling 30">
            <a:extLst>
              <a:ext uri="{FF2B5EF4-FFF2-40B4-BE49-F238E27FC236}">
                <a16:creationId xmlns:a16="http://schemas.microsoft.com/office/drawing/2014/main" id="{8BC8073B-A132-D332-16E6-31CE0CB6EA77}"/>
              </a:ext>
            </a:extLst>
          </p:cNvPr>
          <p:cNvCxnSpPr>
            <a:cxnSpLocks/>
          </p:cNvCxnSpPr>
          <p:nvPr/>
        </p:nvCxnSpPr>
        <p:spPr>
          <a:xfrm>
            <a:off x="4271336" y="1606640"/>
            <a:ext cx="7395" cy="2037199"/>
          </a:xfrm>
          <a:prstGeom prst="line">
            <a:avLst/>
          </a:prstGeom>
          <a:ln w="38100">
            <a:solidFill>
              <a:srgbClr val="FDC75F"/>
            </a:solidFill>
          </a:ln>
        </p:spPr>
        <p:style>
          <a:lnRef idx="1">
            <a:schemeClr val="accent1"/>
          </a:lnRef>
          <a:fillRef idx="0">
            <a:schemeClr val="accent1"/>
          </a:fillRef>
          <a:effectRef idx="0">
            <a:schemeClr val="accent1"/>
          </a:effectRef>
          <a:fontRef idx="minor">
            <a:schemeClr val="tx1"/>
          </a:fontRef>
        </p:style>
      </p:cxnSp>
      <p:pic>
        <p:nvPicPr>
          <p:cNvPr id="32" name="Bild 31" descr="Ruta kontur">
            <a:extLst>
              <a:ext uri="{FF2B5EF4-FFF2-40B4-BE49-F238E27FC236}">
                <a16:creationId xmlns:a16="http://schemas.microsoft.com/office/drawing/2014/main" id="{4DBDF657-AE56-833C-2FAD-79856F1548F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029" y="2120862"/>
            <a:ext cx="914400" cy="914400"/>
          </a:xfrm>
          <a:prstGeom prst="rect">
            <a:avLst/>
          </a:prstGeom>
        </p:spPr>
      </p:pic>
      <p:pic>
        <p:nvPicPr>
          <p:cNvPr id="33" name="Bild 32" descr="Ruta kontur">
            <a:extLst>
              <a:ext uri="{FF2B5EF4-FFF2-40B4-BE49-F238E27FC236}">
                <a16:creationId xmlns:a16="http://schemas.microsoft.com/office/drawing/2014/main" id="{8A7F7E47-9299-8F7D-528E-95A4E3AFF2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6253" y="2120862"/>
            <a:ext cx="914400" cy="914400"/>
          </a:xfrm>
          <a:prstGeom prst="rect">
            <a:avLst/>
          </a:prstGeom>
        </p:spPr>
      </p:pic>
      <p:pic>
        <p:nvPicPr>
          <p:cNvPr id="34" name="Bild 33" descr="Ruta kontur">
            <a:extLst>
              <a:ext uri="{FF2B5EF4-FFF2-40B4-BE49-F238E27FC236}">
                <a16:creationId xmlns:a16="http://schemas.microsoft.com/office/drawing/2014/main" id="{E55FB366-77CA-60E7-9E96-D065271807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36313" y="2120862"/>
            <a:ext cx="914400" cy="914400"/>
          </a:xfrm>
          <a:prstGeom prst="rect">
            <a:avLst/>
          </a:prstGeom>
        </p:spPr>
      </p:pic>
      <p:pic>
        <p:nvPicPr>
          <p:cNvPr id="36" name="Bild 35" descr="Ruta kontur">
            <a:extLst>
              <a:ext uri="{FF2B5EF4-FFF2-40B4-BE49-F238E27FC236}">
                <a16:creationId xmlns:a16="http://schemas.microsoft.com/office/drawing/2014/main" id="{B741FBC1-B9B6-D400-BC0A-D9101E2C05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8747" y="2120862"/>
            <a:ext cx="914400" cy="914400"/>
          </a:xfrm>
          <a:prstGeom prst="rect">
            <a:avLst/>
          </a:prstGeom>
        </p:spPr>
      </p:pic>
      <p:pic>
        <p:nvPicPr>
          <p:cNvPr id="37" name="Bild 36" descr="Ruta kontur">
            <a:extLst>
              <a:ext uri="{FF2B5EF4-FFF2-40B4-BE49-F238E27FC236}">
                <a16:creationId xmlns:a16="http://schemas.microsoft.com/office/drawing/2014/main" id="{9E18B459-A7DD-EBBE-F31D-32B1C99D11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20355" y="2120862"/>
            <a:ext cx="914400" cy="914400"/>
          </a:xfrm>
          <a:prstGeom prst="rect">
            <a:avLst/>
          </a:prstGeom>
        </p:spPr>
      </p:pic>
      <p:sp>
        <p:nvSpPr>
          <p:cNvPr id="40" name="textruta 39">
            <a:extLst>
              <a:ext uri="{FF2B5EF4-FFF2-40B4-BE49-F238E27FC236}">
                <a16:creationId xmlns:a16="http://schemas.microsoft.com/office/drawing/2014/main" id="{3D1B3E38-424E-DEEF-A42E-5B1DCEBD3ABA}"/>
              </a:ext>
            </a:extLst>
          </p:cNvPr>
          <p:cNvSpPr txBox="1"/>
          <p:nvPr/>
        </p:nvSpPr>
        <p:spPr>
          <a:xfrm>
            <a:off x="235263" y="3034435"/>
            <a:ext cx="912157" cy="276999"/>
          </a:xfrm>
          <a:prstGeom prst="rect">
            <a:avLst/>
          </a:prstGeom>
          <a:noFill/>
        </p:spPr>
        <p:txBody>
          <a:bodyPr wrap="square" rtlCol="0">
            <a:spAutoFit/>
          </a:bodyPr>
          <a:lstStyle/>
          <a:p>
            <a:pPr algn="ctr"/>
            <a:r>
              <a:rPr lang="sv-SE" sz="1200"/>
              <a:t>Paket 2</a:t>
            </a:r>
          </a:p>
        </p:txBody>
      </p:sp>
      <p:grpSp>
        <p:nvGrpSpPr>
          <p:cNvPr id="13" name="Grupp 12">
            <a:extLst>
              <a:ext uri="{FF2B5EF4-FFF2-40B4-BE49-F238E27FC236}">
                <a16:creationId xmlns:a16="http://schemas.microsoft.com/office/drawing/2014/main" id="{EE4C011A-0074-DBFD-0E18-5321289DF894}"/>
              </a:ext>
            </a:extLst>
          </p:cNvPr>
          <p:cNvGrpSpPr/>
          <p:nvPr/>
        </p:nvGrpSpPr>
        <p:grpSpPr>
          <a:xfrm>
            <a:off x="3861081" y="3395342"/>
            <a:ext cx="820510" cy="820510"/>
            <a:chOff x="4388304" y="4190803"/>
            <a:chExt cx="820510" cy="820510"/>
          </a:xfrm>
        </p:grpSpPr>
        <p:sp>
          <p:nvSpPr>
            <p:cNvPr id="8" name="Ellips 7">
              <a:extLst>
                <a:ext uri="{FF2B5EF4-FFF2-40B4-BE49-F238E27FC236}">
                  <a16:creationId xmlns:a16="http://schemas.microsoft.com/office/drawing/2014/main" id="{37E5356B-2D54-AB5F-E63F-0793A2CCB074}"/>
                </a:ext>
              </a:extLst>
            </p:cNvPr>
            <p:cNvSpPr/>
            <p:nvPr/>
          </p:nvSpPr>
          <p:spPr>
            <a:xfrm>
              <a:off x="4388304" y="4190803"/>
              <a:ext cx="820510" cy="820510"/>
            </a:xfrm>
            <a:prstGeom prst="ellips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CA34FC16-90F9-2523-9B9C-88BCA9C022D7}"/>
                </a:ext>
              </a:extLst>
            </p:cNvPr>
            <p:cNvSpPr txBox="1"/>
            <p:nvPr/>
          </p:nvSpPr>
          <p:spPr>
            <a:xfrm>
              <a:off x="4485688" y="4383797"/>
              <a:ext cx="625742" cy="400110"/>
            </a:xfrm>
            <a:prstGeom prst="rect">
              <a:avLst/>
            </a:prstGeom>
            <a:noFill/>
          </p:spPr>
          <p:txBody>
            <a:bodyPr wrap="square" rtlCol="0">
              <a:spAutoFit/>
            </a:bodyPr>
            <a:lstStyle/>
            <a:p>
              <a:pPr algn="ctr"/>
              <a:r>
                <a:rPr lang="sv-SE" sz="1000" b="1"/>
                <a:t>Här är </a:t>
              </a:r>
            </a:p>
            <a:p>
              <a:pPr algn="ctr"/>
              <a:r>
                <a:rPr lang="sv-SE" sz="1000" b="1"/>
                <a:t>vi nu</a:t>
              </a:r>
            </a:p>
          </p:txBody>
        </p:sp>
      </p:grpSp>
      <p:sp>
        <p:nvSpPr>
          <p:cNvPr id="48" name="textruta 47">
            <a:extLst>
              <a:ext uri="{FF2B5EF4-FFF2-40B4-BE49-F238E27FC236}">
                <a16:creationId xmlns:a16="http://schemas.microsoft.com/office/drawing/2014/main" id="{FF09392D-E234-29C0-D21B-5978FA41C944}"/>
              </a:ext>
            </a:extLst>
          </p:cNvPr>
          <p:cNvSpPr txBox="1"/>
          <p:nvPr/>
        </p:nvSpPr>
        <p:spPr>
          <a:xfrm>
            <a:off x="5119010" y="4301463"/>
            <a:ext cx="4756430" cy="1569660"/>
          </a:xfrm>
          <a:prstGeom prst="rect">
            <a:avLst/>
          </a:prstGeom>
          <a:noFill/>
        </p:spPr>
        <p:txBody>
          <a:bodyPr wrap="none" lIns="91440" tIns="45720" rIns="91440" bIns="45720" rtlCol="0" anchor="t">
            <a:spAutoFit/>
          </a:bodyPr>
          <a:lstStyle/>
          <a:p>
            <a:r>
              <a:rPr lang="sv-SE" sz="1200" b="1" dirty="0"/>
              <a:t>Hur chefspaket kommuniceras ut till övriga privata vårdgivare:</a:t>
            </a:r>
          </a:p>
          <a:p>
            <a:endParaRPr lang="sv-SE" sz="1200" dirty="0"/>
          </a:p>
          <a:p>
            <a:pPr marL="171450" indent="-171450">
              <a:buFont typeface="Arial" panose="020B0604020202020204" pitchFamily="34" charset="0"/>
              <a:buChar char="•"/>
            </a:pPr>
            <a:r>
              <a:rPr lang="sv-SE" sz="1200" dirty="0"/>
              <a:t>Samlad information på fvis.regionhalland.se. </a:t>
            </a:r>
            <a:br>
              <a:rPr lang="sv-SE" sz="1200" dirty="0"/>
            </a:br>
            <a:r>
              <a:rPr lang="sv-SE" sz="1200" dirty="0"/>
              <a:t>Se flik, Privata vårdgivare/Övriga Privata vårdgivare. </a:t>
            </a:r>
          </a:p>
          <a:p>
            <a:pPr marL="171450" indent="-171450">
              <a:buFont typeface="Arial" panose="020B0604020202020204" pitchFamily="34" charset="0"/>
              <a:buChar char="•"/>
            </a:pPr>
            <a:r>
              <a:rPr lang="sv-SE" sz="1200" dirty="0">
                <a:cs typeface="Arial"/>
              </a:rPr>
              <a:t>Information via er kontaktperson ”FVIS-samordnare Införande”.</a:t>
            </a:r>
          </a:p>
          <a:p>
            <a:endParaRPr lang="sv-SE" sz="1200" dirty="0">
              <a:cs typeface="Arial"/>
            </a:endParaRPr>
          </a:p>
          <a:p>
            <a:pPr marL="171450" indent="-171450">
              <a:buChar char="-"/>
            </a:pPr>
            <a:endParaRPr lang="sv-SE" sz="1200" dirty="0">
              <a:cs typeface="Arial"/>
            </a:endParaRPr>
          </a:p>
          <a:p>
            <a:endParaRPr lang="sv-SE" sz="1200" dirty="0">
              <a:cs typeface="Arial"/>
            </a:endParaRPr>
          </a:p>
        </p:txBody>
      </p:sp>
      <p:graphicFrame>
        <p:nvGraphicFramePr>
          <p:cNvPr id="10" name="Tabell 5">
            <a:extLst>
              <a:ext uri="{FF2B5EF4-FFF2-40B4-BE49-F238E27FC236}">
                <a16:creationId xmlns:a16="http://schemas.microsoft.com/office/drawing/2014/main" id="{1F43C147-F5AD-CC6E-A503-EF9BD654E367}"/>
              </a:ext>
            </a:extLst>
          </p:cNvPr>
          <p:cNvGraphicFramePr>
            <a:graphicFrameLocks noGrp="1"/>
          </p:cNvGraphicFramePr>
          <p:nvPr>
            <p:extLst>
              <p:ext uri="{D42A27DB-BD31-4B8C-83A1-F6EECF244321}">
                <p14:modId xmlns:p14="http://schemas.microsoft.com/office/powerpoint/2010/main" val="3995924680"/>
              </p:ext>
            </p:extLst>
          </p:nvPr>
        </p:nvGraphicFramePr>
        <p:xfrm>
          <a:off x="234841" y="1305440"/>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20820">
                  <a:extLst>
                    <a:ext uri="{9D8B030D-6E8A-4147-A177-3AD203B41FA5}">
                      <a16:colId xmlns:a16="http://schemas.microsoft.com/office/drawing/2014/main" val="824799519"/>
                    </a:ext>
                  </a:extLst>
                </a:gridCol>
                <a:gridCol w="380332">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graphicFrame>
        <p:nvGraphicFramePr>
          <p:cNvPr id="9" name="Tabell 5">
            <a:extLst>
              <a:ext uri="{FF2B5EF4-FFF2-40B4-BE49-F238E27FC236}">
                <a16:creationId xmlns:a16="http://schemas.microsoft.com/office/drawing/2014/main" id="{BB0F8526-B55B-5810-9FE0-3217F372AB76}"/>
              </a:ext>
            </a:extLst>
          </p:cNvPr>
          <p:cNvGraphicFramePr>
            <a:graphicFrameLocks noGrp="1"/>
          </p:cNvGraphicFramePr>
          <p:nvPr>
            <p:extLst>
              <p:ext uri="{D42A27DB-BD31-4B8C-83A1-F6EECF244321}">
                <p14:modId xmlns:p14="http://schemas.microsoft.com/office/powerpoint/2010/main" val="2463562363"/>
              </p:ext>
            </p:extLst>
          </p:nvPr>
        </p:nvGraphicFramePr>
        <p:xfrm>
          <a:off x="5646974" y="1308325"/>
          <a:ext cx="5406910" cy="731520"/>
        </p:xfrm>
        <a:graphic>
          <a:graphicData uri="http://schemas.openxmlformats.org/drawingml/2006/table">
            <a:tbl>
              <a:tblPr firstRow="1" bandRow="1">
                <a:tableStyleId>{2D5ABB26-0587-4C30-8999-92F81FD0307C}</a:tableStyleId>
              </a:tblPr>
              <a:tblGrid>
                <a:gridCol w="450576">
                  <a:extLst>
                    <a:ext uri="{9D8B030D-6E8A-4147-A177-3AD203B41FA5}">
                      <a16:colId xmlns:a16="http://schemas.microsoft.com/office/drawing/2014/main" val="1342312561"/>
                    </a:ext>
                  </a:extLst>
                </a:gridCol>
                <a:gridCol w="450576">
                  <a:extLst>
                    <a:ext uri="{9D8B030D-6E8A-4147-A177-3AD203B41FA5}">
                      <a16:colId xmlns:a16="http://schemas.microsoft.com/office/drawing/2014/main" val="2557488078"/>
                    </a:ext>
                  </a:extLst>
                </a:gridCol>
                <a:gridCol w="451926">
                  <a:extLst>
                    <a:ext uri="{9D8B030D-6E8A-4147-A177-3AD203B41FA5}">
                      <a16:colId xmlns:a16="http://schemas.microsoft.com/office/drawing/2014/main" val="1605667458"/>
                    </a:ext>
                  </a:extLst>
                </a:gridCol>
                <a:gridCol w="449224">
                  <a:extLst>
                    <a:ext uri="{9D8B030D-6E8A-4147-A177-3AD203B41FA5}">
                      <a16:colId xmlns:a16="http://schemas.microsoft.com/office/drawing/2014/main" val="2731346132"/>
                    </a:ext>
                  </a:extLst>
                </a:gridCol>
                <a:gridCol w="450576">
                  <a:extLst>
                    <a:ext uri="{9D8B030D-6E8A-4147-A177-3AD203B41FA5}">
                      <a16:colId xmlns:a16="http://schemas.microsoft.com/office/drawing/2014/main" val="2108647920"/>
                    </a:ext>
                  </a:extLst>
                </a:gridCol>
                <a:gridCol w="533855">
                  <a:extLst>
                    <a:ext uri="{9D8B030D-6E8A-4147-A177-3AD203B41FA5}">
                      <a16:colId xmlns:a16="http://schemas.microsoft.com/office/drawing/2014/main" val="824799519"/>
                    </a:ext>
                  </a:extLst>
                </a:gridCol>
                <a:gridCol w="367297">
                  <a:extLst>
                    <a:ext uri="{9D8B030D-6E8A-4147-A177-3AD203B41FA5}">
                      <a16:colId xmlns:a16="http://schemas.microsoft.com/office/drawing/2014/main" val="933897521"/>
                    </a:ext>
                  </a:extLst>
                </a:gridCol>
                <a:gridCol w="450576">
                  <a:extLst>
                    <a:ext uri="{9D8B030D-6E8A-4147-A177-3AD203B41FA5}">
                      <a16:colId xmlns:a16="http://schemas.microsoft.com/office/drawing/2014/main" val="752681070"/>
                    </a:ext>
                  </a:extLst>
                </a:gridCol>
                <a:gridCol w="450576">
                  <a:extLst>
                    <a:ext uri="{9D8B030D-6E8A-4147-A177-3AD203B41FA5}">
                      <a16:colId xmlns:a16="http://schemas.microsoft.com/office/drawing/2014/main" val="1928694281"/>
                    </a:ext>
                  </a:extLst>
                </a:gridCol>
                <a:gridCol w="450576">
                  <a:extLst>
                    <a:ext uri="{9D8B030D-6E8A-4147-A177-3AD203B41FA5}">
                      <a16:colId xmlns:a16="http://schemas.microsoft.com/office/drawing/2014/main" val="1115471016"/>
                    </a:ext>
                  </a:extLst>
                </a:gridCol>
                <a:gridCol w="450576">
                  <a:extLst>
                    <a:ext uri="{9D8B030D-6E8A-4147-A177-3AD203B41FA5}">
                      <a16:colId xmlns:a16="http://schemas.microsoft.com/office/drawing/2014/main" val="3563196991"/>
                    </a:ext>
                  </a:extLst>
                </a:gridCol>
                <a:gridCol w="450576">
                  <a:extLst>
                    <a:ext uri="{9D8B030D-6E8A-4147-A177-3AD203B41FA5}">
                      <a16:colId xmlns:a16="http://schemas.microsoft.com/office/drawing/2014/main" val="3212966204"/>
                    </a:ext>
                  </a:extLst>
                </a:gridCol>
              </a:tblGrid>
              <a:tr h="322823">
                <a:tc>
                  <a:txBody>
                    <a:bodyPr/>
                    <a:lstStyle/>
                    <a:p>
                      <a:pPr algn="ctr"/>
                      <a:endParaRPr lang="sv-SE" sz="1200"/>
                    </a:p>
                    <a:p>
                      <a:pPr algn="ctr"/>
                      <a:endParaRPr lang="sv-SE"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sv-SE" sz="1200" b="1"/>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sv-SE"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p>
                      <a:pPr algn="ctr"/>
                      <a:r>
                        <a:rPr lang="sv-SE" sz="1200"/>
                        <a:t>Q4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2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393061"/>
                  </a:ext>
                </a:extLst>
              </a:tr>
              <a:tr h="218991">
                <a:tc>
                  <a:txBody>
                    <a:bodyPr/>
                    <a:lstStyle/>
                    <a:p>
                      <a:pPr algn="ctr"/>
                      <a:r>
                        <a:rPr lang="sv-SE" sz="1200"/>
                        <a:t>jan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maj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jul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okt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sv-SE" sz="1200"/>
                        <a:t>dec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2580617"/>
                  </a:ext>
                </a:extLst>
              </a:tr>
            </a:tbl>
          </a:graphicData>
        </a:graphic>
      </p:graphicFrame>
      <p:pic>
        <p:nvPicPr>
          <p:cNvPr id="14" name="Bild 13" descr="Ruta kontur">
            <a:extLst>
              <a:ext uri="{FF2B5EF4-FFF2-40B4-BE49-F238E27FC236}">
                <a16:creationId xmlns:a16="http://schemas.microsoft.com/office/drawing/2014/main" id="{249EF74B-B38E-F999-CCB5-9665033C4E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56177" y="2138212"/>
            <a:ext cx="914400" cy="914400"/>
          </a:xfrm>
          <a:prstGeom prst="rect">
            <a:avLst/>
          </a:prstGeom>
        </p:spPr>
      </p:pic>
      <p:pic>
        <p:nvPicPr>
          <p:cNvPr id="15" name="Bild 14" descr="Ruta kontur">
            <a:extLst>
              <a:ext uri="{FF2B5EF4-FFF2-40B4-BE49-F238E27FC236}">
                <a16:creationId xmlns:a16="http://schemas.microsoft.com/office/drawing/2014/main" id="{F22EF4C2-1974-3F4E-EF6F-1B12E59D19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0401" y="2138212"/>
            <a:ext cx="914400" cy="914400"/>
          </a:xfrm>
          <a:prstGeom prst="rect">
            <a:avLst/>
          </a:prstGeom>
        </p:spPr>
      </p:pic>
      <p:pic>
        <p:nvPicPr>
          <p:cNvPr id="16" name="Bild 15" descr="Ruta kontur">
            <a:extLst>
              <a:ext uri="{FF2B5EF4-FFF2-40B4-BE49-F238E27FC236}">
                <a16:creationId xmlns:a16="http://schemas.microsoft.com/office/drawing/2014/main" id="{6DDAE6EF-3A12-FB5B-CD84-7FC5A4686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0461" y="2138212"/>
            <a:ext cx="914400" cy="914400"/>
          </a:xfrm>
          <a:prstGeom prst="rect">
            <a:avLst/>
          </a:prstGeom>
        </p:spPr>
      </p:pic>
      <p:pic>
        <p:nvPicPr>
          <p:cNvPr id="18" name="Bild 17" descr="Ruta kontur">
            <a:extLst>
              <a:ext uri="{FF2B5EF4-FFF2-40B4-BE49-F238E27FC236}">
                <a16:creationId xmlns:a16="http://schemas.microsoft.com/office/drawing/2014/main" id="{2A0B4106-028D-A584-C1D1-9575F3B94C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2895" y="2138212"/>
            <a:ext cx="914400" cy="914400"/>
          </a:xfrm>
          <a:prstGeom prst="rect">
            <a:avLst/>
          </a:prstGeom>
        </p:spPr>
      </p:pic>
      <p:pic>
        <p:nvPicPr>
          <p:cNvPr id="19" name="Bild 18" descr="Ruta kontur">
            <a:extLst>
              <a:ext uri="{FF2B5EF4-FFF2-40B4-BE49-F238E27FC236}">
                <a16:creationId xmlns:a16="http://schemas.microsoft.com/office/drawing/2014/main" id="{AACCA162-E87E-975D-56EE-8D184AAFA02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4503" y="2138212"/>
            <a:ext cx="914400" cy="914400"/>
          </a:xfrm>
          <a:prstGeom prst="rect">
            <a:avLst/>
          </a:prstGeom>
        </p:spPr>
      </p:pic>
      <p:sp>
        <p:nvSpPr>
          <p:cNvPr id="20" name="textruta 19">
            <a:extLst>
              <a:ext uri="{FF2B5EF4-FFF2-40B4-BE49-F238E27FC236}">
                <a16:creationId xmlns:a16="http://schemas.microsoft.com/office/drawing/2014/main" id="{820EEC0E-A1B2-94E9-F7C4-FE86B35A79D7}"/>
              </a:ext>
            </a:extLst>
          </p:cNvPr>
          <p:cNvSpPr txBox="1"/>
          <p:nvPr/>
        </p:nvSpPr>
        <p:spPr>
          <a:xfrm>
            <a:off x="1155625" y="3034435"/>
            <a:ext cx="912157" cy="276999"/>
          </a:xfrm>
          <a:prstGeom prst="rect">
            <a:avLst/>
          </a:prstGeom>
          <a:noFill/>
        </p:spPr>
        <p:txBody>
          <a:bodyPr wrap="square" rtlCol="0">
            <a:spAutoFit/>
          </a:bodyPr>
          <a:lstStyle/>
          <a:p>
            <a:pPr algn="ctr"/>
            <a:r>
              <a:rPr lang="sv-SE" sz="1200"/>
              <a:t>Paket 3</a:t>
            </a:r>
          </a:p>
        </p:txBody>
      </p:sp>
      <p:sp>
        <p:nvSpPr>
          <p:cNvPr id="21" name="textruta 20">
            <a:extLst>
              <a:ext uri="{FF2B5EF4-FFF2-40B4-BE49-F238E27FC236}">
                <a16:creationId xmlns:a16="http://schemas.microsoft.com/office/drawing/2014/main" id="{A27550F7-59FD-ACC2-026A-680F24AE4D07}"/>
              </a:ext>
            </a:extLst>
          </p:cNvPr>
          <p:cNvSpPr txBox="1"/>
          <p:nvPr/>
        </p:nvSpPr>
        <p:spPr>
          <a:xfrm>
            <a:off x="2061646" y="3034435"/>
            <a:ext cx="912157" cy="276999"/>
          </a:xfrm>
          <a:prstGeom prst="rect">
            <a:avLst/>
          </a:prstGeom>
          <a:noFill/>
        </p:spPr>
        <p:txBody>
          <a:bodyPr wrap="square" rtlCol="0">
            <a:spAutoFit/>
          </a:bodyPr>
          <a:lstStyle/>
          <a:p>
            <a:pPr algn="ctr"/>
            <a:r>
              <a:rPr lang="sv-SE" sz="1200"/>
              <a:t>Paket 4</a:t>
            </a:r>
          </a:p>
        </p:txBody>
      </p:sp>
      <p:sp>
        <p:nvSpPr>
          <p:cNvPr id="23" name="textruta 22">
            <a:extLst>
              <a:ext uri="{FF2B5EF4-FFF2-40B4-BE49-F238E27FC236}">
                <a16:creationId xmlns:a16="http://schemas.microsoft.com/office/drawing/2014/main" id="{E8626A3D-D882-407A-ACB1-8CD10728A6A4}"/>
              </a:ext>
            </a:extLst>
          </p:cNvPr>
          <p:cNvSpPr txBox="1"/>
          <p:nvPr/>
        </p:nvSpPr>
        <p:spPr>
          <a:xfrm>
            <a:off x="3830360" y="3034435"/>
            <a:ext cx="912157" cy="276999"/>
          </a:xfrm>
          <a:prstGeom prst="rect">
            <a:avLst/>
          </a:prstGeom>
          <a:noFill/>
        </p:spPr>
        <p:txBody>
          <a:bodyPr wrap="square" rtlCol="0">
            <a:spAutoFit/>
          </a:bodyPr>
          <a:lstStyle/>
          <a:p>
            <a:pPr algn="ctr"/>
            <a:r>
              <a:rPr lang="sv-SE" sz="1200"/>
              <a:t>Paket 5</a:t>
            </a:r>
          </a:p>
        </p:txBody>
      </p:sp>
      <p:sp>
        <p:nvSpPr>
          <p:cNvPr id="24" name="textruta 23">
            <a:extLst>
              <a:ext uri="{FF2B5EF4-FFF2-40B4-BE49-F238E27FC236}">
                <a16:creationId xmlns:a16="http://schemas.microsoft.com/office/drawing/2014/main" id="{74B75290-8DC2-DDE0-6BD2-B86E6D1CF278}"/>
              </a:ext>
            </a:extLst>
          </p:cNvPr>
          <p:cNvSpPr txBox="1"/>
          <p:nvPr/>
        </p:nvSpPr>
        <p:spPr>
          <a:xfrm>
            <a:off x="4744370" y="3034435"/>
            <a:ext cx="912157" cy="276999"/>
          </a:xfrm>
          <a:prstGeom prst="rect">
            <a:avLst/>
          </a:prstGeom>
          <a:noFill/>
        </p:spPr>
        <p:txBody>
          <a:bodyPr wrap="square" rtlCol="0">
            <a:spAutoFit/>
          </a:bodyPr>
          <a:lstStyle/>
          <a:p>
            <a:pPr algn="ctr"/>
            <a:r>
              <a:rPr lang="sv-SE" sz="1200"/>
              <a:t>Paket 6</a:t>
            </a:r>
          </a:p>
        </p:txBody>
      </p:sp>
      <p:sp>
        <p:nvSpPr>
          <p:cNvPr id="25" name="textruta 24">
            <a:extLst>
              <a:ext uri="{FF2B5EF4-FFF2-40B4-BE49-F238E27FC236}">
                <a16:creationId xmlns:a16="http://schemas.microsoft.com/office/drawing/2014/main" id="{91919B06-2152-325F-DDF6-45FF0D6C1CD1}"/>
              </a:ext>
            </a:extLst>
          </p:cNvPr>
          <p:cNvSpPr txBox="1"/>
          <p:nvPr/>
        </p:nvSpPr>
        <p:spPr>
          <a:xfrm>
            <a:off x="5691784" y="3034435"/>
            <a:ext cx="912157" cy="276999"/>
          </a:xfrm>
          <a:prstGeom prst="rect">
            <a:avLst/>
          </a:prstGeom>
          <a:noFill/>
        </p:spPr>
        <p:txBody>
          <a:bodyPr wrap="square" rtlCol="0">
            <a:spAutoFit/>
          </a:bodyPr>
          <a:lstStyle/>
          <a:p>
            <a:pPr algn="ctr"/>
            <a:r>
              <a:rPr lang="sv-SE" sz="1200"/>
              <a:t>Paket 7</a:t>
            </a:r>
          </a:p>
        </p:txBody>
      </p:sp>
      <p:sp>
        <p:nvSpPr>
          <p:cNvPr id="26" name="textruta 25">
            <a:extLst>
              <a:ext uri="{FF2B5EF4-FFF2-40B4-BE49-F238E27FC236}">
                <a16:creationId xmlns:a16="http://schemas.microsoft.com/office/drawing/2014/main" id="{97E3C40E-014D-053C-43C8-91D04A47C15F}"/>
              </a:ext>
            </a:extLst>
          </p:cNvPr>
          <p:cNvSpPr txBox="1"/>
          <p:nvPr/>
        </p:nvSpPr>
        <p:spPr>
          <a:xfrm>
            <a:off x="6569594" y="3034434"/>
            <a:ext cx="912157" cy="276999"/>
          </a:xfrm>
          <a:prstGeom prst="rect">
            <a:avLst/>
          </a:prstGeom>
          <a:noFill/>
        </p:spPr>
        <p:txBody>
          <a:bodyPr wrap="square" rtlCol="0">
            <a:spAutoFit/>
          </a:bodyPr>
          <a:lstStyle/>
          <a:p>
            <a:pPr algn="ctr"/>
            <a:r>
              <a:rPr lang="sv-SE" sz="1200"/>
              <a:t>Paket 8</a:t>
            </a:r>
          </a:p>
        </p:txBody>
      </p:sp>
      <p:sp>
        <p:nvSpPr>
          <p:cNvPr id="27" name="textruta 26">
            <a:extLst>
              <a:ext uri="{FF2B5EF4-FFF2-40B4-BE49-F238E27FC236}">
                <a16:creationId xmlns:a16="http://schemas.microsoft.com/office/drawing/2014/main" id="{F8B00CBF-F1EF-6853-3ADB-C8C061416A90}"/>
              </a:ext>
            </a:extLst>
          </p:cNvPr>
          <p:cNvSpPr txBox="1"/>
          <p:nvPr/>
        </p:nvSpPr>
        <p:spPr>
          <a:xfrm>
            <a:off x="7419790" y="3034434"/>
            <a:ext cx="1044190" cy="276999"/>
          </a:xfrm>
          <a:prstGeom prst="rect">
            <a:avLst/>
          </a:prstGeom>
          <a:noFill/>
        </p:spPr>
        <p:txBody>
          <a:bodyPr wrap="square" rtlCol="0">
            <a:spAutoFit/>
          </a:bodyPr>
          <a:lstStyle/>
          <a:p>
            <a:pPr algn="ctr"/>
            <a:r>
              <a:rPr lang="sv-SE" sz="1200"/>
              <a:t>Paket 9</a:t>
            </a:r>
          </a:p>
        </p:txBody>
      </p:sp>
      <p:sp>
        <p:nvSpPr>
          <p:cNvPr id="52" name="textruta 51">
            <a:extLst>
              <a:ext uri="{FF2B5EF4-FFF2-40B4-BE49-F238E27FC236}">
                <a16:creationId xmlns:a16="http://schemas.microsoft.com/office/drawing/2014/main" id="{8D2D8B86-1A88-3EE3-6DCE-78527CC9209A}"/>
              </a:ext>
            </a:extLst>
          </p:cNvPr>
          <p:cNvSpPr txBox="1"/>
          <p:nvPr/>
        </p:nvSpPr>
        <p:spPr>
          <a:xfrm>
            <a:off x="9198531" y="3034434"/>
            <a:ext cx="1044190" cy="276999"/>
          </a:xfrm>
          <a:prstGeom prst="rect">
            <a:avLst/>
          </a:prstGeom>
          <a:noFill/>
        </p:spPr>
        <p:txBody>
          <a:bodyPr wrap="square" rtlCol="0">
            <a:spAutoFit/>
          </a:bodyPr>
          <a:lstStyle/>
          <a:p>
            <a:pPr algn="ctr"/>
            <a:r>
              <a:rPr lang="sv-SE" sz="1200"/>
              <a:t>Paket 10</a:t>
            </a:r>
          </a:p>
        </p:txBody>
      </p:sp>
      <p:sp>
        <p:nvSpPr>
          <p:cNvPr id="62" name="textruta 61">
            <a:extLst>
              <a:ext uri="{FF2B5EF4-FFF2-40B4-BE49-F238E27FC236}">
                <a16:creationId xmlns:a16="http://schemas.microsoft.com/office/drawing/2014/main" id="{98BB11ED-B7DA-560D-8981-8836C820DE85}"/>
              </a:ext>
            </a:extLst>
          </p:cNvPr>
          <p:cNvSpPr txBox="1"/>
          <p:nvPr/>
        </p:nvSpPr>
        <p:spPr>
          <a:xfrm>
            <a:off x="10112921" y="3034434"/>
            <a:ext cx="1044190" cy="276999"/>
          </a:xfrm>
          <a:prstGeom prst="rect">
            <a:avLst/>
          </a:prstGeom>
          <a:noFill/>
        </p:spPr>
        <p:txBody>
          <a:bodyPr wrap="square" rtlCol="0">
            <a:spAutoFit/>
          </a:bodyPr>
          <a:lstStyle/>
          <a:p>
            <a:pPr algn="ctr"/>
            <a:r>
              <a:rPr lang="sv-SE" sz="1200"/>
              <a:t>Paket 11</a:t>
            </a:r>
          </a:p>
        </p:txBody>
      </p:sp>
      <p:sp>
        <p:nvSpPr>
          <p:cNvPr id="66" name="textruta 65">
            <a:extLst>
              <a:ext uri="{FF2B5EF4-FFF2-40B4-BE49-F238E27FC236}">
                <a16:creationId xmlns:a16="http://schemas.microsoft.com/office/drawing/2014/main" id="{78420B5D-455B-459E-18B1-E10E5486E944}"/>
              </a:ext>
            </a:extLst>
          </p:cNvPr>
          <p:cNvSpPr txBox="1"/>
          <p:nvPr/>
        </p:nvSpPr>
        <p:spPr>
          <a:xfrm>
            <a:off x="920257" y="4869152"/>
            <a:ext cx="2823979" cy="830997"/>
          </a:xfrm>
          <a:prstGeom prst="rect">
            <a:avLst/>
          </a:prstGeom>
          <a:noFill/>
        </p:spPr>
        <p:txBody>
          <a:bodyPr wrap="square" rtlCol="0" anchor="ctr">
            <a:spAutoFit/>
          </a:bodyPr>
          <a:lstStyle/>
          <a:p>
            <a:r>
              <a:rPr lang="sv-SE" sz="1200" b="1"/>
              <a:t>Innehåll i chefspaketet:</a:t>
            </a:r>
          </a:p>
          <a:p>
            <a:endParaRPr lang="sv-SE" sz="1200" b="1"/>
          </a:p>
          <a:p>
            <a:pPr marL="171450" indent="-171450">
              <a:buFont typeface="Arial" panose="020B0604020202020204" pitchFamily="34" charset="0"/>
              <a:buChar char="•"/>
            </a:pPr>
            <a:r>
              <a:rPr lang="sv-SE" sz="1200"/>
              <a:t>Del 1: Bakgrundsinfo till chef (blått)</a:t>
            </a:r>
          </a:p>
          <a:p>
            <a:pPr marL="171450" indent="-171450">
              <a:buFont typeface="Arial" panose="020B0604020202020204" pitchFamily="34" charset="0"/>
              <a:buChar char="•"/>
            </a:pPr>
            <a:r>
              <a:rPr lang="sv-SE" sz="1200"/>
              <a:t>Del 2: APT-material till medarbetare</a:t>
            </a:r>
          </a:p>
        </p:txBody>
      </p:sp>
      <p:cxnSp>
        <p:nvCxnSpPr>
          <p:cNvPr id="22" name="Rak koppling 21">
            <a:extLst>
              <a:ext uri="{FF2B5EF4-FFF2-40B4-BE49-F238E27FC236}">
                <a16:creationId xmlns:a16="http://schemas.microsoft.com/office/drawing/2014/main" id="{ACC067FD-D5CD-9E59-7D6E-4710234774C1}"/>
              </a:ext>
            </a:extLst>
          </p:cNvPr>
          <p:cNvCxnSpPr>
            <a:cxnSpLocks/>
          </p:cNvCxnSpPr>
          <p:nvPr/>
        </p:nvCxnSpPr>
        <p:spPr>
          <a:xfrm flipH="1">
            <a:off x="11053884" y="1762240"/>
            <a:ext cx="1130362" cy="0"/>
          </a:xfrm>
          <a:prstGeom prst="line">
            <a:avLst/>
          </a:prstGeom>
          <a:ln/>
        </p:spPr>
        <p:style>
          <a:lnRef idx="2">
            <a:schemeClr val="dk1"/>
          </a:lnRef>
          <a:fillRef idx="0">
            <a:schemeClr val="dk1"/>
          </a:fillRef>
          <a:effectRef idx="1">
            <a:schemeClr val="dk1"/>
          </a:effectRef>
          <a:fontRef idx="minor">
            <a:schemeClr val="tx1"/>
          </a:fontRef>
        </p:style>
      </p:cxnSp>
      <p:sp>
        <p:nvSpPr>
          <p:cNvPr id="30" name="textruta 29">
            <a:extLst>
              <a:ext uri="{FF2B5EF4-FFF2-40B4-BE49-F238E27FC236}">
                <a16:creationId xmlns:a16="http://schemas.microsoft.com/office/drawing/2014/main" id="{B626DF46-80A5-395D-AE61-729194931DC6}"/>
              </a:ext>
            </a:extLst>
          </p:cNvPr>
          <p:cNvSpPr txBox="1"/>
          <p:nvPr/>
        </p:nvSpPr>
        <p:spPr>
          <a:xfrm>
            <a:off x="11107737" y="1773162"/>
            <a:ext cx="399970" cy="276999"/>
          </a:xfrm>
          <a:prstGeom prst="rect">
            <a:avLst/>
          </a:prstGeom>
          <a:noFill/>
        </p:spPr>
        <p:txBody>
          <a:bodyPr wrap="square" rtlCol="0">
            <a:spAutoFit/>
          </a:bodyPr>
          <a:lstStyle/>
          <a:p>
            <a:r>
              <a:rPr lang="sv-SE" sz="1200"/>
              <a:t>jan</a:t>
            </a:r>
          </a:p>
        </p:txBody>
      </p:sp>
      <p:sp>
        <p:nvSpPr>
          <p:cNvPr id="35" name="textruta 34">
            <a:extLst>
              <a:ext uri="{FF2B5EF4-FFF2-40B4-BE49-F238E27FC236}">
                <a16:creationId xmlns:a16="http://schemas.microsoft.com/office/drawing/2014/main" id="{EDADABAE-0895-0DCB-E88A-6F5E1C35443A}"/>
              </a:ext>
            </a:extLst>
          </p:cNvPr>
          <p:cNvSpPr txBox="1"/>
          <p:nvPr/>
        </p:nvSpPr>
        <p:spPr>
          <a:xfrm>
            <a:off x="11515461" y="1770404"/>
            <a:ext cx="399970" cy="276999"/>
          </a:xfrm>
          <a:prstGeom prst="rect">
            <a:avLst/>
          </a:prstGeom>
          <a:noFill/>
        </p:spPr>
        <p:txBody>
          <a:bodyPr wrap="square" rtlCol="0">
            <a:spAutoFit/>
          </a:bodyPr>
          <a:lstStyle/>
          <a:p>
            <a:r>
              <a:rPr lang="sv-SE" sz="1200"/>
              <a:t>feb</a:t>
            </a:r>
          </a:p>
        </p:txBody>
      </p:sp>
      <p:sp>
        <p:nvSpPr>
          <p:cNvPr id="38" name="textruta 37">
            <a:extLst>
              <a:ext uri="{FF2B5EF4-FFF2-40B4-BE49-F238E27FC236}">
                <a16:creationId xmlns:a16="http://schemas.microsoft.com/office/drawing/2014/main" id="{F8682A15-0851-EF25-0CF0-10EB63F75946}"/>
              </a:ext>
            </a:extLst>
          </p:cNvPr>
          <p:cNvSpPr txBox="1"/>
          <p:nvPr/>
        </p:nvSpPr>
        <p:spPr>
          <a:xfrm>
            <a:off x="11507707" y="1492392"/>
            <a:ext cx="399970" cy="276999"/>
          </a:xfrm>
          <a:prstGeom prst="rect">
            <a:avLst/>
          </a:prstGeom>
          <a:noFill/>
          <a:ln>
            <a:noFill/>
          </a:ln>
        </p:spPr>
        <p:txBody>
          <a:bodyPr wrap="square" rtlCol="0">
            <a:spAutoFit/>
          </a:bodyPr>
          <a:lstStyle/>
          <a:p>
            <a:r>
              <a:rPr lang="sv-SE" sz="1200"/>
              <a:t>Q1</a:t>
            </a:r>
          </a:p>
        </p:txBody>
      </p:sp>
      <p:pic>
        <p:nvPicPr>
          <p:cNvPr id="29" name="Bild 28" descr="Ruta kontur">
            <a:extLst>
              <a:ext uri="{FF2B5EF4-FFF2-40B4-BE49-F238E27FC236}">
                <a16:creationId xmlns:a16="http://schemas.microsoft.com/office/drawing/2014/main" id="{08803B8C-3990-8163-FC15-835AB981BCB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36290" y="2137217"/>
            <a:ext cx="914400" cy="914400"/>
          </a:xfrm>
          <a:prstGeom prst="rect">
            <a:avLst/>
          </a:prstGeom>
        </p:spPr>
      </p:pic>
      <p:sp>
        <p:nvSpPr>
          <p:cNvPr id="39" name="textruta 38">
            <a:extLst>
              <a:ext uri="{FF2B5EF4-FFF2-40B4-BE49-F238E27FC236}">
                <a16:creationId xmlns:a16="http://schemas.microsoft.com/office/drawing/2014/main" id="{1F4BAA33-912A-491D-2CDF-2527917BC595}"/>
              </a:ext>
            </a:extLst>
          </p:cNvPr>
          <p:cNvSpPr txBox="1"/>
          <p:nvPr/>
        </p:nvSpPr>
        <p:spPr>
          <a:xfrm>
            <a:off x="10985612" y="3033421"/>
            <a:ext cx="1044190" cy="276999"/>
          </a:xfrm>
          <a:prstGeom prst="rect">
            <a:avLst/>
          </a:prstGeom>
          <a:noFill/>
        </p:spPr>
        <p:txBody>
          <a:bodyPr wrap="square" rtlCol="0">
            <a:spAutoFit/>
          </a:bodyPr>
          <a:lstStyle/>
          <a:p>
            <a:pPr algn="ctr"/>
            <a:r>
              <a:rPr lang="sv-SE" sz="1200"/>
              <a:t>Paket 12</a:t>
            </a:r>
          </a:p>
        </p:txBody>
      </p:sp>
      <p:grpSp>
        <p:nvGrpSpPr>
          <p:cNvPr id="28" name="Grupp 27">
            <a:extLst>
              <a:ext uri="{FF2B5EF4-FFF2-40B4-BE49-F238E27FC236}">
                <a16:creationId xmlns:a16="http://schemas.microsoft.com/office/drawing/2014/main" id="{72CD4E09-C091-8386-C703-875E00C05B6D}"/>
              </a:ext>
            </a:extLst>
          </p:cNvPr>
          <p:cNvGrpSpPr/>
          <p:nvPr/>
        </p:nvGrpSpPr>
        <p:grpSpPr>
          <a:xfrm>
            <a:off x="10154503" y="3429000"/>
            <a:ext cx="843580" cy="820510"/>
            <a:chOff x="4388304" y="4190803"/>
            <a:chExt cx="843580" cy="820510"/>
          </a:xfrm>
          <a:solidFill>
            <a:srgbClr val="82CD9E"/>
          </a:solidFill>
        </p:grpSpPr>
        <p:sp>
          <p:nvSpPr>
            <p:cNvPr id="41" name="Ellips 40">
              <a:extLst>
                <a:ext uri="{FF2B5EF4-FFF2-40B4-BE49-F238E27FC236}">
                  <a16:creationId xmlns:a16="http://schemas.microsoft.com/office/drawing/2014/main" id="{1D6E49EA-B885-B2A8-DD08-F0554F1406FF}"/>
                </a:ext>
              </a:extLst>
            </p:cNvPr>
            <p:cNvSpPr/>
            <p:nvPr/>
          </p:nvSpPr>
          <p:spPr>
            <a:xfrm>
              <a:off x="4388304" y="4190803"/>
              <a:ext cx="820510" cy="8205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2467A73C-E6D2-6F4D-3FE4-6DD1B1B1990A}"/>
                </a:ext>
              </a:extLst>
            </p:cNvPr>
            <p:cNvSpPr txBox="1"/>
            <p:nvPr/>
          </p:nvSpPr>
          <p:spPr>
            <a:xfrm>
              <a:off x="4388304" y="4376347"/>
              <a:ext cx="843580" cy="400110"/>
            </a:xfrm>
            <a:prstGeom prst="rect">
              <a:avLst/>
            </a:prstGeom>
            <a:noFill/>
          </p:spPr>
          <p:txBody>
            <a:bodyPr wrap="square" rtlCol="0">
              <a:spAutoFit/>
            </a:bodyPr>
            <a:lstStyle/>
            <a:p>
              <a:pPr algn="ctr"/>
              <a:r>
                <a:rPr lang="sv-SE" sz="1000" b="1"/>
                <a:t>Cosmic lanseras</a:t>
              </a:r>
            </a:p>
          </p:txBody>
        </p:sp>
      </p:grpSp>
    </p:spTree>
    <p:extLst>
      <p:ext uri="{BB962C8B-B14F-4D97-AF65-F5344CB8AC3E}">
        <p14:creationId xmlns:p14="http://schemas.microsoft.com/office/powerpoint/2010/main" val="25982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2B143BF-AE64-8F8F-5525-3AA9FFB9AEA8}"/>
              </a:ext>
            </a:extLst>
          </p:cNvPr>
          <p:cNvSpPr>
            <a:spLocks noGrp="1"/>
          </p:cNvSpPr>
          <p:nvPr>
            <p:ph type="dt" sz="half" idx="14"/>
          </p:nvPr>
        </p:nvSpPr>
        <p:spPr>
          <a:xfrm>
            <a:off x="9135291" y="6452047"/>
            <a:ext cx="2085741" cy="324000"/>
          </a:xfrm>
        </p:spPr>
        <p:txBody>
          <a:bodyPr anchor="ctr">
            <a:normAutofit/>
          </a:bodyPr>
          <a:lstStyle/>
          <a:p>
            <a:pPr>
              <a:spcAft>
                <a:spcPts val="600"/>
              </a:spcAft>
            </a:pPr>
            <a:r>
              <a:rPr lang="sv-SE" dirty="0"/>
              <a:t>Chefspaket 5 - Information│</a:t>
            </a:r>
          </a:p>
        </p:txBody>
      </p:sp>
      <p:sp>
        <p:nvSpPr>
          <p:cNvPr id="5" name="Platshållare för sidfot 4">
            <a:extLst>
              <a:ext uri="{FF2B5EF4-FFF2-40B4-BE49-F238E27FC236}">
                <a16:creationId xmlns:a16="http://schemas.microsoft.com/office/drawing/2014/main" id="{1031A102-A227-DCD8-5ACC-055D15E99379}"/>
              </a:ext>
            </a:extLst>
          </p:cNvPr>
          <p:cNvSpPr>
            <a:spLocks noGrp="1"/>
          </p:cNvSpPr>
          <p:nvPr>
            <p:ph type="ftr" sz="quarter" idx="15"/>
          </p:nvPr>
        </p:nvSpPr>
        <p:spPr>
          <a:xfrm>
            <a:off x="809625" y="6452047"/>
            <a:ext cx="4114800" cy="324000"/>
          </a:xfrm>
        </p:spPr>
        <p:txBody>
          <a:bodyPr anchor="ctr">
            <a:normAutofit/>
          </a:bodyPr>
          <a:lstStyle/>
          <a:p>
            <a:pPr>
              <a:spcAft>
                <a:spcPts val="600"/>
              </a:spcAft>
            </a:pPr>
            <a:r>
              <a:rPr lang="sv-SE"/>
              <a:t>Halland – Bästa livsplatsen</a:t>
            </a:r>
          </a:p>
        </p:txBody>
      </p:sp>
      <p:sp>
        <p:nvSpPr>
          <p:cNvPr id="6" name="Platshållare för bildnummer 5">
            <a:extLst>
              <a:ext uri="{FF2B5EF4-FFF2-40B4-BE49-F238E27FC236}">
                <a16:creationId xmlns:a16="http://schemas.microsoft.com/office/drawing/2014/main" id="{A8774F86-1506-F2F6-DBA2-53DF1AE1C3B8}"/>
              </a:ext>
            </a:extLst>
          </p:cNvPr>
          <p:cNvSpPr>
            <a:spLocks noGrp="1"/>
          </p:cNvSpPr>
          <p:nvPr>
            <p:ph type="sldNum" sz="quarter" idx="16"/>
          </p:nvPr>
        </p:nvSpPr>
        <p:spPr>
          <a:xfrm>
            <a:off x="11227470" y="6452047"/>
            <a:ext cx="216000" cy="324000"/>
          </a:xfrm>
        </p:spPr>
        <p:txBody>
          <a:bodyPr anchor="ctr">
            <a:normAutofit/>
          </a:bodyPr>
          <a:lstStyle/>
          <a:p>
            <a:pPr>
              <a:spcAft>
                <a:spcPts val="600"/>
              </a:spcAft>
            </a:pPr>
            <a:fld id="{E8645303-2AAE-45D1-913A-B06AE6474513}" type="slidenum">
              <a:rPr lang="sv-SE" smtClean="0"/>
              <a:pPr>
                <a:spcAft>
                  <a:spcPts val="600"/>
                </a:spcAft>
              </a:pPr>
              <a:t>6</a:t>
            </a:fld>
            <a:endParaRPr lang="sv-SE"/>
          </a:p>
        </p:txBody>
      </p:sp>
      <p:sp>
        <p:nvSpPr>
          <p:cNvPr id="3" name="Rektangel 2">
            <a:extLst>
              <a:ext uri="{FF2B5EF4-FFF2-40B4-BE49-F238E27FC236}">
                <a16:creationId xmlns:a16="http://schemas.microsoft.com/office/drawing/2014/main" id="{B7580BC1-68FA-912C-CD1D-D3DDE777AEA5}"/>
              </a:ext>
            </a:extLst>
          </p:cNvPr>
          <p:cNvSpPr/>
          <p:nvPr/>
        </p:nvSpPr>
        <p:spPr>
          <a:xfrm>
            <a:off x="-1" y="694478"/>
            <a:ext cx="4338155" cy="570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81CEA5E-8B1B-FBD6-8145-DC04F3A37953}"/>
              </a:ext>
            </a:extLst>
          </p:cNvPr>
          <p:cNvSpPr>
            <a:spLocks noGrp="1"/>
          </p:cNvSpPr>
          <p:nvPr>
            <p:ph type="title"/>
          </p:nvPr>
        </p:nvSpPr>
        <p:spPr>
          <a:xfrm>
            <a:off x="803275" y="333375"/>
            <a:ext cx="11129321" cy="1296000"/>
          </a:xfrm>
        </p:spPr>
        <p:txBody>
          <a:bodyPr anchor="ctr">
            <a:normAutofit/>
          </a:bodyPr>
          <a:lstStyle/>
          <a:p>
            <a:pPr>
              <a:lnSpc>
                <a:spcPct val="100000"/>
              </a:lnSpc>
            </a:pPr>
            <a:r>
              <a:rPr lang="sv-SE">
                <a:solidFill>
                  <a:schemeClr val="bg1"/>
                </a:solidFill>
              </a:rPr>
              <a:t>Aktuellt just nu: </a:t>
            </a:r>
            <a:r>
              <a:rPr lang="sv-SE"/>
              <a:t>Checklistor varje månad</a:t>
            </a:r>
          </a:p>
        </p:txBody>
      </p:sp>
      <p:sp>
        <p:nvSpPr>
          <p:cNvPr id="7" name="Platshållare för innehåll 2">
            <a:extLst>
              <a:ext uri="{FF2B5EF4-FFF2-40B4-BE49-F238E27FC236}">
                <a16:creationId xmlns:a16="http://schemas.microsoft.com/office/drawing/2014/main" id="{68A6E243-D398-1B99-4254-588B3127CC24}"/>
              </a:ext>
            </a:extLst>
          </p:cNvPr>
          <p:cNvSpPr txBox="1">
            <a:spLocks/>
          </p:cNvSpPr>
          <p:nvPr/>
        </p:nvSpPr>
        <p:spPr>
          <a:xfrm>
            <a:off x="812800" y="1665288"/>
            <a:ext cx="5841217" cy="4535488"/>
          </a:xfrm>
          <a:prstGeom prst="rect">
            <a:avLst/>
          </a:prstGeom>
        </p:spPr>
        <p:txBody>
          <a:bodyPr vert="horz" lIns="0" tIns="0" rIns="0" bIns="0" rtlCol="0" anchor="t">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r>
              <a:rPr lang="sv-SE" dirty="0"/>
              <a:t>Under hösten börjar vi arbeta med checklistor med olika konkreta aktiviteter inför lansering av Cosmic.</a:t>
            </a:r>
          </a:p>
          <a:p>
            <a:pPr marL="287655" indent="-287655"/>
            <a:r>
              <a:rPr lang="sv-SE" dirty="0"/>
              <a:t>Checklistorna tas fram av FVIS-programmet bakom lanseringen av Cosmic och förs via ”FVIS-samordnare Införande” ut till de ”Lokala införandeteamen” hos Övriga Privata vårdgivare.  </a:t>
            </a:r>
            <a:endParaRPr lang="sv-SE" dirty="0">
              <a:cs typeface="Arial" panose="020B0604020202020204"/>
            </a:endParaRPr>
          </a:p>
          <a:p>
            <a:pPr marL="287655" indent="-287655"/>
            <a:r>
              <a:rPr lang="sv-SE" dirty="0"/>
              <a:t>Uppstart av regelbunden dialog mellan er och berörd kontaktperson "FVIS-samordnare Införande". </a:t>
            </a:r>
            <a:endParaRPr lang="es-ES" dirty="0"/>
          </a:p>
          <a:p>
            <a:pPr marL="0" indent="0">
              <a:buNone/>
            </a:pPr>
            <a:endParaRPr lang="es-ES" dirty="0">
              <a:cs typeface="Arial" panose="020B0604020202020204"/>
            </a:endParaRPr>
          </a:p>
        </p:txBody>
      </p:sp>
      <p:sp>
        <p:nvSpPr>
          <p:cNvPr id="16" name="Ellips 15">
            <a:extLst>
              <a:ext uri="{FF2B5EF4-FFF2-40B4-BE49-F238E27FC236}">
                <a16:creationId xmlns:a16="http://schemas.microsoft.com/office/drawing/2014/main" id="{D0E5C1BF-BFE1-B257-A1A1-23A3EEF7303A}"/>
              </a:ext>
            </a:extLst>
          </p:cNvPr>
          <p:cNvSpPr/>
          <p:nvPr/>
        </p:nvSpPr>
        <p:spPr>
          <a:xfrm>
            <a:off x="7701190" y="1714502"/>
            <a:ext cx="3678010" cy="36780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design&#10;&#10;Automatiskt genererad beskrivning">
            <a:extLst>
              <a:ext uri="{FF2B5EF4-FFF2-40B4-BE49-F238E27FC236}">
                <a16:creationId xmlns:a16="http://schemas.microsoft.com/office/drawing/2014/main" id="{44B3C8F5-ADBD-7080-8EFD-638D6E7976CB}"/>
              </a:ext>
            </a:extLst>
          </p:cNvPr>
          <p:cNvPicPr>
            <a:picLocks noChangeAspect="1"/>
          </p:cNvPicPr>
          <p:nvPr/>
        </p:nvPicPr>
        <p:blipFill>
          <a:blip r:embed="rId3"/>
          <a:stretch>
            <a:fillRect/>
          </a:stretch>
        </p:blipFill>
        <p:spPr>
          <a:xfrm>
            <a:off x="8234260" y="2347811"/>
            <a:ext cx="2509360" cy="2509360"/>
          </a:xfrm>
          <a:prstGeom prst="rect">
            <a:avLst/>
          </a:prstGeom>
        </p:spPr>
      </p:pic>
    </p:spTree>
    <p:extLst>
      <p:ext uri="{BB962C8B-B14F-4D97-AF65-F5344CB8AC3E}">
        <p14:creationId xmlns:p14="http://schemas.microsoft.com/office/powerpoint/2010/main" val="355263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EFFFA-9291-245A-7385-B62661AB155D}"/>
              </a:ext>
            </a:extLst>
          </p:cNvPr>
          <p:cNvSpPr>
            <a:spLocks noGrp="1"/>
          </p:cNvSpPr>
          <p:nvPr>
            <p:ph type="title"/>
          </p:nvPr>
        </p:nvSpPr>
        <p:spPr/>
        <p:txBody>
          <a:bodyPr/>
          <a:lstStyle/>
          <a:p>
            <a:r>
              <a:rPr lang="sv-SE"/>
              <a:t>Film om standardisering</a:t>
            </a:r>
          </a:p>
        </p:txBody>
      </p:sp>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83938"/>
            <a:ext cx="4711700" cy="4535488"/>
          </a:xfrm>
        </p:spPr>
        <p:txBody>
          <a:bodyPr vert="horz" lIns="0" tIns="0" rIns="0" bIns="0" rtlCol="0" anchor="t">
            <a:noAutofit/>
          </a:bodyPr>
          <a:lstStyle/>
          <a:p>
            <a:pPr marL="0" indent="0">
              <a:buNone/>
            </a:pPr>
            <a:r>
              <a:rPr lang="sv-SE"/>
              <a:t>Titta på en film med dina medarbetare om standardiserad och strukturerad information i Cosmic. </a:t>
            </a:r>
            <a:br>
              <a:rPr lang="sv-SE"/>
            </a:br>
            <a:br>
              <a:rPr lang="sv-SE"/>
            </a:br>
            <a:r>
              <a:rPr lang="sv-SE">
                <a:solidFill>
                  <a:srgbClr val="003366"/>
                </a:solidFill>
                <a:hlinkClick r:id="rId3">
                  <a:extLst>
                    <a:ext uri="{A12FA001-AC4F-418D-AE19-62706E023703}">
                      <ahyp:hlinkClr xmlns:ahyp="http://schemas.microsoft.com/office/drawing/2018/hyperlinkcolor" val="tx"/>
                    </a:ext>
                  </a:extLst>
                </a:hlinkClick>
              </a:rPr>
              <a:t>Film om standardisering</a:t>
            </a:r>
            <a:r>
              <a:rPr lang="sv-SE">
                <a:solidFill>
                  <a:srgbClr val="003366"/>
                </a:solidFill>
              </a:rPr>
              <a:t> </a:t>
            </a:r>
            <a:br>
              <a:rPr lang="sv-SE">
                <a:solidFill>
                  <a:srgbClr val="003366"/>
                </a:solidFill>
              </a:rPr>
            </a:br>
            <a:r>
              <a:rPr lang="sv-SE"/>
              <a:t>(tre minuter, textad)</a:t>
            </a:r>
            <a:endParaRPr lang="sv-SE">
              <a:solidFill>
                <a:srgbClr val="003366"/>
              </a:solidFill>
              <a:cs typeface="Arial" panose="020B0604020202020204"/>
            </a:endParaRPr>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a:xfrm>
            <a:off x="9074331" y="6452047"/>
            <a:ext cx="2146701" cy="324000"/>
          </a:xfrm>
        </p:spPr>
        <p:txBody>
          <a:bodyPr/>
          <a:lstStyle/>
          <a:p>
            <a:r>
              <a:rPr lang="sv-SE" dirty="0"/>
              <a:t>Chefspaket 5 - Information│</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7</a:t>
            </a:fld>
            <a:endParaRPr lang="sv-SE"/>
          </a:p>
        </p:txBody>
      </p:sp>
      <p:pic>
        <p:nvPicPr>
          <p:cNvPr id="11" name="Bildobjekt 10" descr="En bild som visar skärmbild, design&#10;&#10;Automatiskt genererad beskrivning">
            <a:extLst>
              <a:ext uri="{FF2B5EF4-FFF2-40B4-BE49-F238E27FC236}">
                <a16:creationId xmlns:a16="http://schemas.microsoft.com/office/drawing/2014/main" id="{32906B01-8643-28C9-C897-D046CF6EEE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5743" y="1683938"/>
            <a:ext cx="5022981" cy="2830512"/>
          </a:xfrm>
          <a:prstGeom prst="rect">
            <a:avLst/>
          </a:prstGeom>
        </p:spPr>
      </p:pic>
    </p:spTree>
    <p:extLst>
      <p:ext uri="{BB962C8B-B14F-4D97-AF65-F5344CB8AC3E}">
        <p14:creationId xmlns:p14="http://schemas.microsoft.com/office/powerpoint/2010/main" val="349219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3046705-2878-099D-DB5C-BF0B1E5533A4}"/>
              </a:ext>
            </a:extLst>
          </p:cNvPr>
          <p:cNvPicPr>
            <a:picLocks noChangeAspect="1"/>
          </p:cNvPicPr>
          <p:nvPr/>
        </p:nvPicPr>
        <p:blipFill>
          <a:blip r:embed="rId3"/>
          <a:srcRect/>
          <a:stretch/>
        </p:blipFill>
        <p:spPr>
          <a:xfrm>
            <a:off x="5801780" y="4278086"/>
            <a:ext cx="4466310" cy="2022774"/>
          </a:xfrm>
          <a:prstGeom prst="rect">
            <a:avLst/>
          </a:prstGeom>
        </p:spPr>
      </p:pic>
      <p:pic>
        <p:nvPicPr>
          <p:cNvPr id="8" name="Bildobjekt 7">
            <a:extLst>
              <a:ext uri="{FF2B5EF4-FFF2-40B4-BE49-F238E27FC236}">
                <a16:creationId xmlns:a16="http://schemas.microsoft.com/office/drawing/2014/main" id="{FB106A7E-B689-5B80-810A-EEB9E11F5B81}"/>
              </a:ext>
            </a:extLst>
          </p:cNvPr>
          <p:cNvPicPr>
            <a:picLocks noChangeAspect="1"/>
          </p:cNvPicPr>
          <p:nvPr/>
        </p:nvPicPr>
        <p:blipFill>
          <a:blip r:embed="rId3"/>
          <a:srcRect/>
          <a:stretch/>
        </p:blipFill>
        <p:spPr>
          <a:xfrm>
            <a:off x="8122105" y="3097061"/>
            <a:ext cx="3507934" cy="2563964"/>
          </a:xfrm>
          <a:prstGeom prst="rect">
            <a:avLst/>
          </a:prstGeom>
        </p:spPr>
      </p:pic>
      <p:sp>
        <p:nvSpPr>
          <p:cNvPr id="15" name="Rubrik 1">
            <a:extLst>
              <a:ext uri="{FF2B5EF4-FFF2-40B4-BE49-F238E27FC236}">
                <a16:creationId xmlns:a16="http://schemas.microsoft.com/office/drawing/2014/main" id="{4ADC7FC8-CF85-42BB-BD59-C1CA71942EEA}"/>
              </a:ext>
            </a:extLst>
          </p:cNvPr>
          <p:cNvSpPr txBox="1">
            <a:spLocks/>
          </p:cNvSpPr>
          <p:nvPr/>
        </p:nvSpPr>
        <p:spPr bwMode="auto">
          <a:xfrm>
            <a:off x="749541" y="553205"/>
            <a:ext cx="8094657" cy="6544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rtlCol="0" anchor="b" anchorCtr="0" compatLnSpc="1">
            <a:prstTxWarp prst="textNoShape">
              <a:avLst/>
            </a:prstTxWarp>
            <a:noAutofit/>
          </a:bodyPr>
          <a:lstStyle>
            <a:lvl1pPr algn="l"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pPr>
              <a:lnSpc>
                <a:spcPct val="100000"/>
              </a:lnSpc>
            </a:pPr>
            <a:r>
              <a:rPr lang="sv-SE" altLang="sv-SE" sz="3600" b="1">
                <a:solidFill>
                  <a:schemeClr val="tx1"/>
                </a:solidFill>
              </a:rPr>
              <a:t>Farhågor om standardisering</a:t>
            </a:r>
          </a:p>
        </p:txBody>
      </p:sp>
      <p:sp>
        <p:nvSpPr>
          <p:cNvPr id="6" name="textruta 5">
            <a:extLst>
              <a:ext uri="{FF2B5EF4-FFF2-40B4-BE49-F238E27FC236}">
                <a16:creationId xmlns:a16="http://schemas.microsoft.com/office/drawing/2014/main" id="{BAB05B5C-3A73-4F7A-9A3F-3D65A8ABEA6E}"/>
              </a:ext>
            </a:extLst>
          </p:cNvPr>
          <p:cNvSpPr txBox="1"/>
          <p:nvPr/>
        </p:nvSpPr>
        <p:spPr>
          <a:xfrm>
            <a:off x="4403416" y="1973063"/>
            <a:ext cx="3015347" cy="2462213"/>
          </a:xfrm>
          <a:prstGeom prst="rect">
            <a:avLst/>
          </a:prstGeom>
          <a:noFill/>
        </p:spPr>
        <p:txBody>
          <a:bodyPr wrap="square" rtlCol="0">
            <a:spAutoFit/>
          </a:bodyPr>
          <a:lstStyle/>
          <a:p>
            <a:r>
              <a:rPr lang="sv-SE" sz="1400"/>
              <a:t>Det finns flera fördelar med att arbeta standardiserat då patientsäkerheten ökar genom att bland annat:</a:t>
            </a:r>
          </a:p>
          <a:p>
            <a:endParaRPr lang="sv-SE" sz="1400"/>
          </a:p>
          <a:p>
            <a:pPr marL="285750" indent="-285750">
              <a:buFont typeface="Arial" panose="020B0604020202020204" pitchFamily="34" charset="0"/>
              <a:buChar char="•"/>
            </a:pPr>
            <a:r>
              <a:rPr lang="sv-SE" sz="1400"/>
              <a:t>Lättare att hitta information. </a:t>
            </a:r>
          </a:p>
          <a:p>
            <a:pPr marL="285750" indent="-285750">
              <a:buFont typeface="Arial" panose="020B0604020202020204" pitchFamily="34" charset="0"/>
              <a:buChar char="•"/>
            </a:pPr>
            <a:r>
              <a:rPr lang="sv-SE" sz="1400"/>
              <a:t>Mindre dubbeldokumentation. </a:t>
            </a:r>
          </a:p>
          <a:p>
            <a:pPr marL="285750" indent="-285750">
              <a:buFont typeface="Arial" panose="020B0604020202020204" pitchFamily="34" charset="0"/>
              <a:buChar char="•"/>
            </a:pPr>
            <a:r>
              <a:rPr lang="sv-SE" sz="1400"/>
              <a:t>Enklare att jobba på annan enhet. Igenkänning. </a:t>
            </a:r>
          </a:p>
          <a:p>
            <a:pPr marL="285750" indent="-285750">
              <a:buFont typeface="Arial" panose="020B0604020202020204" pitchFamily="34" charset="0"/>
              <a:buChar char="•"/>
            </a:pPr>
            <a:r>
              <a:rPr lang="sv-SE" sz="1400"/>
              <a:t>Enklare att få korrekt statistik.</a:t>
            </a:r>
          </a:p>
          <a:p>
            <a:pPr marL="285750" indent="-285750">
              <a:buFont typeface="Arial" panose="020B0604020202020204" pitchFamily="34" charset="0"/>
              <a:buChar char="•"/>
            </a:pPr>
            <a:endParaRPr lang="sv-SE" sz="1400"/>
          </a:p>
        </p:txBody>
      </p:sp>
      <p:sp>
        <p:nvSpPr>
          <p:cNvPr id="13" name="Rubrik 1">
            <a:extLst>
              <a:ext uri="{FF2B5EF4-FFF2-40B4-BE49-F238E27FC236}">
                <a16:creationId xmlns:a16="http://schemas.microsoft.com/office/drawing/2014/main" id="{D8FFBB00-F603-4C75-B310-AC3DF75F8B67}"/>
              </a:ext>
            </a:extLst>
          </p:cNvPr>
          <p:cNvSpPr txBox="1">
            <a:spLocks/>
          </p:cNvSpPr>
          <p:nvPr/>
        </p:nvSpPr>
        <p:spPr>
          <a:xfrm>
            <a:off x="4403416" y="1490155"/>
            <a:ext cx="2796729" cy="4115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1" kern="1200">
                <a:solidFill>
                  <a:schemeClr val="accent4"/>
                </a:solidFill>
                <a:latin typeface="Calibri" panose="020F0502020204030204" pitchFamily="34" charset="0"/>
                <a:ea typeface="+mj-ea"/>
                <a:cs typeface="Calibri" panose="020F0502020204030204" pitchFamily="34" charset="0"/>
              </a:defRPr>
            </a:lvl1pPr>
          </a:lstStyle>
          <a:p>
            <a:r>
              <a:rPr lang="sv-SE" sz="1400" i="0">
                <a:solidFill>
                  <a:schemeClr val="tx1"/>
                </a:solidFill>
                <a:latin typeface="+mn-lt"/>
                <a:cs typeface="Calibri"/>
              </a:rPr>
              <a:t>Budskap</a:t>
            </a:r>
            <a:endParaRPr lang="sv-SE" sz="1400">
              <a:solidFill>
                <a:schemeClr val="tx1"/>
              </a:solidFill>
              <a:latin typeface="+mn-lt"/>
              <a:cs typeface="Calibri"/>
            </a:endParaRPr>
          </a:p>
        </p:txBody>
      </p:sp>
      <p:sp>
        <p:nvSpPr>
          <p:cNvPr id="17" name="textruta 16">
            <a:extLst>
              <a:ext uri="{FF2B5EF4-FFF2-40B4-BE49-F238E27FC236}">
                <a16:creationId xmlns:a16="http://schemas.microsoft.com/office/drawing/2014/main" id="{D66854C3-4A2C-40CC-8560-46E41EA6C440}"/>
              </a:ext>
            </a:extLst>
          </p:cNvPr>
          <p:cNvSpPr txBox="1"/>
          <p:nvPr/>
        </p:nvSpPr>
        <p:spPr>
          <a:xfrm>
            <a:off x="803275" y="1982450"/>
            <a:ext cx="2896799" cy="3323987"/>
          </a:xfrm>
          <a:prstGeom prst="rect">
            <a:avLst/>
          </a:prstGeom>
          <a:noFill/>
        </p:spPr>
        <p:txBody>
          <a:bodyPr wrap="square" lIns="91440" tIns="45720" rIns="91440" bIns="45720" rtlCol="0" anchor="t">
            <a:spAutoFit/>
          </a:bodyPr>
          <a:lstStyle/>
          <a:p>
            <a:r>
              <a:rPr lang="sv-SE" sz="1400"/>
              <a:t>Lyft svårigheterna med att få en bra överblick över vilken information som finns, tiden vi lägger på att hitta information och hur svårt det ibland är att återanvända informationen.</a:t>
            </a:r>
            <a:br>
              <a:rPr lang="sv-SE" sz="1400"/>
            </a:br>
            <a:endParaRPr lang="sv-SE" sz="1400"/>
          </a:p>
          <a:p>
            <a:r>
              <a:rPr lang="sv-SE" sz="1400"/>
              <a:t>Påpeka att vi är mer lika än vi tror.</a:t>
            </a:r>
          </a:p>
          <a:p>
            <a:endParaRPr lang="sv-SE" sz="1400"/>
          </a:p>
          <a:p>
            <a:r>
              <a:rPr lang="sv-SE" sz="1400" b="1"/>
              <a:t>Film: 	</a:t>
            </a:r>
            <a:r>
              <a:rPr lang="sv-SE" sz="1400">
                <a:solidFill>
                  <a:schemeClr val="tx2"/>
                </a:solidFill>
              </a:rPr>
              <a:t>-</a:t>
            </a:r>
            <a:r>
              <a:rPr lang="sv-SE" sz="1400" b="1">
                <a:solidFill>
                  <a:schemeClr val="tx2"/>
                </a:solidFill>
              </a:rPr>
              <a:t> </a:t>
            </a:r>
            <a:r>
              <a:rPr lang="sv-SE" sz="1400">
                <a:solidFill>
                  <a:schemeClr val="tx2"/>
                </a:solidFill>
                <a:hlinkClick r:id="rId4">
                  <a:extLst>
                    <a:ext uri="{A12FA001-AC4F-418D-AE19-62706E023703}">
                      <ahyp:hlinkClr xmlns:ahyp="http://schemas.microsoft.com/office/drawing/2018/hyperlinkcolor" val="tx"/>
                    </a:ext>
                  </a:extLst>
                </a:hlinkClick>
              </a:rPr>
              <a:t>Standardisering</a:t>
            </a:r>
            <a:r>
              <a:rPr lang="sv-SE" sz="1400">
                <a:solidFill>
                  <a:schemeClr val="tx2"/>
                </a:solidFill>
              </a:rPr>
              <a:t>	- </a:t>
            </a:r>
            <a:r>
              <a:rPr lang="sv-SE" sz="1400">
                <a:solidFill>
                  <a:schemeClr val="tx2"/>
                </a:solidFill>
                <a:hlinkClick r:id="rId5">
                  <a:extLst>
                    <a:ext uri="{A12FA001-AC4F-418D-AE19-62706E023703}">
                      <ahyp:hlinkClr xmlns:ahyp="http://schemas.microsoft.com/office/drawing/2018/hyperlinkcolor" val="tx"/>
                    </a:ext>
                  </a:extLst>
                </a:hlinkClick>
              </a:rPr>
              <a:t>Samverkan</a:t>
            </a:r>
            <a:endParaRPr lang="sv-SE" sz="1400">
              <a:solidFill>
                <a:schemeClr val="tx2"/>
              </a:solidFill>
              <a:cs typeface="Arial"/>
            </a:endParaRPr>
          </a:p>
          <a:p>
            <a:endParaRPr lang="sv-SE" sz="1400"/>
          </a:p>
          <a:p>
            <a:r>
              <a:rPr lang="sv-SE" sz="1400" b="1" err="1"/>
              <a:t>Podd</a:t>
            </a:r>
            <a:r>
              <a:rPr lang="sv-SE" sz="1400" b="1"/>
              <a:t>:</a:t>
            </a:r>
            <a:r>
              <a:rPr lang="sv-SE" sz="1400"/>
              <a:t> 	</a:t>
            </a:r>
            <a:r>
              <a:rPr lang="sv-SE" sz="1400">
                <a:solidFill>
                  <a:schemeClr val="tx2"/>
                </a:solidFill>
              </a:rPr>
              <a:t>- </a:t>
            </a:r>
            <a:r>
              <a:rPr lang="sv-SE" sz="1400">
                <a:solidFill>
                  <a:srgbClr val="006966"/>
                </a:solidFill>
                <a:hlinkClick r:id="rId6">
                  <a:extLst>
                    <a:ext uri="{A12FA001-AC4F-418D-AE19-62706E023703}">
                      <ahyp:hlinkClr xmlns:ahyp="http://schemas.microsoft.com/office/drawing/2018/hyperlinkcolor" val="tx"/>
                    </a:ext>
                  </a:extLst>
                </a:hlinkClick>
              </a:rPr>
              <a:t>H</a:t>
            </a:r>
            <a:r>
              <a:rPr lang="sv-SE" sz="1400">
                <a:solidFill>
                  <a:schemeClr val="tx2"/>
                </a:solidFill>
                <a:hlinkClick r:id="rId6">
                  <a:extLst>
                    <a:ext uri="{A12FA001-AC4F-418D-AE19-62706E023703}">
                      <ahyp:hlinkClr xmlns:ahyp="http://schemas.microsoft.com/office/drawing/2018/hyperlinkcolor" val="tx"/>
                    </a:ext>
                  </a:extLst>
                </a:hlinkClick>
              </a:rPr>
              <a:t>älsoinformatik</a:t>
            </a:r>
            <a:endParaRPr lang="sv-SE" sz="1400">
              <a:solidFill>
                <a:schemeClr val="tx2"/>
              </a:solidFill>
            </a:endParaRPr>
          </a:p>
          <a:p>
            <a:endParaRPr lang="sv-SE" sz="1400">
              <a:solidFill>
                <a:schemeClr val="tx2"/>
              </a:solidFill>
            </a:endParaRPr>
          </a:p>
          <a:p>
            <a:endParaRPr lang="sv-SE" sz="1400"/>
          </a:p>
        </p:txBody>
      </p:sp>
      <p:sp>
        <p:nvSpPr>
          <p:cNvPr id="19" name="Rubrik 1">
            <a:extLst>
              <a:ext uri="{FF2B5EF4-FFF2-40B4-BE49-F238E27FC236}">
                <a16:creationId xmlns:a16="http://schemas.microsoft.com/office/drawing/2014/main" id="{814F00F9-5DF0-4BE5-B2FD-B7B2666BAF6B}"/>
              </a:ext>
            </a:extLst>
          </p:cNvPr>
          <p:cNvSpPr txBox="1">
            <a:spLocks/>
          </p:cNvSpPr>
          <p:nvPr/>
        </p:nvSpPr>
        <p:spPr>
          <a:xfrm>
            <a:off x="803275" y="1505649"/>
            <a:ext cx="2796729" cy="4115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1" kern="1200">
                <a:solidFill>
                  <a:schemeClr val="accent4"/>
                </a:solidFill>
                <a:latin typeface="Calibri" panose="020F0502020204030204" pitchFamily="34" charset="0"/>
                <a:ea typeface="+mj-ea"/>
                <a:cs typeface="Calibri" panose="020F0502020204030204" pitchFamily="34" charset="0"/>
              </a:defRPr>
            </a:lvl1pPr>
          </a:lstStyle>
          <a:p>
            <a:r>
              <a:rPr lang="sv-SE" sz="1400" i="0">
                <a:solidFill>
                  <a:schemeClr val="tx1"/>
                </a:solidFill>
                <a:latin typeface="+mn-lt"/>
                <a:cs typeface="Calibri"/>
              </a:rPr>
              <a:t>Som chef kan du agera så här</a:t>
            </a:r>
          </a:p>
        </p:txBody>
      </p:sp>
      <p:sp>
        <p:nvSpPr>
          <p:cNvPr id="22" name="textruta 21">
            <a:extLst>
              <a:ext uri="{FF2B5EF4-FFF2-40B4-BE49-F238E27FC236}">
                <a16:creationId xmlns:a16="http://schemas.microsoft.com/office/drawing/2014/main" id="{7F124B8A-1C1C-4819-A475-6C2A8280691B}"/>
              </a:ext>
            </a:extLst>
          </p:cNvPr>
          <p:cNvSpPr txBox="1"/>
          <p:nvPr/>
        </p:nvSpPr>
        <p:spPr>
          <a:xfrm>
            <a:off x="8158089" y="1983977"/>
            <a:ext cx="2524878" cy="523220"/>
          </a:xfrm>
          <a:prstGeom prst="rect">
            <a:avLst/>
          </a:prstGeom>
          <a:noFill/>
        </p:spPr>
        <p:txBody>
          <a:bodyPr wrap="square" rtlCol="0">
            <a:spAutoFit/>
          </a:bodyPr>
          <a:lstStyle/>
          <a:p>
            <a:r>
              <a:rPr lang="sv-SE" sz="1400"/>
              <a:t>Finns det andra fördelar med att vi dokumenterar lika?</a:t>
            </a:r>
          </a:p>
        </p:txBody>
      </p:sp>
      <p:sp>
        <p:nvSpPr>
          <p:cNvPr id="23" name="Rubrik 1">
            <a:extLst>
              <a:ext uri="{FF2B5EF4-FFF2-40B4-BE49-F238E27FC236}">
                <a16:creationId xmlns:a16="http://schemas.microsoft.com/office/drawing/2014/main" id="{927A9A9D-EF83-4F2E-B7D0-732BCC353476}"/>
              </a:ext>
            </a:extLst>
          </p:cNvPr>
          <p:cNvSpPr txBox="1">
            <a:spLocks/>
          </p:cNvSpPr>
          <p:nvPr/>
        </p:nvSpPr>
        <p:spPr>
          <a:xfrm>
            <a:off x="8158089" y="1505650"/>
            <a:ext cx="2032245" cy="4115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1" kern="1200">
                <a:solidFill>
                  <a:schemeClr val="accent4"/>
                </a:solidFill>
                <a:latin typeface="Calibri" panose="020F0502020204030204" pitchFamily="34" charset="0"/>
                <a:ea typeface="+mj-ea"/>
                <a:cs typeface="Calibri" panose="020F0502020204030204" pitchFamily="34" charset="0"/>
              </a:defRPr>
            </a:lvl1pPr>
          </a:lstStyle>
          <a:p>
            <a:r>
              <a:rPr lang="sv-SE" sz="1400" i="0">
                <a:solidFill>
                  <a:schemeClr val="tx1"/>
                </a:solidFill>
                <a:latin typeface="+mn-lt"/>
                <a:cs typeface="Calibri"/>
              </a:rPr>
              <a:t>Diskussion</a:t>
            </a:r>
            <a:r>
              <a:rPr lang="sv-SE" sz="1400">
                <a:solidFill>
                  <a:schemeClr val="tx1"/>
                </a:solidFill>
                <a:latin typeface="+mn-lt"/>
                <a:cs typeface="Calibri"/>
              </a:rPr>
              <a:t> </a:t>
            </a:r>
            <a:endParaRPr lang="sv-SE" sz="1400">
              <a:solidFill>
                <a:schemeClr val="tx1"/>
              </a:solidFill>
              <a:latin typeface="+mn-lt"/>
            </a:endParaRPr>
          </a:p>
        </p:txBody>
      </p:sp>
      <p:sp>
        <p:nvSpPr>
          <p:cNvPr id="25" name="Rubrik 1">
            <a:extLst>
              <a:ext uri="{FF2B5EF4-FFF2-40B4-BE49-F238E27FC236}">
                <a16:creationId xmlns:a16="http://schemas.microsoft.com/office/drawing/2014/main" id="{D5246A95-6037-4A2C-9A3E-4876C015AB47}"/>
              </a:ext>
            </a:extLst>
          </p:cNvPr>
          <p:cNvSpPr txBox="1">
            <a:spLocks/>
          </p:cNvSpPr>
          <p:nvPr/>
        </p:nvSpPr>
        <p:spPr bwMode="auto">
          <a:xfrm>
            <a:off x="6174467" y="4728265"/>
            <a:ext cx="3728821" cy="3663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rtlCol="0" anchor="b" anchorCtr="0" compatLnSpc="1">
            <a:prstTxWarp prst="textNoShape">
              <a:avLst/>
            </a:prstTxWarp>
            <a:normAutofit/>
          </a:bodyPr>
          <a:lstStyle>
            <a:lvl1pPr algn="l"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pPr>
              <a:lnSpc>
                <a:spcPct val="100000"/>
              </a:lnSpc>
            </a:pPr>
            <a:r>
              <a:rPr lang="sv-SE" altLang="sv-SE" sz="1400" b="1" i="1">
                <a:solidFill>
                  <a:schemeClr val="tx1"/>
                </a:solidFill>
              </a:rPr>
              <a:t>”Vi på vår enhet/klinik/region är ju unika!”</a:t>
            </a:r>
          </a:p>
        </p:txBody>
      </p:sp>
      <p:pic>
        <p:nvPicPr>
          <p:cNvPr id="3" name="Bild 2" descr="Cirkel med vänsterpil med hel fyllning">
            <a:extLst>
              <a:ext uri="{FF2B5EF4-FFF2-40B4-BE49-F238E27FC236}">
                <a16:creationId xmlns:a16="http://schemas.microsoft.com/office/drawing/2014/main" id="{E667BB61-1BCD-F164-F503-F0E67420CE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613573" y="1606282"/>
            <a:ext cx="621743" cy="621743"/>
          </a:xfrm>
          <a:prstGeom prst="rect">
            <a:avLst/>
          </a:prstGeom>
        </p:spPr>
      </p:pic>
      <p:pic>
        <p:nvPicPr>
          <p:cNvPr id="4" name="Bild 3" descr="Cirkel med vänsterpil med hel fyllning">
            <a:extLst>
              <a:ext uri="{FF2B5EF4-FFF2-40B4-BE49-F238E27FC236}">
                <a16:creationId xmlns:a16="http://schemas.microsoft.com/office/drawing/2014/main" id="{B967FAB2-1E11-2522-6591-8133667679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275991" y="1590788"/>
            <a:ext cx="621743" cy="621743"/>
          </a:xfrm>
          <a:prstGeom prst="rect">
            <a:avLst/>
          </a:prstGeom>
        </p:spPr>
      </p:pic>
      <p:sp>
        <p:nvSpPr>
          <p:cNvPr id="2" name="Rubrik 1">
            <a:extLst>
              <a:ext uri="{FF2B5EF4-FFF2-40B4-BE49-F238E27FC236}">
                <a16:creationId xmlns:a16="http://schemas.microsoft.com/office/drawing/2014/main" id="{CB3ECE71-F98C-4B9E-8BC7-31B0873A6F64}"/>
              </a:ext>
            </a:extLst>
          </p:cNvPr>
          <p:cNvSpPr>
            <a:spLocks noGrp="1"/>
          </p:cNvSpPr>
          <p:nvPr>
            <p:ph type="title"/>
          </p:nvPr>
        </p:nvSpPr>
        <p:spPr>
          <a:xfrm>
            <a:off x="8231775" y="3820129"/>
            <a:ext cx="2876440" cy="426879"/>
          </a:xfrm>
        </p:spPr>
        <p:txBody>
          <a:bodyPr/>
          <a:lstStyle/>
          <a:p>
            <a:pPr algn="ctr">
              <a:tabLst>
                <a:tab pos="5830888" algn="l"/>
              </a:tabLst>
            </a:pPr>
            <a:r>
              <a:rPr lang="sv-SE" sz="1400" i="1"/>
              <a:t>”Hur ska vi kunna jobba lika i journalen?”</a:t>
            </a:r>
          </a:p>
        </p:txBody>
      </p:sp>
    </p:spTree>
    <p:extLst>
      <p:ext uri="{BB962C8B-B14F-4D97-AF65-F5344CB8AC3E}">
        <p14:creationId xmlns:p14="http://schemas.microsoft.com/office/powerpoint/2010/main" val="110975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81D539C-D556-4B15-84A6-1A76FBE69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8812" b="41833"/>
          <a:stretch/>
        </p:blipFill>
        <p:spPr>
          <a:xfrm>
            <a:off x="0" y="0"/>
            <a:ext cx="2583180" cy="3989070"/>
          </a:xfrm>
          <a:prstGeom prst="rect">
            <a:avLst/>
          </a:prstGeom>
        </p:spPr>
      </p:pic>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a:xfrm>
            <a:off x="1955800" y="2565968"/>
            <a:ext cx="8280400" cy="1423102"/>
          </a:xfrm>
        </p:spPr>
        <p:txBody>
          <a:bodyPr/>
          <a:lstStyle/>
          <a:p>
            <a:r>
              <a:rPr lang="sv-SE" dirty="0"/>
              <a:t>Förberedelser &amp;</a:t>
            </a:r>
            <a:br>
              <a:rPr lang="sv-SE" dirty="0"/>
            </a:br>
            <a:r>
              <a:rPr lang="sv-SE" dirty="0"/>
              <a:t>standardisering</a:t>
            </a:r>
          </a:p>
        </p:txBody>
      </p:sp>
      <p:sp>
        <p:nvSpPr>
          <p:cNvPr id="4" name="Underrubrik 7">
            <a:extLst>
              <a:ext uri="{FF2B5EF4-FFF2-40B4-BE49-F238E27FC236}">
                <a16:creationId xmlns:a16="http://schemas.microsoft.com/office/drawing/2014/main" id="{AC75FDBC-7A34-1EF4-30B6-6FD08A50D601}"/>
              </a:ext>
            </a:extLst>
          </p:cNvPr>
          <p:cNvSpPr txBox="1">
            <a:spLocks/>
          </p:cNvSpPr>
          <p:nvPr/>
        </p:nvSpPr>
        <p:spPr>
          <a:xfrm>
            <a:off x="5139057" y="1571295"/>
            <a:ext cx="1913885" cy="360000"/>
          </a:xfrm>
          <a:prstGeom prst="rect">
            <a:avLst/>
          </a:prstGeom>
        </p:spPr>
        <p:txBody>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APT-material 5</a:t>
            </a:r>
          </a:p>
        </p:txBody>
      </p:sp>
    </p:spTree>
    <p:extLst>
      <p:ext uri="{BB962C8B-B14F-4D97-AF65-F5344CB8AC3E}">
        <p14:creationId xmlns:p14="http://schemas.microsoft.com/office/powerpoint/2010/main" val="1792239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3C375615EA1C641AD12787F0FA487EC" ma:contentTypeVersion="12" ma:contentTypeDescription="Skapa ett nytt dokument." ma:contentTypeScope="" ma:versionID="d1bc92362eb8b0adf7206bc53cfa5ef8">
  <xsd:schema xmlns:xsd="http://www.w3.org/2001/XMLSchema" xmlns:xs="http://www.w3.org/2001/XMLSchema" xmlns:p="http://schemas.microsoft.com/office/2006/metadata/properties" xmlns:ns2="450540ea-1127-47bd-a8d7-5563fad4d904" xmlns:ns3="8b25b64b-b27f-4214-ac8a-01cfeb1356df" targetNamespace="http://schemas.microsoft.com/office/2006/metadata/properties" ma:root="true" ma:fieldsID="04377cb536f5fbe23030607fca677050" ns2:_="" ns3:_="">
    <xsd:import namespace="450540ea-1127-47bd-a8d7-5563fad4d904"/>
    <xsd:import namespace="8b25b64b-b27f-4214-ac8a-01cfeb1356df"/>
    <xsd:element name="properties">
      <xsd:complexType>
        <xsd:sequence>
          <xsd:element name="documentManagement">
            <xsd:complexType>
              <xsd:all>
                <xsd:element ref="ns2:Dokumenttyp" minOccurs="0"/>
                <xsd:element ref="ns2:Dokumentstatus" minOccurs="0"/>
                <xsd:element ref="ns2:MediaServiceMetadata" minOccurs="0"/>
                <xsd:element ref="ns2:MediaServiceFastMetadata" minOccurs="0"/>
                <xsd:element ref="ns2:MediaServiceObjectDetectorVersions" minOccurs="0"/>
                <xsd:element ref="ns2:Kommentar" minOccurs="0"/>
                <xsd:element ref="ns2:MediaServiceDateTaken" minOccurs="0"/>
                <xsd:element ref="ns2:MediaLengthInSecond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40ea-1127-47bd-a8d7-5563fad4d904" elementFormDefault="qualified">
    <xsd:import namespace="http://schemas.microsoft.com/office/2006/documentManagement/types"/>
    <xsd:import namespace="http://schemas.microsoft.com/office/infopath/2007/PartnerControls"/>
    <xsd:element name="Dokumenttyp" ma:index="8" nillable="true" ma:displayName="Dokumenttyp" ma:format="Dropdown" ma:internalName="Dokumenttyp">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Dokumentstatus" ma:index="9" nillable="true" ma:displayName="Dokumentstatus" ma:format="Dropdown" ma:internalName="Dokumentstatus">
      <xsd:simpleType>
        <xsd:restriction base="dms:Choice">
          <xsd:enumeration value="Arbetsmaterial"/>
          <xsd:enumeration value="Utkast"/>
          <xsd:enumeration value="Klar"/>
          <xsd:enumeration value="Levand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Kommentar" ma:index="13" nillable="true" ma:displayName="Kommentar" ma:format="Dropdown" ma:internalName="Kommentar">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status xmlns="450540ea-1127-47bd-a8d7-5563fad4d904" xsi:nil="true"/>
    <Dokumenttyp xmlns="450540ea-1127-47bd-a8d7-5563fad4d904" xsi:nil="true"/>
    <Kommentar xmlns="450540ea-1127-47bd-a8d7-5563fad4d904" xsi:nil="true"/>
  </documentManagement>
</p:properties>
</file>

<file path=customXml/itemProps1.xml><?xml version="1.0" encoding="utf-8"?>
<ds:datastoreItem xmlns:ds="http://schemas.openxmlformats.org/officeDocument/2006/customXml" ds:itemID="{6DF2D832-EAA3-40A2-8EC4-ABDAD313EF28}">
  <ds:schemaRefs>
    <ds:schemaRef ds:uri="450540ea-1127-47bd-a8d7-5563fad4d904"/>
    <ds:schemaRef ds:uri="8b25b64b-b27f-4214-ac8a-01cfeb1356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1EADF0-0023-45FF-B28F-2FAF71406390}">
  <ds:schemaRefs>
    <ds:schemaRef ds:uri="http://schemas.microsoft.com/sharepoint/v3/contenttype/forms"/>
  </ds:schemaRefs>
</ds:datastoreItem>
</file>

<file path=customXml/itemProps3.xml><?xml version="1.0" encoding="utf-8"?>
<ds:datastoreItem xmlns:ds="http://schemas.openxmlformats.org/officeDocument/2006/customXml" ds:itemID="{59F27478-1579-4082-8AF3-2E5FF20E84CD}">
  <ds:schemaRefs>
    <ds:schemaRef ds:uri="http://purl.org/dc/terms/"/>
    <ds:schemaRef ds:uri="http://schemas.microsoft.com/office/2006/documentManagement/types"/>
    <ds:schemaRef ds:uri="http://schemas.openxmlformats.org/package/2006/metadata/core-properties"/>
    <ds:schemaRef ds:uri="8b25b64b-b27f-4214-ac8a-01cfeb1356df"/>
    <ds:schemaRef ds:uri="http://www.w3.org/XML/1998/namespace"/>
    <ds:schemaRef ds:uri="http://schemas.microsoft.com/office/2006/metadata/properties"/>
    <ds:schemaRef ds:uri="450540ea-1127-47bd-a8d7-5563fad4d904"/>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Region Halland blå</Template>
  <TotalTime>0</TotalTime>
  <Words>1432</Words>
  <Application>Microsoft Office PowerPoint</Application>
  <PresentationFormat>Bredbild</PresentationFormat>
  <Paragraphs>219</Paragraphs>
  <Slides>14</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Symbol</vt:lpstr>
      <vt:lpstr>Times New Roman</vt:lpstr>
      <vt:lpstr>Wingdings</vt:lpstr>
      <vt:lpstr>Region Halland - blå</vt:lpstr>
      <vt:lpstr>Chefspaket 5 september / oktober 2023</vt:lpstr>
      <vt:lpstr>PowerPoint-presentation</vt:lpstr>
      <vt:lpstr>Chefspaketet – till dig som chef</vt:lpstr>
      <vt:lpstr>Instruktioner</vt:lpstr>
      <vt:lpstr>Kommunikationsplan chefspaket</vt:lpstr>
      <vt:lpstr>Aktuellt just nu: Checklistor varje månad</vt:lpstr>
      <vt:lpstr>Film om standardisering</vt:lpstr>
      <vt:lpstr>”Hur ska vi kunna jobba lika i journalen?”</vt:lpstr>
      <vt:lpstr>Förberedelser &amp; standardisering</vt:lpstr>
      <vt:lpstr>Nu börjar utbildningarna – förberedelsefasen  </vt:lpstr>
      <vt:lpstr>Aktuellt just nu: Utbildarna har börjat utbildas i Cosmic</vt:lpstr>
      <vt:lpstr>Aktuellt just nu: Film om standardisering</vt:lpstr>
      <vt:lpstr>Till nästa gång</vt:lpstr>
      <vt:lpstr>Anna-Karin Fläde, Införandeledare FVIS-programmet, delprojekt Utrullning anna-karin.flade@regionhalland.se</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Jönsson Hans RK</cp:lastModifiedBy>
  <cp:revision>4</cp:revision>
  <dcterms:created xsi:type="dcterms:W3CDTF">2022-12-13T14:59:04Z</dcterms:created>
  <dcterms:modified xsi:type="dcterms:W3CDTF">2023-10-05T08:27:42Z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0x01010013C375615EA1C641AD12787F0FA487EC</vt:lpwstr>
  </property>
</Properties>
</file>