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4" r:id="rId2"/>
    <p:sldId id="534" r:id="rId3"/>
    <p:sldId id="305" r:id="rId4"/>
    <p:sldId id="535" r:id="rId5"/>
    <p:sldId id="514" r:id="rId6"/>
    <p:sldId id="302" r:id="rId7"/>
    <p:sldId id="530" r:id="rId8"/>
    <p:sldId id="308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0332FA32-E790-4CD3-86B6-B248B4EADE8B}">
          <p14:sldIdLst/>
        </p14:section>
        <p14:section name="Presentation" id="{3A8E3980-A42D-493A-9520-B376ACD18F40}">
          <p14:sldIdLst>
            <p14:sldId id="284"/>
            <p14:sldId id="534"/>
            <p14:sldId id="305"/>
            <p14:sldId id="535"/>
            <p14:sldId id="514"/>
            <p14:sldId id="302"/>
            <p14:sldId id="530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88D00E-7FEA-9DF7-EB4B-E92FA2AE97FA}" name="Myrbäck Evelina PSH LEDN" initials="MEPL" userId="S::Evelina.Myrback@regionhalland.se::68493acc-1bc5-47be-bc7f-faaf47510987" providerId="AD"/>
  <p188:author id="{C5468415-9802-E6C1-6DB5-822CD5C05D5D}" name="Hellén Johanna NSVH KOMM" initials="HK" userId="S::johanna.hellen@regionhalland.se::c2206366-cff1-4dec-aff3-a6e14a2322bf" providerId="AD"/>
  <p188:author id="{5749F81B-55FE-BDB7-2895-C691B7198790}" name="Rydelius Gustaf HS" initials="RGH" userId="S::Gustaf.Rydelius@regionhalland.se::6a49df8e-5e9a-43a3-b621-a267da9a1a1a" providerId="AD"/>
  <p188:author id="{7D069821-4709-D90F-54CE-17BB914A1FBB}" name="Wallin Annika C RK" initials="WACR" userId="S::Annika.C.Wallin@regionhalland.se::3dac012e-0a9e-4dfd-8697-281551743153" providerId="AD"/>
  <p188:author id="{10117171-0FF3-3172-1980-1C3B587DB571}" name="Myrbäck Evelina PSH LEDN" initials="ML" userId="S::evelina.myrback@regionhalland.se::68493acc-1bc5-47be-bc7f-faaf47510987" providerId="AD"/>
  <p188:author id="{ECB28F72-440F-732E-56C1-5B9957F342CC}" name="Larborn Katarina RK" initials="LR" userId="S::katarina.larborn@regionhalland.se::f05856f7-905e-41ee-9131-f18cc1d06330" providerId="AD"/>
  <p188:author id="{BFD556AF-916A-51BD-DB19-AF795BCFB815}" name="Wallin Annika C RK" initials="WR" userId="S::annika.c.wallin@regionhalland.se::3dac012e-0a9e-4dfd-8697-281551743153" providerId="AD"/>
  <p188:author id="{225DE1B3-0C0F-52A6-1EE8-186F1DC0AF08}" name="Hallström Johnsson Charlotte HS" initials="HJCH" userId="S::Charlotte.Hallstrom-Johnsson@regionhalland.se::2ba0a1c4-aa82-4c60-941a-d3d769415c6b" providerId="AD"/>
  <p188:author id="{9376FAC7-7CE4-CF24-0C33-B4BBA58F7794}" name="Falkeby Lisa ADH STAB" initials="FS" userId="S::lisa.falkeby@regionhalland.se::baeb5629-9d27-44cf-96d6-6fa1ad2623e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2673CC-50B8-4586-AAE0-596D46F0B16A}" v="4" dt="2023-06-26T09:10:11.5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94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9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born Katarina RK" userId="f05856f7-905e-41ee-9131-f18cc1d06330" providerId="ADAL" clId="{652673CC-50B8-4586-AAE0-596D46F0B16A}"/>
    <pc:docChg chg="custSel modSld">
      <pc:chgData name="Larborn Katarina RK" userId="f05856f7-905e-41ee-9131-f18cc1d06330" providerId="ADAL" clId="{652673CC-50B8-4586-AAE0-596D46F0B16A}" dt="2023-06-26T08:37:22.272" v="258" actId="20577"/>
      <pc:docMkLst>
        <pc:docMk/>
      </pc:docMkLst>
      <pc:sldChg chg="delSp modSp mod">
        <pc:chgData name="Larborn Katarina RK" userId="f05856f7-905e-41ee-9131-f18cc1d06330" providerId="ADAL" clId="{652673CC-50B8-4586-AAE0-596D46F0B16A}" dt="2023-06-26T08:35:51.665" v="113" actId="478"/>
        <pc:sldMkLst>
          <pc:docMk/>
          <pc:sldMk cId="2598289557" sldId="302"/>
        </pc:sldMkLst>
        <pc:spChg chg="del">
          <ac:chgData name="Larborn Katarina RK" userId="f05856f7-905e-41ee-9131-f18cc1d06330" providerId="ADAL" clId="{652673CC-50B8-4586-AAE0-596D46F0B16A}" dt="2023-06-26T08:35:51.665" v="113" actId="478"/>
          <ac:spMkLst>
            <pc:docMk/>
            <pc:sldMk cId="2598289557" sldId="302"/>
            <ac:spMk id="12" creationId="{159FBE8E-0144-E421-FDF0-2995532F248B}"/>
          </ac:spMkLst>
        </pc:spChg>
        <pc:spChg chg="mod">
          <ac:chgData name="Larborn Katarina RK" userId="f05856f7-905e-41ee-9131-f18cc1d06330" providerId="ADAL" clId="{652673CC-50B8-4586-AAE0-596D46F0B16A}" dt="2023-06-26T08:35:48.340" v="112" actId="20577"/>
          <ac:spMkLst>
            <pc:docMk/>
            <pc:sldMk cId="2598289557" sldId="302"/>
            <ac:spMk id="48" creationId="{FF09392D-E234-29C0-D21B-5978FA41C944}"/>
          </ac:spMkLst>
        </pc:spChg>
      </pc:sldChg>
      <pc:sldChg chg="modSp mod">
        <pc:chgData name="Larborn Katarina RK" userId="f05856f7-905e-41ee-9131-f18cc1d06330" providerId="ADAL" clId="{652673CC-50B8-4586-AAE0-596D46F0B16A}" dt="2023-06-26T08:37:22.272" v="258" actId="20577"/>
        <pc:sldMkLst>
          <pc:docMk/>
          <pc:sldMk cId="3641037388" sldId="305"/>
        </pc:sldMkLst>
        <pc:spChg chg="mod">
          <ac:chgData name="Larborn Katarina RK" userId="f05856f7-905e-41ee-9131-f18cc1d06330" providerId="ADAL" clId="{652673CC-50B8-4586-AAE0-596D46F0B16A}" dt="2023-06-26T08:37:22.272" v="258" actId="20577"/>
          <ac:spMkLst>
            <pc:docMk/>
            <pc:sldMk cId="3641037388" sldId="305"/>
            <ac:spMk id="3" creationId="{D1072423-5E2B-C3A0-5F39-405631059772}"/>
          </ac:spMkLst>
        </pc:spChg>
      </pc:sldChg>
      <pc:sldChg chg="modSp mod">
        <pc:chgData name="Larborn Katarina RK" userId="f05856f7-905e-41ee-9131-f18cc1d06330" providerId="ADAL" clId="{652673CC-50B8-4586-AAE0-596D46F0B16A}" dt="2023-06-26T08:36:39.664" v="241" actId="20577"/>
        <pc:sldMkLst>
          <pc:docMk/>
          <pc:sldMk cId="3142875569" sldId="308"/>
        </pc:sldMkLst>
        <pc:spChg chg="mod">
          <ac:chgData name="Larborn Katarina RK" userId="f05856f7-905e-41ee-9131-f18cc1d06330" providerId="ADAL" clId="{652673CC-50B8-4586-AAE0-596D46F0B16A}" dt="2023-06-26T08:36:39.664" v="241" actId="20577"/>
          <ac:spMkLst>
            <pc:docMk/>
            <pc:sldMk cId="3142875569" sldId="308"/>
            <ac:spMk id="2" creationId="{66AB4E48-7D46-CABA-DA1A-7939A53F5B65}"/>
          </ac:spMkLst>
        </pc:spChg>
      </pc:sldChg>
      <pc:sldChg chg="modSp mod">
        <pc:chgData name="Larborn Katarina RK" userId="f05856f7-905e-41ee-9131-f18cc1d06330" providerId="ADAL" clId="{652673CC-50B8-4586-AAE0-596D46F0B16A}" dt="2023-06-26T08:36:14.619" v="176" actId="20577"/>
        <pc:sldMkLst>
          <pc:docMk/>
          <pc:sldMk cId="178323253" sldId="530"/>
        </pc:sldMkLst>
        <pc:spChg chg="mod">
          <ac:chgData name="Larborn Katarina RK" userId="f05856f7-905e-41ee-9131-f18cc1d06330" providerId="ADAL" clId="{652673CC-50B8-4586-AAE0-596D46F0B16A}" dt="2023-06-26T08:36:14.619" v="176" actId="20577"/>
          <ac:spMkLst>
            <pc:docMk/>
            <pc:sldMk cId="178323253" sldId="530"/>
            <ac:spMk id="3" creationId="{D1072423-5E2B-C3A0-5F39-40563105977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2941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4152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1523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7049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7291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9460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1740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877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6EFBFA82-2251-4362-9B5B-56907653C5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204000" cy="53051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378843"/>
            <a:ext cx="864235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871180"/>
            <a:ext cx="8642350" cy="360000"/>
          </a:xfrm>
        </p:spPr>
        <p:txBody>
          <a:bodyPr/>
          <a:lstStyle>
            <a:lvl1pPr marL="0" indent="0" algn="ctr">
              <a:buNone/>
              <a:defRPr sz="18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2000" y="5722791"/>
            <a:ext cx="3168000" cy="68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 userDrawn="1">
          <p15:clr>
            <a:srgbClr val="FBAE40"/>
          </p15:clr>
        </p15:guide>
        <p15:guide id="4" orient="horz" pos="73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7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7585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/>
              <a:t>Föredragshållarens namn, titel │ Förvaltning │epost@regionhalland.se (Skriv in dina uppgifter och infoga det långa strecket som du hittar under fliken Infoga och knappen Symbol)</a:t>
            </a:r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85878" y="2263988"/>
            <a:ext cx="6336000" cy="136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22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562BDF58-41FF-4A84-AB54-E0322BB72C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78042" y="-1410535"/>
            <a:ext cx="7920000" cy="840935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71133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 spc="0" baseline="0"/>
            </a:lvl1pPr>
          </a:lstStyle>
          <a:p>
            <a:r>
              <a:rPr lang="sv-SE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540175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 userDrawn="1">
          <p15:clr>
            <a:srgbClr val="FBAE40"/>
          </p15:clr>
        </p15:guide>
        <p15:guide id="4" orient="horz" pos="118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207912" y="1183009"/>
            <a:ext cx="936000" cy="738947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085296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122639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 userDrawn="1">
          <p15:clr>
            <a:srgbClr val="FBAE40"/>
          </p15:clr>
        </p15:guide>
        <p15:guide id="2" pos="6856" userDrawn="1">
          <p15:clr>
            <a:srgbClr val="FBAE40"/>
          </p15:clr>
        </p15:guide>
        <p15:guide id="3" orient="horz" pos="161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8976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479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88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5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56349"/>
            <a:ext cx="12192000" cy="5012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5"/>
            <a:r>
              <a:rPr lang="sv-SE"/>
              <a:t>Nivå sex</a:t>
            </a:r>
          </a:p>
          <a:p>
            <a:pPr lvl="6"/>
            <a:r>
              <a:rPr lang="sv-SE"/>
              <a:t>Nivå sju</a:t>
            </a:r>
          </a:p>
          <a:p>
            <a:pPr lvl="7"/>
            <a:r>
              <a:rPr lang="sv-SE"/>
              <a:t>Nivå åtta</a:t>
            </a:r>
          </a:p>
          <a:p>
            <a:pPr lvl="8"/>
            <a:r>
              <a:rPr lang="sv-SE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70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3" r:id="rId3"/>
    <p:sldLayoutId id="2147483650" r:id="rId4"/>
    <p:sldLayoutId id="2147483652" r:id="rId5"/>
    <p:sldLayoutId id="2147483653" r:id="rId6"/>
    <p:sldLayoutId id="2147483657" r:id="rId7"/>
    <p:sldLayoutId id="2147483658" r:id="rId8"/>
    <p:sldLayoutId id="2147483659" r:id="rId9"/>
    <p:sldLayoutId id="2147483660" r:id="rId10"/>
    <p:sldLayoutId id="2147483655" r:id="rId11"/>
    <p:sldLayoutId id="2147483665" r:id="rId12"/>
    <p:sldLayoutId id="2147483664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 userDrawn="1">
          <p15:clr>
            <a:srgbClr val="F26B43"/>
          </p15:clr>
        </p15:guide>
        <p15:guide id="4" pos="7174" userDrawn="1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 userDrawn="1">
          <p15:clr>
            <a:srgbClr val="F26B43"/>
          </p15:clr>
        </p15:guide>
        <p15:guide id="9" orient="horz" pos="2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DesignPageV2.aspx?subpage=design&amp;token=ee71665143c94b219f8a8bd34e40a64c&amp;wdlor=c93039006-1143-49E5-8853-1EB901AEA74E&amp;id=voXwIiO1qk6aJ0L2yxHg5o7fSWqaXqNDtiGiZ9qaGhpUN1dSMkpaRFRNSDZJUFE5RUlNOVFSVzJGOS4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katarina.larborn@regionhalland.s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oddtoppen.se/podcast/1346185572/region-hallands-utvecklingspodd/snabba-fragor-till-marie-programledare-for-fvis-programme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vis.regionhalland.s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hyperlink" Target="mailto:katarina.larborn@regionhalland.s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atarina.larborn@regionhalland.s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D1D57811-0BC6-4048-90DB-ECDEBC7B1D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/>
              <a:t>Chefspaket</a:t>
            </a:r>
            <a:r>
              <a:rPr lang="sv-SE" dirty="0"/>
              <a:t> 4</a:t>
            </a:r>
            <a:br>
              <a:rPr lang="sv-SE" dirty="0"/>
            </a:br>
            <a:r>
              <a:rPr lang="sv-SE" dirty="0"/>
              <a:t>juni 2023</a:t>
            </a:r>
          </a:p>
        </p:txBody>
      </p:sp>
      <p:sp>
        <p:nvSpPr>
          <p:cNvPr id="8" name="Underrubrik 7">
            <a:extLst>
              <a:ext uri="{FF2B5EF4-FFF2-40B4-BE49-F238E27FC236}">
                <a16:creationId xmlns:a16="http://schemas.microsoft.com/office/drawing/2014/main" id="{169642F7-39C0-4DA8-B782-418EA80A24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Cosmic – Framtidens Vårdinformationsstöd / FVIS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41148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9538B1E9-3140-95DB-04F9-EAAAED143C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8812" b="41833"/>
          <a:stretch/>
        </p:blipFill>
        <p:spPr>
          <a:xfrm>
            <a:off x="0" y="0"/>
            <a:ext cx="2583180" cy="3989070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18482A9C-BFAC-C2C2-006F-D329AB84D4E5}"/>
              </a:ext>
            </a:extLst>
          </p:cNvPr>
          <p:cNvSpPr txBox="1">
            <a:spLocks/>
          </p:cNvSpPr>
          <p:nvPr/>
        </p:nvSpPr>
        <p:spPr>
          <a:xfrm>
            <a:off x="492760" y="2776159"/>
            <a:ext cx="8280400" cy="2160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dirty="0" err="1">
                <a:solidFill>
                  <a:schemeClr val="bg1"/>
                </a:solidFill>
              </a:rPr>
              <a:t>Chefspaket</a:t>
            </a:r>
            <a:r>
              <a:rPr lang="sv-SE" dirty="0">
                <a:solidFill>
                  <a:schemeClr val="bg1"/>
                </a:solidFill>
              </a:rPr>
              <a:t> 4 = trycksak</a:t>
            </a:r>
          </a:p>
        </p:txBody>
      </p:sp>
      <p:sp>
        <p:nvSpPr>
          <p:cNvPr id="14" name="Underrubrik 7">
            <a:extLst>
              <a:ext uri="{FF2B5EF4-FFF2-40B4-BE49-F238E27FC236}">
                <a16:creationId xmlns:a16="http://schemas.microsoft.com/office/drawing/2014/main" id="{72E58523-F4D6-D6E2-3444-A3DEDDDB1786}"/>
              </a:ext>
            </a:extLst>
          </p:cNvPr>
          <p:cNvSpPr txBox="1">
            <a:spLocks/>
          </p:cNvSpPr>
          <p:nvPr/>
        </p:nvSpPr>
        <p:spPr>
          <a:xfrm>
            <a:off x="311785" y="3368236"/>
            <a:ext cx="8642350" cy="360000"/>
          </a:xfrm>
          <a:prstGeom prst="rect">
            <a:avLst/>
          </a:prstGeom>
        </p:spPr>
        <p:txBody>
          <a:bodyPr/>
          <a:lstStyle>
            <a:lvl1pPr marL="288000" indent="-288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2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40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56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2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24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dirty="0">
                <a:solidFill>
                  <a:schemeClr val="bg1"/>
                </a:solidFill>
              </a:rPr>
              <a:t>En tryckt trekantspelare till personal- och lunchrum</a:t>
            </a:r>
          </a:p>
          <a:p>
            <a:pPr marL="0" indent="0" algn="ctr">
              <a:buNone/>
            </a:pPr>
            <a:r>
              <a:rPr lang="sv-SE">
                <a:solidFill>
                  <a:schemeClr val="bg1"/>
                </a:solidFill>
              </a:rPr>
              <a:t>(ersätter </a:t>
            </a:r>
            <a:r>
              <a:rPr lang="sv-SE" dirty="0">
                <a:solidFill>
                  <a:schemeClr val="bg1"/>
                </a:solidFill>
              </a:rPr>
              <a:t>digitalt APT-material)</a:t>
            </a:r>
          </a:p>
        </p:txBody>
      </p:sp>
      <p:pic>
        <p:nvPicPr>
          <p:cNvPr id="6" name="Bildobjekt 5" descr="En bild som visar text, meny, inomhus, design&#10;&#10;Automatiskt genererad beskrivning">
            <a:extLst>
              <a:ext uri="{FF2B5EF4-FFF2-40B4-BE49-F238E27FC236}">
                <a16:creationId xmlns:a16="http://schemas.microsoft.com/office/drawing/2014/main" id="{6118C09B-C8B4-F419-F2E0-363994F38D1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8198" t="12000" r="19383" b="13926"/>
          <a:stretch/>
        </p:blipFill>
        <p:spPr>
          <a:xfrm>
            <a:off x="7902164" y="670560"/>
            <a:ext cx="3615090" cy="5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24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C3E9DA-28C8-06DF-D5B0-09E7F53104F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79106D1-6348-F06D-A72C-2A687EA55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05666"/>
            <a:ext cx="10585449" cy="1296000"/>
          </a:xfrm>
        </p:spPr>
        <p:txBody>
          <a:bodyPr/>
          <a:lstStyle/>
          <a:p>
            <a:r>
              <a:rPr lang="sv-SE"/>
              <a:t>Instruktioner: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1072423-5E2B-C3A0-5F39-40563105977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4" y="1665288"/>
            <a:ext cx="10640195" cy="4535488"/>
          </a:xfrm>
        </p:spPr>
        <p:txBody>
          <a:bodyPr vert="horz" lIns="0" tIns="0" rIns="0" bIns="0" rtlCol="0" anchor="t">
            <a:normAutofit/>
          </a:bodyPr>
          <a:lstStyle/>
          <a:p>
            <a:pPr marL="287655" indent="-287655"/>
            <a:r>
              <a:rPr lang="sv-SE" dirty="0"/>
              <a:t>Som chef bör du se till att ni får och sätter upp de tryckta ”bordstalarna” i form av en trekant i era personal- och lunchrum i juni. De tryckta trekantspelarna ersätter </a:t>
            </a:r>
            <a:r>
              <a:rPr lang="sv-SE" dirty="0" err="1"/>
              <a:t>PPT:n</a:t>
            </a:r>
            <a:r>
              <a:rPr lang="sv-SE" dirty="0"/>
              <a:t> med det digitala Chefspaketsmaterialet.</a:t>
            </a:r>
          </a:p>
          <a:p>
            <a:pPr marL="287655" indent="-287655"/>
            <a:r>
              <a:rPr lang="sv-SE" dirty="0"/>
              <a:t>Efter varje </a:t>
            </a:r>
            <a:r>
              <a:rPr lang="sv-SE" dirty="0" err="1"/>
              <a:t>Chefspaket</a:t>
            </a:r>
            <a:r>
              <a:rPr lang="sv-SE" dirty="0"/>
              <a:t> skickas en kort enkät ut till dig som chef. Svara på senaste enkäten här: </a:t>
            </a:r>
            <a:r>
              <a:rPr lang="sv-SE" dirty="0">
                <a:hlinkClick r:id="rId3"/>
              </a:rPr>
              <a:t>Enkät </a:t>
            </a:r>
            <a:r>
              <a:rPr lang="sv-SE" dirty="0" err="1">
                <a:hlinkClick r:id="rId3"/>
              </a:rPr>
              <a:t>chefspaket</a:t>
            </a:r>
            <a:r>
              <a:rPr lang="sv-SE" dirty="0">
                <a:hlinkClick r:id="rId3"/>
              </a:rPr>
              <a:t> 4</a:t>
            </a:r>
            <a:endParaRPr lang="sv-SE" dirty="0">
              <a:cs typeface="Arial"/>
            </a:endParaRPr>
          </a:p>
          <a:p>
            <a:pPr marL="287655" indent="-287655"/>
            <a:r>
              <a:rPr lang="sv-SE" dirty="0"/>
              <a:t>Nästa </a:t>
            </a:r>
            <a:r>
              <a:rPr lang="sv-SE" dirty="0" err="1"/>
              <a:t>Chefspaket</a:t>
            </a:r>
            <a:r>
              <a:rPr lang="sv-SE" dirty="0"/>
              <a:t> och informationstillfälle om Cosmic kommer i </a:t>
            </a:r>
            <a:r>
              <a:rPr lang="sv-SE" u="sng" dirty="0"/>
              <a:t>september,</a:t>
            </a:r>
            <a:r>
              <a:rPr lang="sv-SE" dirty="0"/>
              <a:t> och därefter varannan månad tills vidare.</a:t>
            </a:r>
            <a:endParaRPr lang="sv-SE" dirty="0">
              <a:cs typeface="Arial" panose="020B0604020202020204"/>
            </a:endParaRPr>
          </a:p>
          <a:p>
            <a:pPr marL="287655" indent="-287655"/>
            <a:r>
              <a:rPr lang="sv-SE" dirty="0"/>
              <a:t>Frågor skickas till: </a:t>
            </a:r>
            <a:r>
              <a:rPr lang="sv-SE" dirty="0">
                <a:hlinkClick r:id="rId4"/>
              </a:rPr>
              <a:t>katarina.larborn@regionhalland.se</a:t>
            </a:r>
            <a:r>
              <a:rPr lang="sv-SE" dirty="0"/>
              <a:t> , samordnare privata vårdgivare, FVIS</a:t>
            </a:r>
            <a:endParaRPr lang="sv-SE" dirty="0">
              <a:cs typeface="Arial" panose="020B0604020202020204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3DCA591-DCC3-9BC1-88D4-281EEB350E0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621E70-52C1-39EF-32C4-4716E4F9675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5BF7B16-BF5C-054B-1F68-B6EFEDD5C766}"/>
              </a:ext>
            </a:extLst>
          </p:cNvPr>
          <p:cNvSpPr/>
          <p:nvPr/>
        </p:nvSpPr>
        <p:spPr>
          <a:xfrm>
            <a:off x="10388600" y="0"/>
            <a:ext cx="1803400" cy="9048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A4DEBCF-CCC3-5A48-0F58-29AB80308F72}"/>
              </a:ext>
            </a:extLst>
          </p:cNvPr>
          <p:cNvSpPr txBox="1"/>
          <p:nvPr/>
        </p:nvSpPr>
        <p:spPr>
          <a:xfrm>
            <a:off x="10486239" y="142875"/>
            <a:ext cx="1535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 err="1">
                <a:solidFill>
                  <a:schemeClr val="bg1"/>
                </a:solidFill>
              </a:rPr>
              <a:t>Chefspaket</a:t>
            </a:r>
            <a:r>
              <a:rPr lang="sv-SE" dirty="0">
                <a:solidFill>
                  <a:schemeClr val="bg1"/>
                </a:solidFill>
              </a:rPr>
              <a:t> 4</a:t>
            </a:r>
          </a:p>
          <a:p>
            <a:pPr algn="r"/>
            <a:r>
              <a:rPr lang="sv-SE" dirty="0">
                <a:solidFill>
                  <a:schemeClr val="bg1"/>
                </a:solidFill>
              </a:rPr>
              <a:t>Information </a:t>
            </a:r>
          </a:p>
        </p:txBody>
      </p:sp>
    </p:spTree>
    <p:extLst>
      <p:ext uri="{BB962C8B-B14F-4D97-AF65-F5344CB8AC3E}">
        <p14:creationId xmlns:p14="http://schemas.microsoft.com/office/powerpoint/2010/main" val="3641037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B143BF-AE64-8F8F-5525-3AA9FFB9AEA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781032" y="6452047"/>
            <a:ext cx="1440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031A102-A227-DCD8-5ACC-055D15E993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809625" y="6452047"/>
            <a:ext cx="41148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774F86-1506-F2F6-DBA2-53DF1AE1C3B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227470" y="6452047"/>
            <a:ext cx="216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8645303-2AAE-45D1-913A-B06AE6474513}" type="slidenum">
              <a:rPr lang="sv-SE" smtClean="0"/>
              <a:pPr>
                <a:spcAft>
                  <a:spcPts val="600"/>
                </a:spcAft>
              </a:pPr>
              <a:t>4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B7580BC1-68FA-912C-CD1D-D3DDE777AEA5}"/>
              </a:ext>
            </a:extLst>
          </p:cNvPr>
          <p:cNvSpPr/>
          <p:nvPr/>
        </p:nvSpPr>
        <p:spPr>
          <a:xfrm>
            <a:off x="0" y="434502"/>
            <a:ext cx="4409872" cy="5706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81CEA5E-8B1B-FBD6-8145-DC04F3A37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33375"/>
            <a:ext cx="11129321" cy="1296000"/>
          </a:xfrm>
        </p:spPr>
        <p:txBody>
          <a:bodyPr anchor="ctr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Aktuellt just nu:</a:t>
            </a:r>
            <a:br>
              <a:rPr lang="sv-SE" dirty="0"/>
            </a:br>
            <a:r>
              <a:rPr lang="sv-SE" dirty="0"/>
              <a:t>Trycksak med information om Cosmic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68A6E243-D398-1B99-4254-588B3127CC24}"/>
              </a:ext>
            </a:extLst>
          </p:cNvPr>
          <p:cNvSpPr txBox="1">
            <a:spLocks/>
          </p:cNvSpPr>
          <p:nvPr/>
        </p:nvSpPr>
        <p:spPr>
          <a:xfrm>
            <a:off x="812800" y="1665288"/>
            <a:ext cx="5841217" cy="45354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88000" indent="-288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2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40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56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2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24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Trycksak i form av trekantspelare (</a:t>
            </a:r>
            <a:r>
              <a:rPr lang="sv-SE" dirty="0" err="1">
                <a:solidFill>
                  <a:srgbClr val="000000"/>
                </a:solidFill>
                <a:latin typeface="Arial" panose="020B0604020202020204" pitchFamily="34" charset="0"/>
              </a:rPr>
              <a:t>sk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 bordstalare) ersätter det digitala APT-materialet i </a:t>
            </a:r>
            <a:r>
              <a:rPr lang="sv-SE" dirty="0" err="1">
                <a:solidFill>
                  <a:srgbClr val="000000"/>
                </a:solidFill>
                <a:latin typeface="Arial" panose="020B0604020202020204" pitchFamily="34" charset="0"/>
              </a:rPr>
              <a:t>Chefspaket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 4.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  <a:t>Hjälp till så att det tryckta informationsmaterialet viks ihop och sätts upp i personal- och lunchrum på er enhet.</a:t>
            </a:r>
            <a:endParaRPr lang="sv-SE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EA9703A6-F4B7-826D-9097-FEA04514696B}"/>
              </a:ext>
            </a:extLst>
          </p:cNvPr>
          <p:cNvSpPr/>
          <p:nvPr/>
        </p:nvSpPr>
        <p:spPr>
          <a:xfrm>
            <a:off x="10388600" y="0"/>
            <a:ext cx="1803400" cy="9048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FA89ECAA-F52F-DFCC-C767-7492AF9AC484}"/>
              </a:ext>
            </a:extLst>
          </p:cNvPr>
          <p:cNvSpPr txBox="1"/>
          <p:nvPr/>
        </p:nvSpPr>
        <p:spPr>
          <a:xfrm>
            <a:off x="8888412" y="142875"/>
            <a:ext cx="313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 err="1">
                <a:solidFill>
                  <a:schemeClr val="bg1"/>
                </a:solidFill>
              </a:rPr>
              <a:t>Chefspaket</a:t>
            </a:r>
            <a:r>
              <a:rPr lang="sv-SE" dirty="0">
                <a:solidFill>
                  <a:schemeClr val="bg1"/>
                </a:solidFill>
              </a:rPr>
              <a:t> 4</a:t>
            </a:r>
          </a:p>
          <a:p>
            <a:pPr algn="r"/>
            <a:r>
              <a:rPr lang="sv-SE" dirty="0">
                <a:solidFill>
                  <a:schemeClr val="bg1"/>
                </a:solidFill>
              </a:rPr>
              <a:t>Information </a:t>
            </a:r>
          </a:p>
        </p:txBody>
      </p:sp>
      <p:pic>
        <p:nvPicPr>
          <p:cNvPr id="9" name="Bildobjekt 8" descr="En bild som visar text, meny, inomhus, design&#10;&#10;Automatiskt genererad beskrivning">
            <a:extLst>
              <a:ext uri="{FF2B5EF4-FFF2-40B4-BE49-F238E27FC236}">
                <a16:creationId xmlns:a16="http://schemas.microsoft.com/office/drawing/2014/main" id="{389FEC46-2A50-6438-0464-F007715E45E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8198" t="12000" r="19383" b="13926"/>
          <a:stretch/>
        </p:blipFill>
        <p:spPr>
          <a:xfrm>
            <a:off x="8125684" y="1438630"/>
            <a:ext cx="3009676" cy="476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63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34C511-188E-FF1A-26B2-EE4AFD7CEBA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72215"/>
            <a:ext cx="5292725" cy="4535488"/>
          </a:xfrm>
        </p:spPr>
        <p:txBody>
          <a:bodyPr/>
          <a:lstStyle/>
          <a:p>
            <a:r>
              <a:rPr lang="sv-SE" dirty="0"/>
              <a:t>Lyssna på </a:t>
            </a:r>
            <a:r>
              <a:rPr lang="sv-SE" dirty="0" err="1"/>
              <a:t>Utvecklingspoddens</a:t>
            </a:r>
            <a:r>
              <a:rPr lang="sv-SE" dirty="0"/>
              <a:t> senaste avsnitt om Cosmic (5 min lyssning): </a:t>
            </a:r>
            <a:r>
              <a:rPr lang="sv-SE" dirty="0">
                <a:hlinkClick r:id="rId3"/>
              </a:rPr>
              <a:t>Länk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1F50D4-1391-6440-85F5-4702F48B3DB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8AE816-8E14-42D7-CD60-CC2DEBACF34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7C0447-CBDB-7D38-911F-B7DD6625E7E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3F9CDD3-26B3-F51F-A1C2-99F72FCECA70}"/>
              </a:ext>
            </a:extLst>
          </p:cNvPr>
          <p:cNvSpPr/>
          <p:nvPr/>
        </p:nvSpPr>
        <p:spPr>
          <a:xfrm>
            <a:off x="10388600" y="0"/>
            <a:ext cx="1803400" cy="9048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70FB16A-9EA4-901B-07DD-D9B8A698A23F}"/>
              </a:ext>
            </a:extLst>
          </p:cNvPr>
          <p:cNvSpPr txBox="1"/>
          <p:nvPr/>
        </p:nvSpPr>
        <p:spPr>
          <a:xfrm>
            <a:off x="8888412" y="142875"/>
            <a:ext cx="313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 err="1">
                <a:solidFill>
                  <a:schemeClr val="bg1"/>
                </a:solidFill>
              </a:rPr>
              <a:t>Chefspaket</a:t>
            </a:r>
            <a:r>
              <a:rPr lang="sv-SE" dirty="0">
                <a:solidFill>
                  <a:schemeClr val="bg1"/>
                </a:solidFill>
              </a:rPr>
              <a:t> 4</a:t>
            </a:r>
          </a:p>
          <a:p>
            <a:pPr algn="r"/>
            <a:r>
              <a:rPr lang="sv-SE" dirty="0">
                <a:solidFill>
                  <a:schemeClr val="bg1"/>
                </a:solidFill>
              </a:rPr>
              <a:t>Information </a:t>
            </a:r>
          </a:p>
        </p:txBody>
      </p:sp>
      <p:pic>
        <p:nvPicPr>
          <p:cNvPr id="3074" name="Picture 2" descr="Region Hallands Utvecklingspodd">
            <a:extLst>
              <a:ext uri="{FF2B5EF4-FFF2-40B4-BE49-F238E27FC236}">
                <a16:creationId xmlns:a16="http://schemas.microsoft.com/office/drawing/2014/main" id="{C531D8BB-058E-326A-76CD-C03A324C7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89252" y="2000250"/>
            <a:ext cx="28575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8DCAA971-BF29-1DA7-9D8F-2EBF36EAD44C}"/>
              </a:ext>
            </a:extLst>
          </p:cNvPr>
          <p:cNvSpPr txBox="1"/>
          <p:nvPr/>
        </p:nvSpPr>
        <p:spPr>
          <a:xfrm>
            <a:off x="7689253" y="4946080"/>
            <a:ext cx="2857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/>
              <a:t>Region Hallands </a:t>
            </a:r>
            <a:r>
              <a:rPr lang="sv-SE" sz="900" err="1"/>
              <a:t>Utvecklingspodd</a:t>
            </a:r>
            <a:r>
              <a:rPr lang="sv-SE" sz="900"/>
              <a:t> är intervjuer som görs av Edna Sinkjaer Sköld som är strateg på IT &amp; Digitalisering Ledning. </a:t>
            </a:r>
            <a:r>
              <a:rPr lang="sv-SE" sz="900" b="0" i="0" err="1">
                <a:solidFill>
                  <a:srgbClr val="000000"/>
                </a:solidFill>
                <a:effectLst/>
              </a:rPr>
              <a:t>Podden</a:t>
            </a:r>
            <a:r>
              <a:rPr lang="sv-SE" sz="900" b="0" i="0">
                <a:solidFill>
                  <a:srgbClr val="000000"/>
                </a:solidFill>
                <a:effectLst/>
              </a:rPr>
              <a:t> är till för den som är intresserad av hur framtiden inom vård och regional utveckling kan se ut – och hur vi på bästa och snabbaste sätt kan nå dit. </a:t>
            </a:r>
            <a:endParaRPr lang="sv-SE" sz="90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B0E38D6-B26D-50AF-8888-C0DE3AB527EA}"/>
              </a:ext>
            </a:extLst>
          </p:cNvPr>
          <p:cNvSpPr/>
          <p:nvPr/>
        </p:nvSpPr>
        <p:spPr>
          <a:xfrm>
            <a:off x="0" y="434502"/>
            <a:ext cx="4409872" cy="5706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A832BBD6-3B60-C70B-A85F-5D3F09615F60}"/>
              </a:ext>
            </a:extLst>
          </p:cNvPr>
          <p:cNvSpPr txBox="1">
            <a:spLocks/>
          </p:cNvSpPr>
          <p:nvPr/>
        </p:nvSpPr>
        <p:spPr>
          <a:xfrm>
            <a:off x="803275" y="353290"/>
            <a:ext cx="9229725" cy="1296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>
                <a:solidFill>
                  <a:schemeClr val="bg1"/>
                </a:solidFill>
              </a:rPr>
              <a:t>Sommartipset:</a:t>
            </a:r>
            <a:br>
              <a:rPr lang="sv-SE" dirty="0"/>
            </a:br>
            <a:r>
              <a:rPr lang="sv-SE" dirty="0"/>
              <a:t>Lyssna på </a:t>
            </a:r>
            <a:r>
              <a:rPr lang="sv-SE" dirty="0" err="1"/>
              <a:t>podd</a:t>
            </a:r>
            <a:r>
              <a:rPr lang="sv-SE" dirty="0"/>
              <a:t> om Cosmic</a:t>
            </a:r>
          </a:p>
        </p:txBody>
      </p:sp>
      <p:pic>
        <p:nvPicPr>
          <p:cNvPr id="13" name="Bildobjekt 12" descr="En bild som visar mönster, Grafik, pixel, design&#10;&#10;Automatiskt genererad beskrivning">
            <a:extLst>
              <a:ext uri="{FF2B5EF4-FFF2-40B4-BE49-F238E27FC236}">
                <a16:creationId xmlns:a16="http://schemas.microsoft.com/office/drawing/2014/main" id="{5A7AEF11-441C-3BDA-7BA4-A31E754E75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0887" y="263017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194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55D482-4C83-4A7A-2081-AB3D654F5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Kommunikationsplan </a:t>
            </a:r>
            <a:r>
              <a:rPr lang="sv-SE" err="1"/>
              <a:t>chefspaket</a:t>
            </a:r>
            <a:r>
              <a:rPr lang="sv-SE"/>
              <a:t>: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C41738-67B6-E7DE-AD29-68BA1720338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0C22FE-D251-D79D-8E3A-C6B8ED9BAD1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CFC25E7-BA34-730D-C325-E9140EFD100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6</a:t>
            </a:fld>
            <a:endParaRPr lang="sv-SE"/>
          </a:p>
        </p:txBody>
      </p: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8BC8073B-A132-D332-16E6-31CE0CB6EA77}"/>
              </a:ext>
            </a:extLst>
          </p:cNvPr>
          <p:cNvCxnSpPr>
            <a:cxnSpLocks/>
          </p:cNvCxnSpPr>
          <p:nvPr/>
        </p:nvCxnSpPr>
        <p:spPr>
          <a:xfrm>
            <a:off x="2493984" y="1606640"/>
            <a:ext cx="7395" cy="20371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Bild 31" descr="Ruta kontur">
            <a:extLst>
              <a:ext uri="{FF2B5EF4-FFF2-40B4-BE49-F238E27FC236}">
                <a16:creationId xmlns:a16="http://schemas.microsoft.com/office/drawing/2014/main" id="{4DBDF657-AE56-833C-2FAD-79856F154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029" y="2120862"/>
            <a:ext cx="914400" cy="914400"/>
          </a:xfrm>
          <a:prstGeom prst="rect">
            <a:avLst/>
          </a:prstGeom>
        </p:spPr>
      </p:pic>
      <p:pic>
        <p:nvPicPr>
          <p:cNvPr id="33" name="Bild 32" descr="Ruta kontur">
            <a:extLst>
              <a:ext uri="{FF2B5EF4-FFF2-40B4-BE49-F238E27FC236}">
                <a16:creationId xmlns:a16="http://schemas.microsoft.com/office/drawing/2014/main" id="{8A7F7E47-9299-8F7D-528E-95A4E3AFF2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6253" y="2120862"/>
            <a:ext cx="914400" cy="914400"/>
          </a:xfrm>
          <a:prstGeom prst="rect">
            <a:avLst/>
          </a:prstGeom>
        </p:spPr>
      </p:pic>
      <p:pic>
        <p:nvPicPr>
          <p:cNvPr id="34" name="Bild 33" descr="Ruta kontur">
            <a:extLst>
              <a:ext uri="{FF2B5EF4-FFF2-40B4-BE49-F238E27FC236}">
                <a16:creationId xmlns:a16="http://schemas.microsoft.com/office/drawing/2014/main" id="{E55FB366-77CA-60E7-9E96-D065271807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36313" y="2120862"/>
            <a:ext cx="914400" cy="914400"/>
          </a:xfrm>
          <a:prstGeom prst="rect">
            <a:avLst/>
          </a:prstGeom>
        </p:spPr>
      </p:pic>
      <p:pic>
        <p:nvPicPr>
          <p:cNvPr id="36" name="Bild 35" descr="Ruta kontur">
            <a:extLst>
              <a:ext uri="{FF2B5EF4-FFF2-40B4-BE49-F238E27FC236}">
                <a16:creationId xmlns:a16="http://schemas.microsoft.com/office/drawing/2014/main" id="{B741FBC1-B9B6-D400-BC0A-D9101E2C05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18747" y="2120862"/>
            <a:ext cx="914400" cy="914400"/>
          </a:xfrm>
          <a:prstGeom prst="rect">
            <a:avLst/>
          </a:prstGeom>
        </p:spPr>
      </p:pic>
      <p:pic>
        <p:nvPicPr>
          <p:cNvPr id="37" name="Bild 36" descr="Ruta kontur">
            <a:extLst>
              <a:ext uri="{FF2B5EF4-FFF2-40B4-BE49-F238E27FC236}">
                <a16:creationId xmlns:a16="http://schemas.microsoft.com/office/drawing/2014/main" id="{9E18B459-A7DD-EBBE-F31D-32B1C99D11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20355" y="2120862"/>
            <a:ext cx="914400" cy="914400"/>
          </a:xfrm>
          <a:prstGeom prst="rect">
            <a:avLst/>
          </a:prstGeom>
        </p:spPr>
      </p:pic>
      <p:sp>
        <p:nvSpPr>
          <p:cNvPr id="40" name="textruta 39">
            <a:extLst>
              <a:ext uri="{FF2B5EF4-FFF2-40B4-BE49-F238E27FC236}">
                <a16:creationId xmlns:a16="http://schemas.microsoft.com/office/drawing/2014/main" id="{3D1B3E38-424E-DEEF-A42E-5B1DCEBD3ABA}"/>
              </a:ext>
            </a:extLst>
          </p:cNvPr>
          <p:cNvSpPr txBox="1"/>
          <p:nvPr/>
        </p:nvSpPr>
        <p:spPr>
          <a:xfrm>
            <a:off x="235263" y="3034435"/>
            <a:ext cx="91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2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CA34FC16-90F9-2523-9B9C-88BCA9C022D7}"/>
              </a:ext>
            </a:extLst>
          </p:cNvPr>
          <p:cNvSpPr txBox="1"/>
          <p:nvPr/>
        </p:nvSpPr>
        <p:spPr>
          <a:xfrm>
            <a:off x="1852238" y="3252987"/>
            <a:ext cx="636345" cy="469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Här är </a:t>
            </a:r>
          </a:p>
          <a:p>
            <a:r>
              <a:rPr lang="sv-SE" sz="1200"/>
              <a:t>vi nu:</a:t>
            </a: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FF09392D-E234-29C0-D21B-5978FA41C944}"/>
              </a:ext>
            </a:extLst>
          </p:cNvPr>
          <p:cNvSpPr txBox="1"/>
          <p:nvPr/>
        </p:nvSpPr>
        <p:spPr>
          <a:xfrm>
            <a:off x="5272222" y="4215851"/>
            <a:ext cx="357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200" dirty="0"/>
          </a:p>
          <a:p>
            <a:pPr marL="171450" indent="-171450">
              <a:buFontTx/>
              <a:buChar char="-"/>
            </a:pPr>
            <a:endParaRPr lang="sv-SE" sz="1200" dirty="0"/>
          </a:p>
          <a:p>
            <a:endParaRPr lang="sv-SE" sz="12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78514A8B-6298-4AEC-D084-37B373A7FBA8}"/>
              </a:ext>
            </a:extLst>
          </p:cNvPr>
          <p:cNvSpPr/>
          <p:nvPr/>
        </p:nvSpPr>
        <p:spPr>
          <a:xfrm>
            <a:off x="10388600" y="0"/>
            <a:ext cx="1803400" cy="9048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AD18A01A-0328-CC19-A3EE-50823CD04C84}"/>
              </a:ext>
            </a:extLst>
          </p:cNvPr>
          <p:cNvSpPr txBox="1"/>
          <p:nvPr/>
        </p:nvSpPr>
        <p:spPr>
          <a:xfrm>
            <a:off x="8888412" y="142875"/>
            <a:ext cx="313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 err="1">
                <a:solidFill>
                  <a:schemeClr val="bg1"/>
                </a:solidFill>
              </a:rPr>
              <a:t>Chefspaket</a:t>
            </a:r>
            <a:r>
              <a:rPr lang="sv-SE" dirty="0">
                <a:solidFill>
                  <a:schemeClr val="bg1"/>
                </a:solidFill>
              </a:rPr>
              <a:t> 4</a:t>
            </a:r>
          </a:p>
          <a:p>
            <a:pPr algn="r"/>
            <a:r>
              <a:rPr lang="sv-SE" dirty="0">
                <a:solidFill>
                  <a:schemeClr val="bg1"/>
                </a:solidFill>
              </a:rPr>
              <a:t>Information </a:t>
            </a:r>
          </a:p>
        </p:txBody>
      </p:sp>
      <p:graphicFrame>
        <p:nvGraphicFramePr>
          <p:cNvPr id="10" name="Tabell 5">
            <a:extLst>
              <a:ext uri="{FF2B5EF4-FFF2-40B4-BE49-F238E27FC236}">
                <a16:creationId xmlns:a16="http://schemas.microsoft.com/office/drawing/2014/main" id="{1F43C147-F5AD-CC6E-A503-EF9BD654E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066093"/>
              </p:ext>
            </p:extLst>
          </p:nvPr>
        </p:nvGraphicFramePr>
        <p:xfrm>
          <a:off x="234841" y="1305440"/>
          <a:ext cx="540691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0576">
                  <a:extLst>
                    <a:ext uri="{9D8B030D-6E8A-4147-A177-3AD203B41FA5}">
                      <a16:colId xmlns:a16="http://schemas.microsoft.com/office/drawing/2014/main" val="134231256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2557488078"/>
                    </a:ext>
                  </a:extLst>
                </a:gridCol>
                <a:gridCol w="451926">
                  <a:extLst>
                    <a:ext uri="{9D8B030D-6E8A-4147-A177-3AD203B41FA5}">
                      <a16:colId xmlns:a16="http://schemas.microsoft.com/office/drawing/2014/main" val="1605667458"/>
                    </a:ext>
                  </a:extLst>
                </a:gridCol>
                <a:gridCol w="449224">
                  <a:extLst>
                    <a:ext uri="{9D8B030D-6E8A-4147-A177-3AD203B41FA5}">
                      <a16:colId xmlns:a16="http://schemas.microsoft.com/office/drawing/2014/main" val="2731346132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2108647920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824799519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93389752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752681070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192869428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1115471016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356319699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3212966204"/>
                    </a:ext>
                  </a:extLst>
                </a:gridCol>
              </a:tblGrid>
              <a:tr h="322823"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200" b="1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b="1"/>
                        <a:t>23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393061"/>
                  </a:ext>
                </a:extLst>
              </a:tr>
              <a:tr h="218991"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feb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mar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apr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maj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jun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jul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aug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sep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okt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nov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dec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580617"/>
                  </a:ext>
                </a:extLst>
              </a:tr>
            </a:tbl>
          </a:graphicData>
        </a:graphic>
      </p:graphicFrame>
      <p:graphicFrame>
        <p:nvGraphicFramePr>
          <p:cNvPr id="9" name="Tabell 5">
            <a:extLst>
              <a:ext uri="{FF2B5EF4-FFF2-40B4-BE49-F238E27FC236}">
                <a16:creationId xmlns:a16="http://schemas.microsoft.com/office/drawing/2014/main" id="{BB0F8526-B55B-5810-9FE0-3217F372A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464331"/>
              </p:ext>
            </p:extLst>
          </p:nvPr>
        </p:nvGraphicFramePr>
        <p:xfrm>
          <a:off x="5646974" y="1308325"/>
          <a:ext cx="540691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0576">
                  <a:extLst>
                    <a:ext uri="{9D8B030D-6E8A-4147-A177-3AD203B41FA5}">
                      <a16:colId xmlns:a16="http://schemas.microsoft.com/office/drawing/2014/main" val="134231256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2557488078"/>
                    </a:ext>
                  </a:extLst>
                </a:gridCol>
                <a:gridCol w="451926">
                  <a:extLst>
                    <a:ext uri="{9D8B030D-6E8A-4147-A177-3AD203B41FA5}">
                      <a16:colId xmlns:a16="http://schemas.microsoft.com/office/drawing/2014/main" val="1605667458"/>
                    </a:ext>
                  </a:extLst>
                </a:gridCol>
                <a:gridCol w="449224">
                  <a:extLst>
                    <a:ext uri="{9D8B030D-6E8A-4147-A177-3AD203B41FA5}">
                      <a16:colId xmlns:a16="http://schemas.microsoft.com/office/drawing/2014/main" val="2731346132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2108647920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824799519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93389752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752681070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192869428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1115471016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356319699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3212966204"/>
                    </a:ext>
                  </a:extLst>
                </a:gridCol>
              </a:tblGrid>
              <a:tr h="322823"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200" b="1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b="1"/>
                        <a:t>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393061"/>
                  </a:ext>
                </a:extLst>
              </a:tr>
              <a:tr h="218991"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feb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mar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apr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maj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jun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jul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aug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sep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okt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nov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dec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580617"/>
                  </a:ext>
                </a:extLst>
              </a:tr>
            </a:tbl>
          </a:graphicData>
        </a:graphic>
      </p:graphicFrame>
      <p:pic>
        <p:nvPicPr>
          <p:cNvPr id="14" name="Bild 13" descr="Ruta kontur">
            <a:extLst>
              <a:ext uri="{FF2B5EF4-FFF2-40B4-BE49-F238E27FC236}">
                <a16:creationId xmlns:a16="http://schemas.microsoft.com/office/drawing/2014/main" id="{249EF74B-B38E-F999-CCB5-9665033C4E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56177" y="2138212"/>
            <a:ext cx="914400" cy="914400"/>
          </a:xfrm>
          <a:prstGeom prst="rect">
            <a:avLst/>
          </a:prstGeom>
        </p:spPr>
      </p:pic>
      <p:pic>
        <p:nvPicPr>
          <p:cNvPr id="15" name="Bild 14" descr="Ruta kontur">
            <a:extLst>
              <a:ext uri="{FF2B5EF4-FFF2-40B4-BE49-F238E27FC236}">
                <a16:creationId xmlns:a16="http://schemas.microsoft.com/office/drawing/2014/main" id="{F22EF4C2-1974-3F4E-EF6F-1B12E59D19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60401" y="2138212"/>
            <a:ext cx="914400" cy="914400"/>
          </a:xfrm>
          <a:prstGeom prst="rect">
            <a:avLst/>
          </a:prstGeom>
        </p:spPr>
      </p:pic>
      <p:pic>
        <p:nvPicPr>
          <p:cNvPr id="16" name="Bild 15" descr="Ruta kontur">
            <a:extLst>
              <a:ext uri="{FF2B5EF4-FFF2-40B4-BE49-F238E27FC236}">
                <a16:creationId xmlns:a16="http://schemas.microsoft.com/office/drawing/2014/main" id="{6DDAE6EF-3A12-FB5B-CD84-7FC5A46864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70461" y="2138212"/>
            <a:ext cx="914400" cy="914400"/>
          </a:xfrm>
          <a:prstGeom prst="rect">
            <a:avLst/>
          </a:prstGeom>
        </p:spPr>
      </p:pic>
      <p:pic>
        <p:nvPicPr>
          <p:cNvPr id="18" name="Bild 17" descr="Ruta kontur">
            <a:extLst>
              <a:ext uri="{FF2B5EF4-FFF2-40B4-BE49-F238E27FC236}">
                <a16:creationId xmlns:a16="http://schemas.microsoft.com/office/drawing/2014/main" id="{2A0B4106-028D-A584-C1D1-9575F3B94C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52895" y="2138212"/>
            <a:ext cx="914400" cy="914400"/>
          </a:xfrm>
          <a:prstGeom prst="rect">
            <a:avLst/>
          </a:prstGeom>
        </p:spPr>
      </p:pic>
      <p:pic>
        <p:nvPicPr>
          <p:cNvPr id="19" name="Bild 18" descr="Ruta kontur">
            <a:extLst>
              <a:ext uri="{FF2B5EF4-FFF2-40B4-BE49-F238E27FC236}">
                <a16:creationId xmlns:a16="http://schemas.microsoft.com/office/drawing/2014/main" id="{AACCA162-E87E-975D-56EE-8D184AAFA0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54503" y="2138212"/>
            <a:ext cx="914400" cy="914400"/>
          </a:xfrm>
          <a:prstGeom prst="rect">
            <a:avLst/>
          </a:prstGeom>
        </p:spPr>
      </p:pic>
      <p:sp>
        <p:nvSpPr>
          <p:cNvPr id="20" name="textruta 19">
            <a:extLst>
              <a:ext uri="{FF2B5EF4-FFF2-40B4-BE49-F238E27FC236}">
                <a16:creationId xmlns:a16="http://schemas.microsoft.com/office/drawing/2014/main" id="{820EEC0E-A1B2-94E9-F7C4-FE86B35A79D7}"/>
              </a:ext>
            </a:extLst>
          </p:cNvPr>
          <p:cNvSpPr txBox="1"/>
          <p:nvPr/>
        </p:nvSpPr>
        <p:spPr>
          <a:xfrm>
            <a:off x="1155625" y="3034435"/>
            <a:ext cx="91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 err="1"/>
              <a:t>Chefspkt</a:t>
            </a:r>
            <a:r>
              <a:rPr lang="sv-SE" sz="1200" dirty="0"/>
              <a:t> 3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A27550F7-59FD-ACC2-026A-680F24AE4D07}"/>
              </a:ext>
            </a:extLst>
          </p:cNvPr>
          <p:cNvSpPr txBox="1"/>
          <p:nvPr/>
        </p:nvSpPr>
        <p:spPr>
          <a:xfrm>
            <a:off x="2061646" y="3034435"/>
            <a:ext cx="91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4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E8626A3D-D882-407A-ACB1-8CD10728A6A4}"/>
              </a:ext>
            </a:extLst>
          </p:cNvPr>
          <p:cNvSpPr txBox="1"/>
          <p:nvPr/>
        </p:nvSpPr>
        <p:spPr>
          <a:xfrm>
            <a:off x="3830360" y="3034435"/>
            <a:ext cx="91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5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74B75290-8DC2-DDE0-6BD2-B86E6D1CF278}"/>
              </a:ext>
            </a:extLst>
          </p:cNvPr>
          <p:cNvSpPr txBox="1"/>
          <p:nvPr/>
        </p:nvSpPr>
        <p:spPr>
          <a:xfrm>
            <a:off x="4744370" y="3034435"/>
            <a:ext cx="91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6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91919B06-2152-325F-DDF6-45FF0D6C1CD1}"/>
              </a:ext>
            </a:extLst>
          </p:cNvPr>
          <p:cNvSpPr txBox="1"/>
          <p:nvPr/>
        </p:nvSpPr>
        <p:spPr>
          <a:xfrm>
            <a:off x="5691784" y="3034435"/>
            <a:ext cx="91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7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97E3C40E-014D-053C-43C8-91D04A47C15F}"/>
              </a:ext>
            </a:extLst>
          </p:cNvPr>
          <p:cNvSpPr txBox="1"/>
          <p:nvPr/>
        </p:nvSpPr>
        <p:spPr>
          <a:xfrm>
            <a:off x="6569594" y="3034434"/>
            <a:ext cx="91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8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F8B00CBF-F1EF-6853-3ADB-C8C061416A90}"/>
              </a:ext>
            </a:extLst>
          </p:cNvPr>
          <p:cNvSpPr txBox="1"/>
          <p:nvPr/>
        </p:nvSpPr>
        <p:spPr>
          <a:xfrm>
            <a:off x="7419790" y="3034434"/>
            <a:ext cx="1044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9</a:t>
            </a:r>
          </a:p>
        </p:txBody>
      </p:sp>
      <p:sp>
        <p:nvSpPr>
          <p:cNvPr id="52" name="textruta 51">
            <a:extLst>
              <a:ext uri="{FF2B5EF4-FFF2-40B4-BE49-F238E27FC236}">
                <a16:creationId xmlns:a16="http://schemas.microsoft.com/office/drawing/2014/main" id="{8D2D8B86-1A88-3EE3-6DCE-78527CC9209A}"/>
              </a:ext>
            </a:extLst>
          </p:cNvPr>
          <p:cNvSpPr txBox="1"/>
          <p:nvPr/>
        </p:nvSpPr>
        <p:spPr>
          <a:xfrm>
            <a:off x="9198531" y="3034434"/>
            <a:ext cx="1044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10</a:t>
            </a: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98BB11ED-B7DA-560D-8981-8836C820DE85}"/>
              </a:ext>
            </a:extLst>
          </p:cNvPr>
          <p:cNvSpPr txBox="1"/>
          <p:nvPr/>
        </p:nvSpPr>
        <p:spPr>
          <a:xfrm>
            <a:off x="10112921" y="3034434"/>
            <a:ext cx="1044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11</a:t>
            </a:r>
          </a:p>
        </p:txBody>
      </p:sp>
      <p:cxnSp>
        <p:nvCxnSpPr>
          <p:cNvPr id="63" name="Rak koppling 62">
            <a:extLst>
              <a:ext uri="{FF2B5EF4-FFF2-40B4-BE49-F238E27FC236}">
                <a16:creationId xmlns:a16="http://schemas.microsoft.com/office/drawing/2014/main" id="{B6430059-F153-65F5-EC34-2808190A9A47}"/>
              </a:ext>
            </a:extLst>
          </p:cNvPr>
          <p:cNvCxnSpPr>
            <a:cxnSpLocks/>
          </p:cNvCxnSpPr>
          <p:nvPr/>
        </p:nvCxnSpPr>
        <p:spPr>
          <a:xfrm>
            <a:off x="10566744" y="1606640"/>
            <a:ext cx="7395" cy="20371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ruta 63">
            <a:extLst>
              <a:ext uri="{FF2B5EF4-FFF2-40B4-BE49-F238E27FC236}">
                <a16:creationId xmlns:a16="http://schemas.microsoft.com/office/drawing/2014/main" id="{D0DEA310-DE22-269F-3819-9B2154F9FCE3}"/>
              </a:ext>
            </a:extLst>
          </p:cNvPr>
          <p:cNvSpPr txBox="1"/>
          <p:nvPr/>
        </p:nvSpPr>
        <p:spPr>
          <a:xfrm>
            <a:off x="9831680" y="325298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Cosmic lanseras:</a:t>
            </a:r>
          </a:p>
        </p:txBody>
      </p:sp>
      <p:sp>
        <p:nvSpPr>
          <p:cNvPr id="66" name="textruta 65">
            <a:extLst>
              <a:ext uri="{FF2B5EF4-FFF2-40B4-BE49-F238E27FC236}">
                <a16:creationId xmlns:a16="http://schemas.microsoft.com/office/drawing/2014/main" id="{78420B5D-455B-459E-18B1-E10E5486E944}"/>
              </a:ext>
            </a:extLst>
          </p:cNvPr>
          <p:cNvSpPr txBox="1"/>
          <p:nvPr/>
        </p:nvSpPr>
        <p:spPr>
          <a:xfrm>
            <a:off x="591332" y="4215851"/>
            <a:ext cx="28239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Innehåll </a:t>
            </a:r>
            <a:r>
              <a:rPr lang="sv-SE" sz="1200" dirty="0" err="1"/>
              <a:t>chefspaket</a:t>
            </a:r>
            <a:r>
              <a:rPr lang="sv-SE" sz="1200" dirty="0"/>
              <a:t> 4:</a:t>
            </a:r>
          </a:p>
          <a:p>
            <a:pPr marL="171450" indent="-171450">
              <a:buFontTx/>
              <a:buChar char="-"/>
            </a:pPr>
            <a:r>
              <a:rPr lang="sv-SE" sz="1200" dirty="0"/>
              <a:t>Del 1: Bakgrundsinfo till chef (grönt)</a:t>
            </a:r>
          </a:p>
          <a:p>
            <a:pPr marL="171450" indent="-171450">
              <a:buFontTx/>
              <a:buChar char="-"/>
            </a:pPr>
            <a:r>
              <a:rPr lang="sv-SE" sz="1200" dirty="0"/>
              <a:t>Del 2: OBS! Trycksak </a:t>
            </a:r>
            <a:r>
              <a:rPr lang="sv-SE" sz="1200"/>
              <a:t>till personal-och lunchrum </a:t>
            </a:r>
            <a:r>
              <a:rPr lang="sv-SE" sz="1200" dirty="0"/>
              <a:t>i form av trekantspelare (</a:t>
            </a:r>
            <a:r>
              <a:rPr lang="sv-SE" sz="1200" dirty="0" err="1"/>
              <a:t>sk</a:t>
            </a:r>
            <a:r>
              <a:rPr lang="sv-SE" sz="1200" dirty="0"/>
              <a:t> bordsryttare). Ersätter det digitala APT-materialet.</a:t>
            </a:r>
          </a:p>
        </p:txBody>
      </p: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4CD8D1BC-1DF3-D9BF-4800-E5EE94ED7091}"/>
              </a:ext>
            </a:extLst>
          </p:cNvPr>
          <p:cNvCxnSpPr/>
          <p:nvPr/>
        </p:nvCxnSpPr>
        <p:spPr>
          <a:xfrm flipH="1">
            <a:off x="8801" y="1758865"/>
            <a:ext cx="22202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koppling 21">
            <a:extLst>
              <a:ext uri="{FF2B5EF4-FFF2-40B4-BE49-F238E27FC236}">
                <a16:creationId xmlns:a16="http://schemas.microsoft.com/office/drawing/2014/main" id="{ACC067FD-D5CD-9E59-7D6E-4710234774C1}"/>
              </a:ext>
            </a:extLst>
          </p:cNvPr>
          <p:cNvCxnSpPr>
            <a:cxnSpLocks/>
          </p:cNvCxnSpPr>
          <p:nvPr/>
        </p:nvCxnSpPr>
        <p:spPr>
          <a:xfrm flipH="1">
            <a:off x="11053884" y="1770404"/>
            <a:ext cx="113036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ruta 29">
            <a:extLst>
              <a:ext uri="{FF2B5EF4-FFF2-40B4-BE49-F238E27FC236}">
                <a16:creationId xmlns:a16="http://schemas.microsoft.com/office/drawing/2014/main" id="{B626DF46-80A5-395D-AE61-729194931DC6}"/>
              </a:ext>
            </a:extLst>
          </p:cNvPr>
          <p:cNvSpPr txBox="1"/>
          <p:nvPr/>
        </p:nvSpPr>
        <p:spPr>
          <a:xfrm>
            <a:off x="11107737" y="1773162"/>
            <a:ext cx="399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jan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EDADABAE-0895-0DCB-E88A-6F5E1C35443A}"/>
              </a:ext>
            </a:extLst>
          </p:cNvPr>
          <p:cNvSpPr txBox="1"/>
          <p:nvPr/>
        </p:nvSpPr>
        <p:spPr>
          <a:xfrm>
            <a:off x="11515461" y="1770404"/>
            <a:ext cx="399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feb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D6CC32F1-2C01-D58E-65FE-457D247AFB6B}"/>
              </a:ext>
            </a:extLst>
          </p:cNvPr>
          <p:cNvSpPr/>
          <p:nvPr/>
        </p:nvSpPr>
        <p:spPr>
          <a:xfrm>
            <a:off x="591333" y="4215851"/>
            <a:ext cx="2831375" cy="1564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F8682A15-0851-EF25-0CF0-10EB63F75946}"/>
              </a:ext>
            </a:extLst>
          </p:cNvPr>
          <p:cNvSpPr txBox="1"/>
          <p:nvPr/>
        </p:nvSpPr>
        <p:spPr>
          <a:xfrm>
            <a:off x="11515461" y="1468140"/>
            <a:ext cx="399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Q1</a:t>
            </a:r>
          </a:p>
        </p:txBody>
      </p:sp>
      <p:pic>
        <p:nvPicPr>
          <p:cNvPr id="29" name="Bild 28" descr="Ruta kontur">
            <a:extLst>
              <a:ext uri="{FF2B5EF4-FFF2-40B4-BE49-F238E27FC236}">
                <a16:creationId xmlns:a16="http://schemas.microsoft.com/office/drawing/2014/main" id="{08803B8C-3990-8163-FC15-835AB981B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36290" y="2137217"/>
            <a:ext cx="914400" cy="914400"/>
          </a:xfrm>
          <a:prstGeom prst="rect">
            <a:avLst/>
          </a:prstGeom>
        </p:spPr>
      </p:pic>
      <p:sp>
        <p:nvSpPr>
          <p:cNvPr id="39" name="textruta 38">
            <a:extLst>
              <a:ext uri="{FF2B5EF4-FFF2-40B4-BE49-F238E27FC236}">
                <a16:creationId xmlns:a16="http://schemas.microsoft.com/office/drawing/2014/main" id="{1F4BAA33-912A-491D-2CDF-2527917BC595}"/>
              </a:ext>
            </a:extLst>
          </p:cNvPr>
          <p:cNvSpPr txBox="1"/>
          <p:nvPr/>
        </p:nvSpPr>
        <p:spPr>
          <a:xfrm>
            <a:off x="10985612" y="3033421"/>
            <a:ext cx="1044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12</a:t>
            </a:r>
          </a:p>
        </p:txBody>
      </p:sp>
    </p:spTree>
    <p:extLst>
      <p:ext uri="{BB962C8B-B14F-4D97-AF65-F5344CB8AC3E}">
        <p14:creationId xmlns:p14="http://schemas.microsoft.com/office/powerpoint/2010/main" val="2598289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9106D1-6348-F06D-A72C-2A687EA55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 nästa gång: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1072423-5E2B-C3A0-5F39-40563105977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5292725" cy="4535488"/>
          </a:xfrm>
        </p:spPr>
        <p:txBody>
          <a:bodyPr/>
          <a:lstStyle/>
          <a:p>
            <a:r>
              <a:rPr lang="sv-SE" dirty="0"/>
              <a:t>Nästa information om införandet av Cosmic kommer i september</a:t>
            </a:r>
          </a:p>
          <a:p>
            <a:r>
              <a:rPr lang="sv-SE" dirty="0"/>
              <a:t>Information, nyheter, uppdateringar och film finns på hemsidan: </a:t>
            </a:r>
            <a:r>
              <a:rPr lang="sv-SE" dirty="0">
                <a:hlinkClick r:id="rId3"/>
              </a:rPr>
              <a:t>FVIS.regionhalland.se</a:t>
            </a:r>
            <a:endParaRPr lang="sv-SE" dirty="0"/>
          </a:p>
          <a:p>
            <a:r>
              <a:rPr lang="sv-SE" dirty="0"/>
              <a:t>Frågor, kommentarer, synpunkter, förslag skickas till: </a:t>
            </a:r>
            <a:r>
              <a:rPr lang="sv-SE" dirty="0">
                <a:hlinkClick r:id="rId4"/>
              </a:rPr>
              <a:t>katarina.larborn@regionhalland.se</a:t>
            </a:r>
            <a:r>
              <a:rPr lang="sv-SE" dirty="0"/>
              <a:t>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C3E9DA-28C8-06DF-D5B0-09E7F53104F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3DCA591-DCC3-9BC1-88D4-281EEB350E0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621E70-52C1-39EF-32C4-4716E4F9675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7</a:t>
            </a:fld>
            <a:endParaRPr lang="sv-SE"/>
          </a:p>
        </p:txBody>
      </p:sp>
      <p:sp>
        <p:nvSpPr>
          <p:cNvPr id="12" name="Pil: höger 11">
            <a:extLst>
              <a:ext uri="{FF2B5EF4-FFF2-40B4-BE49-F238E27FC236}">
                <a16:creationId xmlns:a16="http://schemas.microsoft.com/office/drawing/2014/main" id="{AE6FE1E2-69F0-068F-1960-5EFAB99C7155}"/>
              </a:ext>
            </a:extLst>
          </p:cNvPr>
          <p:cNvSpPr/>
          <p:nvPr/>
        </p:nvSpPr>
        <p:spPr>
          <a:xfrm>
            <a:off x="6014932" y="2809478"/>
            <a:ext cx="687180" cy="19953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1DC0CD1-F828-665E-7C0D-7ED010B5FDF6}"/>
              </a:ext>
            </a:extLst>
          </p:cNvPr>
          <p:cNvSpPr/>
          <p:nvPr/>
        </p:nvSpPr>
        <p:spPr>
          <a:xfrm>
            <a:off x="10388600" y="0"/>
            <a:ext cx="1803400" cy="9048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23C60129-1238-9CA7-F6B1-93A5E32D7A10}"/>
              </a:ext>
            </a:extLst>
          </p:cNvPr>
          <p:cNvSpPr txBox="1"/>
          <p:nvPr/>
        </p:nvSpPr>
        <p:spPr>
          <a:xfrm>
            <a:off x="8888412" y="142875"/>
            <a:ext cx="313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 err="1">
                <a:solidFill>
                  <a:schemeClr val="bg1"/>
                </a:solidFill>
              </a:rPr>
              <a:t>Chefspaket</a:t>
            </a:r>
            <a:r>
              <a:rPr lang="sv-SE" dirty="0">
                <a:solidFill>
                  <a:schemeClr val="bg1"/>
                </a:solidFill>
              </a:rPr>
              <a:t> 4</a:t>
            </a:r>
          </a:p>
          <a:p>
            <a:pPr algn="r"/>
            <a:r>
              <a:rPr lang="sv-SE" dirty="0">
                <a:solidFill>
                  <a:schemeClr val="bg1"/>
                </a:solidFill>
              </a:rPr>
              <a:t>Information </a:t>
            </a:r>
          </a:p>
        </p:txBody>
      </p:sp>
      <p:pic>
        <p:nvPicPr>
          <p:cNvPr id="13" name="Bildobjekt 12" descr="En bild som visar text, skärmbild, Webbsida, Webbplats&#10;&#10;Automatiskt genererad beskrivning">
            <a:extLst>
              <a:ext uri="{FF2B5EF4-FFF2-40B4-BE49-F238E27FC236}">
                <a16:creationId xmlns:a16="http://schemas.microsoft.com/office/drawing/2014/main" id="{BB2EC956-E5E4-4BFC-EC36-AD3EE576EF2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1630"/>
          <a:stretch/>
        </p:blipFill>
        <p:spPr>
          <a:xfrm>
            <a:off x="7256083" y="1023844"/>
            <a:ext cx="4285677" cy="517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23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66AB4E48-7D46-CABA-DA1A-7939A53F5B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32225" y="958908"/>
            <a:ext cx="9048779" cy="2235200"/>
          </a:xfrm>
        </p:spPr>
        <p:txBody>
          <a:bodyPr/>
          <a:lstStyle/>
          <a:p>
            <a:r>
              <a:rPr lang="sv-SE" sz="2400" b="1" dirty="0"/>
              <a:t>Det här paketet är till dig som chef</a:t>
            </a:r>
          </a:p>
          <a:p>
            <a:endParaRPr lang="sv-SE" sz="2400" dirty="0"/>
          </a:p>
          <a:p>
            <a:r>
              <a:rPr lang="sv-SE" sz="2000" dirty="0"/>
              <a:t>Att införa Cosmic är en stor förändring som påverkar de allra flesta som arbetar i hälso- och sjukvården. Vi behöver alla förstå varför förändringen görs och vad den kommer att innebära för oss, för invånare och patienter. </a:t>
            </a:r>
          </a:p>
          <a:p>
            <a:endParaRPr lang="sv-SE" sz="2000" dirty="0"/>
          </a:p>
          <a:p>
            <a:r>
              <a:rPr lang="sv-SE" sz="2000" dirty="0"/>
              <a:t>Som chef är du viktig. Du är förändringsledare, där information och kommunikation är ett av dina verktyg. Med jämna mellanrum kommer du därför att få ett </a:t>
            </a:r>
            <a:r>
              <a:rPr lang="sv-SE" sz="2000" dirty="0" err="1"/>
              <a:t>chefspaket</a:t>
            </a:r>
            <a:r>
              <a:rPr lang="sv-SE" sz="2000" dirty="0"/>
              <a:t> – en verktygslåda. Chefspaketen innehåller till exempel material att använda på arbetsplatsträffar och svar på frågor du som chef kan tänkas få. Vi hoppas att chefspaketet ska vara ett bra stöd för dig!</a:t>
            </a:r>
          </a:p>
          <a:p>
            <a:endParaRPr lang="sv-SE" sz="2000" dirty="0"/>
          </a:p>
          <a:p>
            <a:r>
              <a:rPr lang="sv-SE" sz="2000" dirty="0"/>
              <a:t>Har du frågor, idéer eller funderingar? Tveka inte att höra av dig till:</a:t>
            </a:r>
          </a:p>
          <a:p>
            <a:r>
              <a:rPr lang="sv-SE" sz="2000" dirty="0">
                <a:hlinkClick r:id="rId3"/>
              </a:rPr>
              <a:t>Katarina.larborn@regionhalland.se</a:t>
            </a:r>
            <a:r>
              <a:rPr lang="sv-SE" sz="2000" dirty="0"/>
              <a:t> </a:t>
            </a:r>
          </a:p>
          <a:p>
            <a:endParaRPr lang="sv-SE" sz="2000" dirty="0"/>
          </a:p>
          <a:p>
            <a:r>
              <a:rPr lang="sv-SE" sz="2000" b="1" dirty="0"/>
              <a:t>Tillsammans inför vi Region Hallands nya vårdinformationsstöd Cosmic!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E902380-8F02-1867-12F8-E84C66DCB2FB}"/>
              </a:ext>
            </a:extLst>
          </p:cNvPr>
          <p:cNvSpPr/>
          <p:nvPr/>
        </p:nvSpPr>
        <p:spPr>
          <a:xfrm>
            <a:off x="10388600" y="0"/>
            <a:ext cx="1803400" cy="9048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8E3CB40-DD65-24AD-515D-BAD7742C2632}"/>
              </a:ext>
            </a:extLst>
          </p:cNvPr>
          <p:cNvSpPr txBox="1"/>
          <p:nvPr/>
        </p:nvSpPr>
        <p:spPr>
          <a:xfrm>
            <a:off x="10469461" y="142875"/>
            <a:ext cx="1552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 err="1">
                <a:solidFill>
                  <a:schemeClr val="bg1"/>
                </a:solidFill>
              </a:rPr>
              <a:t>Chefspaket</a:t>
            </a:r>
            <a:r>
              <a:rPr lang="sv-SE" dirty="0">
                <a:solidFill>
                  <a:schemeClr val="bg1"/>
                </a:solidFill>
              </a:rPr>
              <a:t> 4</a:t>
            </a:r>
          </a:p>
          <a:p>
            <a:pPr algn="r"/>
            <a:r>
              <a:rPr lang="sv-SE" dirty="0">
                <a:solidFill>
                  <a:schemeClr val="bg1"/>
                </a:solidFill>
              </a:rPr>
              <a:t>Information </a:t>
            </a:r>
          </a:p>
        </p:txBody>
      </p:sp>
    </p:spTree>
    <p:extLst>
      <p:ext uri="{BB962C8B-B14F-4D97-AF65-F5344CB8AC3E}">
        <p14:creationId xmlns:p14="http://schemas.microsoft.com/office/powerpoint/2010/main" val="3142875569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blå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blå.potx" id="{5384568C-46C8-4BDA-9C04-5B20A2E297BA}" vid="{85EA6A2E-8FBC-4B2E-B7F1-457A55978CCF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Halland blå</Template>
  <TotalTime>1744</TotalTime>
  <Words>620</Words>
  <Application>Microsoft Office PowerPoint</Application>
  <PresentationFormat>Bredbild</PresentationFormat>
  <Paragraphs>133</Paragraphs>
  <Slides>8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0" baseType="lpstr">
      <vt:lpstr>Arial</vt:lpstr>
      <vt:lpstr>Region Halland - blå</vt:lpstr>
      <vt:lpstr>Chefspaket 4 juni 2023</vt:lpstr>
      <vt:lpstr>PowerPoint-presentation</vt:lpstr>
      <vt:lpstr>Instruktioner:</vt:lpstr>
      <vt:lpstr>Aktuellt just nu: Trycksak med information om Cosmic</vt:lpstr>
      <vt:lpstr>PowerPoint-presentation</vt:lpstr>
      <vt:lpstr>Kommunikationsplan chefspaket:</vt:lpstr>
      <vt:lpstr>Till nästa gång:</vt:lpstr>
      <vt:lpstr>PowerPoint-presentation</vt:lpstr>
    </vt:vector>
  </TitlesOfParts>
  <Company>Region Halland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Rydelius Gustaf HS</dc:creator>
  <cp:keywords>class='Open'</cp:keywords>
  <cp:lastModifiedBy>Larborn Katarina RK</cp:lastModifiedBy>
  <cp:revision>6</cp:revision>
  <dcterms:created xsi:type="dcterms:W3CDTF">2022-12-13T14:59:04Z</dcterms:created>
  <dcterms:modified xsi:type="dcterms:W3CDTF">2023-06-26T09:10:20Z</dcterms:modified>
</cp:coreProperties>
</file>