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4" r:id="rId5"/>
    <p:sldId id="308" r:id="rId6"/>
    <p:sldId id="305" r:id="rId7"/>
    <p:sldId id="302" r:id="rId8"/>
    <p:sldId id="535" r:id="rId9"/>
    <p:sldId id="51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08"/>
            <p14:sldId id="305"/>
            <p14:sldId id="302"/>
            <p14:sldId id="535"/>
            <p14:sldId id="51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88D00E-7FEA-9DF7-EB4B-E92FA2AE97FA}" name="Myrbäck Evelina PSH LEDN" initials="MEPL" userId="S::Evelina.Myrback@regionhalland.se::68493acc-1bc5-47be-bc7f-faaf47510987" providerId="AD"/>
  <p188:author id="{C5468415-9802-E6C1-6DB5-822CD5C05D5D}" name="Hellén Johanna NSVH KOMM" initials="HK" userId="S::johanna.hellen@regionhalland.se::c2206366-cff1-4dec-aff3-a6e14a2322bf" providerId="AD"/>
  <p188:author id="{5749F81B-55FE-BDB7-2895-C691B7198790}" name="Rydelius Gustaf HS" initials="RGH" userId="S::Gustaf.Rydelius@regionhalland.se::6a49df8e-5e9a-43a3-b621-a267da9a1a1a" providerId="AD"/>
  <p188:author id="{7D069821-4709-D90F-54CE-17BB914A1FBB}" name="Wallin Annika C RK" initials="WACR" userId="S::Annika.C.Wallin@regionhalland.se::3dac012e-0a9e-4dfd-8697-281551743153" providerId="AD"/>
  <p188:author id="{10117171-0FF3-3172-1980-1C3B587DB571}" name="Myrbäck Evelina PSH LEDN" initials="ML" userId="S::evelina.myrback@regionhalland.se::68493acc-1bc5-47be-bc7f-faaf47510987" providerId="AD"/>
  <p188:author id="{ECB28F72-440F-732E-56C1-5B9957F342CC}" name="Larborn Katarina RK" initials="LR" userId="S::katarina.larborn@regionhalland.se::f05856f7-905e-41ee-9131-f18cc1d06330" providerId="AD"/>
  <p188:author id="{BFD556AF-916A-51BD-DB19-AF795BCFB815}" name="Wallin Annika C RK" initials="WR" userId="S::annika.c.wallin@regionhalland.se::3dac012e-0a9e-4dfd-8697-281551743153" providerId="AD"/>
  <p188:author id="{225DE1B3-0C0F-52A6-1EE8-186F1DC0AF08}" name="Hallström Johnsson Charlotte HS" initials="HJCH" userId="S::Charlotte.Hallstrom-Johnsson@regionhalland.se::2ba0a1c4-aa82-4c60-941a-d3d769415c6b" providerId="AD"/>
  <p188:author id="{9376FAC7-7CE4-CF24-0C33-B4BBA58F7794}" name="Falkeby Lisa ADH STAB" initials="FS" userId="S::lisa.falkeby@regionhalland.se::baeb5629-9d27-44cf-96d6-6fa1ad2623e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6EFE89-052D-427A-BD1C-5CC018860A09}" v="1" dt="2023-05-02T09:58:56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27126" autoAdjust="0"/>
  </p:normalViewPr>
  <p:slideViewPr>
    <p:cSldViewPr snapToGrid="0">
      <p:cViewPr varScale="1">
        <p:scale>
          <a:sx n="44" d="100"/>
          <a:sy n="44" d="100"/>
        </p:scale>
        <p:origin x="473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lén Johanna NSVH KOMM" userId="c2206366-cff1-4dec-aff3-a6e14a2322bf" providerId="ADAL" clId="{07901925-0425-4022-AB8C-99741950819F}"/>
    <pc:docChg chg="custSel delSld modSld modSection">
      <pc:chgData name="Hellén Johanna NSVH KOMM" userId="c2206366-cff1-4dec-aff3-a6e14a2322bf" providerId="ADAL" clId="{07901925-0425-4022-AB8C-99741950819F}" dt="2023-04-27T12:54:55.898" v="124" actId="20577"/>
      <pc:docMkLst>
        <pc:docMk/>
      </pc:docMkLst>
      <pc:sldChg chg="modSp mod">
        <pc:chgData name="Hellén Johanna NSVH KOMM" userId="c2206366-cff1-4dec-aff3-a6e14a2322bf" providerId="ADAL" clId="{07901925-0425-4022-AB8C-99741950819F}" dt="2023-04-27T12:49:02.909" v="13" actId="20577"/>
        <pc:sldMkLst>
          <pc:docMk/>
          <pc:sldMk cId="3641037388" sldId="305"/>
        </pc:sldMkLst>
        <pc:spChg chg="mod">
          <ac:chgData name="Hellén Johanna NSVH KOMM" userId="c2206366-cff1-4dec-aff3-a6e14a2322bf" providerId="ADAL" clId="{07901925-0425-4022-AB8C-99741950819F}" dt="2023-04-27T12:49:02.909" v="13" actId="20577"/>
          <ac:spMkLst>
            <pc:docMk/>
            <pc:sldMk cId="3641037388" sldId="305"/>
            <ac:spMk id="3" creationId="{D1072423-5E2B-C3A0-5F39-405631059772}"/>
          </ac:spMkLst>
        </pc:spChg>
      </pc:sldChg>
      <pc:sldChg chg="modSp mod">
        <pc:chgData name="Hellén Johanna NSVH KOMM" userId="c2206366-cff1-4dec-aff3-a6e14a2322bf" providerId="ADAL" clId="{07901925-0425-4022-AB8C-99741950819F}" dt="2023-04-27T12:46:33.340" v="6" actId="255"/>
        <pc:sldMkLst>
          <pc:docMk/>
          <pc:sldMk cId="3142875569" sldId="308"/>
        </pc:sldMkLst>
        <pc:spChg chg="mod">
          <ac:chgData name="Hellén Johanna NSVH KOMM" userId="c2206366-cff1-4dec-aff3-a6e14a2322bf" providerId="ADAL" clId="{07901925-0425-4022-AB8C-99741950819F}" dt="2023-04-27T12:46:33.340" v="6" actId="255"/>
          <ac:spMkLst>
            <pc:docMk/>
            <pc:sldMk cId="3142875569" sldId="308"/>
            <ac:spMk id="2" creationId="{66AB4E48-7D46-CABA-DA1A-7939A53F5B65}"/>
          </ac:spMkLst>
        </pc:spChg>
      </pc:sldChg>
      <pc:sldChg chg="del">
        <pc:chgData name="Hellén Johanna NSVH KOMM" userId="c2206366-cff1-4dec-aff3-a6e14a2322bf" providerId="ADAL" clId="{07901925-0425-4022-AB8C-99741950819F}" dt="2023-04-27T12:44:14.836" v="0" actId="2696"/>
        <pc:sldMkLst>
          <pc:docMk/>
          <pc:sldMk cId="2918245832" sldId="534"/>
        </pc:sldMkLst>
      </pc:sldChg>
      <pc:sldChg chg="modSp mod modNotesTx">
        <pc:chgData name="Hellén Johanna NSVH KOMM" userId="c2206366-cff1-4dec-aff3-a6e14a2322bf" providerId="ADAL" clId="{07901925-0425-4022-AB8C-99741950819F}" dt="2023-04-27T12:54:55.898" v="124" actId="20577"/>
        <pc:sldMkLst>
          <pc:docMk/>
          <pc:sldMk cId="3552635852" sldId="535"/>
        </pc:sldMkLst>
        <pc:spChg chg="mod">
          <ac:chgData name="Hellén Johanna NSVH KOMM" userId="c2206366-cff1-4dec-aff3-a6e14a2322bf" providerId="ADAL" clId="{07901925-0425-4022-AB8C-99741950819F}" dt="2023-04-27T12:51:52.372" v="109" actId="20577"/>
          <ac:spMkLst>
            <pc:docMk/>
            <pc:sldMk cId="3552635852" sldId="535"/>
            <ac:spMk id="7" creationId="{68A6E243-D398-1B99-4254-588B3127CC24}"/>
          </ac:spMkLst>
        </pc:spChg>
      </pc:sldChg>
    </pc:docChg>
  </pc:docChgLst>
  <pc:docChgLst>
    <pc:chgData name="Hellén Johanna NSVH KOMM" userId="c2206366-cff1-4dec-aff3-a6e14a2322bf" providerId="ADAL" clId="{7C6EFE89-052D-427A-BD1C-5CC018860A09}"/>
    <pc:docChg chg="modSld">
      <pc:chgData name="Hellén Johanna NSVH KOMM" userId="c2206366-cff1-4dec-aff3-a6e14a2322bf" providerId="ADAL" clId="{7C6EFE89-052D-427A-BD1C-5CC018860A09}" dt="2023-05-02T09:59:03.860" v="2" actId="13926"/>
      <pc:docMkLst>
        <pc:docMk/>
      </pc:docMkLst>
      <pc:sldChg chg="modSp mod">
        <pc:chgData name="Hellén Johanna NSVH KOMM" userId="c2206366-cff1-4dec-aff3-a6e14a2322bf" providerId="ADAL" clId="{7C6EFE89-052D-427A-BD1C-5CC018860A09}" dt="2023-05-02T09:59:03.860" v="2" actId="13926"/>
        <pc:sldMkLst>
          <pc:docMk/>
          <pc:sldMk cId="3641037388" sldId="305"/>
        </pc:sldMkLst>
        <pc:spChg chg="mod">
          <ac:chgData name="Hellén Johanna NSVH KOMM" userId="c2206366-cff1-4dec-aff3-a6e14a2322bf" providerId="ADAL" clId="{7C6EFE89-052D-427A-BD1C-5CC018860A09}" dt="2023-05-02T09:59:03.860" v="2" actId="13926"/>
          <ac:spMkLst>
            <pc:docMk/>
            <pc:sldMk cId="3641037388" sldId="305"/>
            <ac:spMk id="3" creationId="{D1072423-5E2B-C3A0-5F39-40563105977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94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8778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152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9460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Info:</a:t>
            </a:r>
          </a:p>
          <a:p>
            <a:pPr fontAlgn="base"/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Under våren 2023 är det dags att utse Enhetsstöd Införande inför det förberedande arbetet som startar under oktober 2023. 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fontAlgn="base"/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En enhet motsvaras av exempelvis </a:t>
            </a:r>
            <a:r>
              <a:rPr lang="sv-SE">
                <a:solidFill>
                  <a:srgbClr val="000000"/>
                </a:solidFill>
                <a:latin typeface="Arial"/>
                <a:cs typeface="Arial"/>
              </a:rPr>
              <a:t>en vårdcentral.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algn="l" rtl="0" fontAlgn="base"/>
            <a:endParaRPr lang="sv-S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/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Enhetsstöden Införande kommer att erbjudas fördjupad utbildning under våren 2024.</a:t>
            </a:r>
          </a:p>
          <a:p>
            <a:pPr algn="l" rtl="0" fontAlgn="base"/>
            <a:endParaRPr lang="sv-S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/>
            <a:r>
              <a:rPr lang="sv-SE" dirty="0">
                <a:solidFill>
                  <a:srgbClr val="000000"/>
                </a:solidFill>
                <a:latin typeface="Arial"/>
                <a:cs typeface="Arial"/>
              </a:rPr>
              <a:t>Arbetet kommer att intensifieras ytterligare ca åtta veckor före produktionsstart och under tidig produktionsfas, då Enhetsstöd Införande är de som utgör första linjens användarstöd avseende handhavandefrågor.</a:t>
            </a:r>
          </a:p>
          <a:p>
            <a:pPr algn="l" rtl="0" fontAlgn="base"/>
            <a:endParaRPr lang="sv-S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 rtl="0" fontAlgn="base"/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Utdrag ur enhetsstödens arbetsuppgifter: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Koordinera och genomföra aktiviteter enligt framtagna checklistor inför övergången till Cosmic.  </a:t>
            </a:r>
            <a:endParaRPr lang="en-US" u="none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Internt arbete i det Lokala införandeteamet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sv-SE" b="0" i="0" u="none" strike="noStrike" dirty="0">
                <a:solidFill>
                  <a:srgbClr val="333333"/>
                </a:solidFill>
                <a:effectLst/>
                <a:latin typeface="Arial"/>
                <a:cs typeface="Arial"/>
              </a:rPr>
              <a:t>Utföra administrativa uppgifter i befintliga system samt i Cosmic inför produktionsstart.</a:t>
            </a:r>
            <a:r>
              <a:rPr lang="en-US" b="0" i="0" dirty="0">
                <a:solidFill>
                  <a:srgbClr val="333333"/>
                </a:solidFill>
                <a:effectLst/>
                <a:latin typeface="Arial"/>
                <a:cs typeface="Arial"/>
              </a:rPr>
              <a:t>​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sv-SE" b="0" i="0" u="none" strike="noStrike" dirty="0">
                <a:solidFill>
                  <a:srgbClr val="333333"/>
                </a:solidFill>
                <a:effectLst/>
                <a:latin typeface="Arial"/>
                <a:cs typeface="Arial"/>
              </a:rPr>
              <a:t>I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ntroducera extrapersonal på enheten i Cosmic funktioner. 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Utgöra närmsta stöd till medarbetarna på sin enhet.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​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/>
                <a:cs typeface="Arial"/>
              </a:rPr>
              <a:t>Uppföljning i samband med produktionsstart.</a:t>
            </a:r>
            <a:endParaRPr lang="en-US" b="0" i="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049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29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6EFBFA82-2251-4362-9B5B-56907653C5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 userDrawn="1">
          <p15:clr>
            <a:srgbClr val="FBAE40"/>
          </p15:clr>
        </p15:guide>
        <p15:guide id="4" orient="horz" pos="73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7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585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5878" y="2263988"/>
            <a:ext cx="6336000" cy="13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2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562BDF58-41FF-4A84-AB54-E0322BB72C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78042" y="-1410535"/>
            <a:ext cx="7920000" cy="840935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540175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 userDrawn="1">
          <p15:clr>
            <a:srgbClr val="FBAE40"/>
          </p15:clr>
        </p15:guide>
        <p15:guide id="4" orient="horz" pos="11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2" y="1183009"/>
            <a:ext cx="936000" cy="738947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12263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 userDrawn="1">
          <p15:clr>
            <a:srgbClr val="FBAE40"/>
          </p15:clr>
        </p15:guide>
        <p15:guide id="2" pos="6856" userDrawn="1">
          <p15:clr>
            <a:srgbClr val="FBAE40"/>
          </p15:clr>
        </p15:guide>
        <p15:guide id="3" orient="horz" pos="161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897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479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88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5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56349"/>
            <a:ext cx="12192000" cy="501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70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50" r:id="rId4"/>
    <p:sldLayoutId id="2147483652" r:id="rId5"/>
    <p:sldLayoutId id="2147483653" r:id="rId6"/>
    <p:sldLayoutId id="2147483657" r:id="rId7"/>
    <p:sldLayoutId id="2147483658" r:id="rId8"/>
    <p:sldLayoutId id="2147483659" r:id="rId9"/>
    <p:sldLayoutId id="2147483660" r:id="rId10"/>
    <p:sldLayoutId id="2147483655" r:id="rId11"/>
    <p:sldLayoutId id="2147483665" r:id="rId12"/>
    <p:sldLayoutId id="214748366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 userDrawn="1">
          <p15:clr>
            <a:srgbClr val="F26B43"/>
          </p15:clr>
        </p15:guide>
        <p15:guide id="4" pos="7174" userDrawn="1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 userDrawn="1">
          <p15:clr>
            <a:srgbClr val="F26B43"/>
          </p15:clr>
        </p15:guide>
        <p15:guide id="9" orient="horz" pos="2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voXwIiO1qk6aJ0L2yxHg5mZjIMLxz-xNr_Om4UojIr9UM1NJVVFYUU5HTFlUSUtBUFJVRVhBN0ZFOC4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ddtoppen.se/podcast/1346185572/region-hallands-utvecklingspodd/snabba-fragor-till-marie-programledare-for-fvis-programme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1D57811-0BC6-4048-90DB-ECDEBC7B1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err="1"/>
              <a:t>Chefspaket</a:t>
            </a:r>
            <a:r>
              <a:rPr lang="sv-SE"/>
              <a:t> 3</a:t>
            </a:r>
            <a:br>
              <a:rPr lang="sv-SE"/>
            </a:br>
            <a:r>
              <a:rPr lang="sv-SE"/>
              <a:t>april 2023</a:t>
            </a:r>
          </a:p>
        </p:txBody>
      </p:sp>
      <p:sp>
        <p:nvSpPr>
          <p:cNvPr id="8" name="Underrubrik 7">
            <a:extLst>
              <a:ext uri="{FF2B5EF4-FFF2-40B4-BE49-F238E27FC236}">
                <a16:creationId xmlns:a16="http://schemas.microsoft.com/office/drawing/2014/main" id="{169642F7-39C0-4DA8-B782-418EA80A2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Cosmic – Framtidens Vårdinformationsstöd / FVIS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66AB4E48-7D46-CABA-DA1A-7939A53F5B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32225" y="958908"/>
            <a:ext cx="9048779" cy="2235200"/>
          </a:xfrm>
        </p:spPr>
        <p:txBody>
          <a:bodyPr/>
          <a:lstStyle/>
          <a:p>
            <a:r>
              <a:rPr lang="sv-SE" sz="2400" b="1" dirty="0"/>
              <a:t>Det här paketet är till dig som chef</a:t>
            </a:r>
          </a:p>
          <a:p>
            <a:endParaRPr lang="sv-SE" sz="2400" dirty="0"/>
          </a:p>
          <a:p>
            <a:r>
              <a:rPr lang="sv-SE" sz="2000" dirty="0"/>
              <a:t>Att införa Cosmic är en stor förändring som påverkar de allra flesta som arbetar i hälso- och sjukvården. Vi behöver alla förstå varför förändringen görs och vad den kommer att innebära för oss, för invånare och patienter. </a:t>
            </a:r>
          </a:p>
          <a:p>
            <a:endParaRPr lang="sv-SE" sz="2000" dirty="0"/>
          </a:p>
          <a:p>
            <a:r>
              <a:rPr lang="sv-SE" sz="2000" dirty="0"/>
              <a:t>Som chef är du viktig. Du är förändringsledare, där information och kommunikation är ett av dina verktyg. Med jämna mellanrum kommer du därför att få ett </a:t>
            </a:r>
            <a:r>
              <a:rPr lang="sv-SE" sz="2000" dirty="0" err="1"/>
              <a:t>chefspaket</a:t>
            </a:r>
            <a:r>
              <a:rPr lang="sv-SE" sz="2000" dirty="0"/>
              <a:t> – en verktygslåda. Chefspaketen innehåller till exempel material att använda på arbetsplatsträffar och svar på frågor du som chef kan tänkas få. Vi hoppas att chefspaketet ska vara ett bra stöd för dig!</a:t>
            </a:r>
          </a:p>
          <a:p>
            <a:endParaRPr lang="sv-SE" sz="2000" dirty="0"/>
          </a:p>
          <a:p>
            <a:r>
              <a:rPr lang="sv-SE" sz="2000" dirty="0"/>
              <a:t>Har du frågor, idéer eller funderingar? Tveka inte att höra av dig till:</a:t>
            </a:r>
          </a:p>
          <a:p>
            <a:r>
              <a:rPr lang="sv-SE" sz="2000" dirty="0"/>
              <a:t>fvisnarsjukvarden@regionhalland.se</a:t>
            </a:r>
          </a:p>
          <a:p>
            <a:endParaRPr lang="sv-SE" sz="2000" b="1" dirty="0"/>
          </a:p>
          <a:p>
            <a:r>
              <a:rPr lang="sv-SE" sz="2000" b="1" dirty="0"/>
              <a:t>Tillsammans inför vi Region Hallands nya vårdinformationsstöd Cosmic!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E902380-8F02-1867-12F8-E84C66DCB2FB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8E3CB40-DD65-24AD-515D-BAD7742C2632}"/>
              </a:ext>
            </a:extLst>
          </p:cNvPr>
          <p:cNvSpPr txBox="1"/>
          <p:nvPr/>
        </p:nvSpPr>
        <p:spPr>
          <a:xfrm>
            <a:off x="10469461" y="142875"/>
            <a:ext cx="1552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3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314287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C3E9DA-28C8-06DF-D5B0-09E7F53104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79106D1-6348-F06D-A72C-2A687EA5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05666"/>
            <a:ext cx="10585449" cy="1296000"/>
          </a:xfrm>
        </p:spPr>
        <p:txBody>
          <a:bodyPr/>
          <a:lstStyle/>
          <a:p>
            <a:r>
              <a:rPr lang="sv-SE"/>
              <a:t>Instruktioner: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072423-5E2B-C3A0-5F39-4056310597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287655" indent="-287655"/>
            <a:r>
              <a:rPr lang="sv-SE" dirty="0"/>
              <a:t>Som chef bör du ha kommunicerat innehållet i </a:t>
            </a:r>
            <a:r>
              <a:rPr lang="sv-SE" dirty="0" err="1"/>
              <a:t>Chefspaket</a:t>
            </a:r>
            <a:r>
              <a:rPr lang="sv-SE" dirty="0"/>
              <a:t> 3 med tema: ”</a:t>
            </a:r>
            <a:r>
              <a:rPr lang="sv-SE" b="1" dirty="0"/>
              <a:t>Systemen som ersätts av Cosmic. Och när det händer</a:t>
            </a:r>
            <a:r>
              <a:rPr lang="sv-SE" dirty="0"/>
              <a:t>.” (märkt: </a:t>
            </a:r>
            <a:r>
              <a:rPr lang="sv-SE" b="1" dirty="0"/>
              <a:t>APT-material</a:t>
            </a:r>
            <a:r>
              <a:rPr lang="sv-SE" dirty="0"/>
              <a:t>) till dina medarbetare innan sommaren. OBS! Se även </a:t>
            </a:r>
            <a:r>
              <a:rPr lang="sv-SE" dirty="0" err="1"/>
              <a:t>talmanus</a:t>
            </a:r>
            <a:r>
              <a:rPr lang="sv-SE" dirty="0"/>
              <a:t> under bilder.</a:t>
            </a:r>
          </a:p>
          <a:p>
            <a:pPr marL="287655" indent="-287655"/>
            <a:r>
              <a:rPr lang="sv-SE" dirty="0"/>
              <a:t>Efter varje </a:t>
            </a:r>
            <a:r>
              <a:rPr lang="sv-SE" dirty="0" err="1"/>
              <a:t>Chefspaket</a:t>
            </a:r>
            <a:r>
              <a:rPr lang="sv-SE" dirty="0"/>
              <a:t> skickas en kort enkät ut till dig som chef. Svara på senaste enkäten här: </a:t>
            </a:r>
            <a:r>
              <a:rPr lang="sv-SE" dirty="0">
                <a:hlinkClick r:id="rId3"/>
              </a:rPr>
              <a:t>https://forms.office.com/Pages/ResponsePage.aspx?id=voXwIiO1qk6aJ0L2yxHg5mZjIMLxz-xNr_Om4UojIr9UM1NJVVFYUU5HTFlUSUtBUFJVRVhBN0ZFOC4u</a:t>
            </a:r>
            <a:endParaRPr lang="sv-SE" dirty="0"/>
          </a:p>
          <a:p>
            <a:pPr marL="287655" indent="-287655"/>
            <a:r>
              <a:rPr lang="sv-SE" dirty="0"/>
              <a:t>Nästa </a:t>
            </a:r>
            <a:r>
              <a:rPr lang="sv-SE" dirty="0" err="1"/>
              <a:t>Chefspaket</a:t>
            </a:r>
            <a:r>
              <a:rPr lang="sv-SE" dirty="0"/>
              <a:t> och informationstillfälle om Cosmic kommer i </a:t>
            </a:r>
            <a:r>
              <a:rPr lang="sv-SE" u="sng" dirty="0"/>
              <a:t>maj/juni</a:t>
            </a:r>
            <a:r>
              <a:rPr lang="sv-SE" dirty="0"/>
              <a:t>, (uppehåll sker under sommaren) och därefter varannan månad tills vidare.</a:t>
            </a:r>
            <a:endParaRPr lang="sv-SE" dirty="0">
              <a:cs typeface="Arial" panose="020B0604020202020204"/>
            </a:endParaRPr>
          </a:p>
          <a:p>
            <a:pPr marL="287655" indent="-287655"/>
            <a:r>
              <a:rPr lang="sv-SE" dirty="0"/>
              <a:t>Frågor skickas till: fvisnarsjukvarden@regionhalland.se</a:t>
            </a:r>
            <a:endParaRPr lang="sv-SE" dirty="0">
              <a:cs typeface="Arial" panose="020B0604020202020204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DCA591-DCC3-9BC1-88D4-281EEB350E0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621E70-52C1-39EF-32C4-4716E4F9675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5BF7B16-BF5C-054B-1F68-B6EFEDD5C766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A4DEBCF-CCC3-5A48-0F58-29AB80308F72}"/>
              </a:ext>
            </a:extLst>
          </p:cNvPr>
          <p:cNvSpPr txBox="1"/>
          <p:nvPr/>
        </p:nvSpPr>
        <p:spPr>
          <a:xfrm>
            <a:off x="10486239" y="142875"/>
            <a:ext cx="153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3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364103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55D482-4C83-4A7A-2081-AB3D654F5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Kommunikationsplan </a:t>
            </a:r>
            <a:r>
              <a:rPr lang="sv-SE" err="1"/>
              <a:t>chefspaket</a:t>
            </a:r>
            <a:r>
              <a:rPr lang="sv-SE"/>
              <a:t>: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C41738-67B6-E7DE-AD29-68BA1720338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0C22FE-D251-D79D-8E3A-C6B8ED9BAD1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CFC25E7-BA34-730D-C325-E9140EFD10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8BC8073B-A132-D332-16E6-31CE0CB6EA77}"/>
              </a:ext>
            </a:extLst>
          </p:cNvPr>
          <p:cNvCxnSpPr>
            <a:cxnSpLocks/>
          </p:cNvCxnSpPr>
          <p:nvPr/>
        </p:nvCxnSpPr>
        <p:spPr>
          <a:xfrm>
            <a:off x="1685919" y="1606640"/>
            <a:ext cx="7395" cy="203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Bild 31" descr="Ruta kontur">
            <a:extLst>
              <a:ext uri="{FF2B5EF4-FFF2-40B4-BE49-F238E27FC236}">
                <a16:creationId xmlns:a16="http://schemas.microsoft.com/office/drawing/2014/main" id="{4DBDF657-AE56-833C-2FAD-79856F1548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029" y="2120862"/>
            <a:ext cx="914400" cy="914400"/>
          </a:xfrm>
          <a:prstGeom prst="rect">
            <a:avLst/>
          </a:prstGeom>
        </p:spPr>
      </p:pic>
      <p:pic>
        <p:nvPicPr>
          <p:cNvPr id="33" name="Bild 32" descr="Ruta kontur">
            <a:extLst>
              <a:ext uri="{FF2B5EF4-FFF2-40B4-BE49-F238E27FC236}">
                <a16:creationId xmlns:a16="http://schemas.microsoft.com/office/drawing/2014/main" id="{8A7F7E47-9299-8F7D-528E-95A4E3AFF2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6253" y="2120862"/>
            <a:ext cx="914400" cy="914400"/>
          </a:xfrm>
          <a:prstGeom prst="rect">
            <a:avLst/>
          </a:prstGeom>
        </p:spPr>
      </p:pic>
      <p:pic>
        <p:nvPicPr>
          <p:cNvPr id="34" name="Bild 33" descr="Ruta kontur">
            <a:extLst>
              <a:ext uri="{FF2B5EF4-FFF2-40B4-BE49-F238E27FC236}">
                <a16:creationId xmlns:a16="http://schemas.microsoft.com/office/drawing/2014/main" id="{E55FB366-77CA-60E7-9E96-D06527180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6313" y="2120862"/>
            <a:ext cx="914400" cy="914400"/>
          </a:xfrm>
          <a:prstGeom prst="rect">
            <a:avLst/>
          </a:prstGeom>
        </p:spPr>
      </p:pic>
      <p:pic>
        <p:nvPicPr>
          <p:cNvPr id="36" name="Bild 35" descr="Ruta kontur">
            <a:extLst>
              <a:ext uri="{FF2B5EF4-FFF2-40B4-BE49-F238E27FC236}">
                <a16:creationId xmlns:a16="http://schemas.microsoft.com/office/drawing/2014/main" id="{B741FBC1-B9B6-D400-BC0A-D9101E2C0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18747" y="2120862"/>
            <a:ext cx="914400" cy="914400"/>
          </a:xfrm>
          <a:prstGeom prst="rect">
            <a:avLst/>
          </a:prstGeom>
        </p:spPr>
      </p:pic>
      <p:pic>
        <p:nvPicPr>
          <p:cNvPr id="37" name="Bild 36" descr="Ruta kontur">
            <a:extLst>
              <a:ext uri="{FF2B5EF4-FFF2-40B4-BE49-F238E27FC236}">
                <a16:creationId xmlns:a16="http://schemas.microsoft.com/office/drawing/2014/main" id="{9E18B459-A7DD-EBBE-F31D-32B1C99D1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20355" y="2120862"/>
            <a:ext cx="914400" cy="914400"/>
          </a:xfrm>
          <a:prstGeom prst="rect">
            <a:avLst/>
          </a:prstGeom>
        </p:spPr>
      </p:pic>
      <p:sp>
        <p:nvSpPr>
          <p:cNvPr id="40" name="textruta 39">
            <a:extLst>
              <a:ext uri="{FF2B5EF4-FFF2-40B4-BE49-F238E27FC236}">
                <a16:creationId xmlns:a16="http://schemas.microsoft.com/office/drawing/2014/main" id="{3D1B3E38-424E-DEEF-A42E-5B1DCEBD3ABA}"/>
              </a:ext>
            </a:extLst>
          </p:cNvPr>
          <p:cNvSpPr txBox="1"/>
          <p:nvPr/>
        </p:nvSpPr>
        <p:spPr>
          <a:xfrm>
            <a:off x="235263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2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CA34FC16-90F9-2523-9B9C-88BCA9C022D7}"/>
              </a:ext>
            </a:extLst>
          </p:cNvPr>
          <p:cNvSpPr txBox="1"/>
          <p:nvPr/>
        </p:nvSpPr>
        <p:spPr>
          <a:xfrm>
            <a:off x="1044174" y="3252987"/>
            <a:ext cx="62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Här är </a:t>
            </a:r>
          </a:p>
          <a:p>
            <a:r>
              <a:rPr lang="sv-SE" sz="1200"/>
              <a:t>vi nu: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FF09392D-E234-29C0-D21B-5978FA41C944}"/>
              </a:ext>
            </a:extLst>
          </p:cNvPr>
          <p:cNvSpPr txBox="1"/>
          <p:nvPr/>
        </p:nvSpPr>
        <p:spPr>
          <a:xfrm>
            <a:off x="5272222" y="4215851"/>
            <a:ext cx="48766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/>
              <a:t>Hur </a:t>
            </a:r>
            <a:r>
              <a:rPr lang="sv-SE" sz="1200" err="1"/>
              <a:t>chefspaket</a:t>
            </a:r>
            <a:r>
              <a:rPr lang="sv-SE" sz="1200"/>
              <a:t> kommuniceras ut i organisationen:</a:t>
            </a:r>
          </a:p>
          <a:p>
            <a:pPr marL="171450" indent="-171450">
              <a:buFontTx/>
              <a:buChar char="-"/>
            </a:pPr>
            <a:r>
              <a:rPr lang="sv-SE" sz="1200"/>
              <a:t>Muntlig genomgång i </a:t>
            </a:r>
            <a:r>
              <a:rPr lang="sv-SE" sz="1200" err="1"/>
              <a:t>ledningsforum</a:t>
            </a:r>
            <a:r>
              <a:rPr lang="sv-SE" sz="1200"/>
              <a:t>, eventuellt med frågor &amp; svar</a:t>
            </a:r>
          </a:p>
          <a:p>
            <a:pPr marL="171450" indent="-171450">
              <a:buFontTx/>
              <a:buChar char="-"/>
            </a:pPr>
            <a:r>
              <a:rPr lang="sv-SE" sz="1200"/>
              <a:t>Digitalt Teams-möte som komplement för frågor och svar</a:t>
            </a:r>
          </a:p>
          <a:p>
            <a:pPr marL="171450" indent="-171450">
              <a:buFontTx/>
              <a:buChar char="-"/>
            </a:pPr>
            <a:r>
              <a:rPr lang="sv-SE" sz="1200"/>
              <a:t>Stöd av förändringsteam</a:t>
            </a:r>
          </a:p>
          <a:p>
            <a:pPr marL="171450" indent="-171450">
              <a:buFontTx/>
              <a:buChar char="-"/>
            </a:pPr>
            <a:r>
              <a:rPr lang="sv-SE" sz="1200"/>
              <a:t>Flera olika format (digitalt och analogt)</a:t>
            </a:r>
          </a:p>
          <a:p>
            <a:pPr marL="171450" indent="-171450">
              <a:buFontTx/>
              <a:buChar char="-"/>
            </a:pPr>
            <a:r>
              <a:rPr lang="sv-SE" sz="1200"/>
              <a:t>Samlad information på fvis.regionhalland.se</a:t>
            </a:r>
          </a:p>
          <a:p>
            <a:pPr marL="171450" indent="-171450">
              <a:buFontTx/>
              <a:buChar char="-"/>
            </a:pPr>
            <a:r>
              <a:rPr lang="sv-SE" sz="1200"/>
              <a:t>ev. Teamskanal</a:t>
            </a:r>
          </a:p>
          <a:p>
            <a:pPr marL="171450" indent="-171450">
              <a:buFontTx/>
              <a:buChar char="-"/>
            </a:pPr>
            <a:endParaRPr lang="sv-SE" sz="1200"/>
          </a:p>
          <a:p>
            <a:pPr marL="171450" indent="-171450">
              <a:buFontTx/>
              <a:buChar char="-"/>
            </a:pPr>
            <a:endParaRPr lang="sv-SE" sz="1200"/>
          </a:p>
          <a:p>
            <a:endParaRPr lang="sv-SE" sz="12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8514A8B-6298-4AEC-D084-37B373A7FBA8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D18A01A-0328-CC19-A3EE-50823CD04C84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3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  <p:graphicFrame>
        <p:nvGraphicFramePr>
          <p:cNvPr id="10" name="Tabell 5">
            <a:extLst>
              <a:ext uri="{FF2B5EF4-FFF2-40B4-BE49-F238E27FC236}">
                <a16:creationId xmlns:a16="http://schemas.microsoft.com/office/drawing/2014/main" id="{1F43C147-F5AD-CC6E-A503-EF9BD654E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66093"/>
              </p:ext>
            </p:extLst>
          </p:nvPr>
        </p:nvGraphicFramePr>
        <p:xfrm>
          <a:off x="234841" y="1305440"/>
          <a:ext cx="540691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576">
                  <a:extLst>
                    <a:ext uri="{9D8B030D-6E8A-4147-A177-3AD203B41FA5}">
                      <a16:colId xmlns:a16="http://schemas.microsoft.com/office/drawing/2014/main" val="134231256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557488078"/>
                    </a:ext>
                  </a:extLst>
                </a:gridCol>
                <a:gridCol w="451926">
                  <a:extLst>
                    <a:ext uri="{9D8B030D-6E8A-4147-A177-3AD203B41FA5}">
                      <a16:colId xmlns:a16="http://schemas.microsoft.com/office/drawing/2014/main" val="1605667458"/>
                    </a:ext>
                  </a:extLst>
                </a:gridCol>
                <a:gridCol w="449224">
                  <a:extLst>
                    <a:ext uri="{9D8B030D-6E8A-4147-A177-3AD203B41FA5}">
                      <a16:colId xmlns:a16="http://schemas.microsoft.com/office/drawing/2014/main" val="2731346132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10864792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824799519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93389752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75268107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92869428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115471016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56319699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212966204"/>
                    </a:ext>
                  </a:extLst>
                </a:gridCol>
              </a:tblGrid>
              <a:tr h="322823"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200" b="1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b="1"/>
                        <a:t>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393061"/>
                  </a:ext>
                </a:extLst>
              </a:tr>
              <a:tr h="218991"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feb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apr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maj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aug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sep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okt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nov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dec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80617"/>
                  </a:ext>
                </a:extLst>
              </a:tr>
            </a:tbl>
          </a:graphicData>
        </a:graphic>
      </p:graphicFrame>
      <p:graphicFrame>
        <p:nvGraphicFramePr>
          <p:cNvPr id="9" name="Tabell 5">
            <a:extLst>
              <a:ext uri="{FF2B5EF4-FFF2-40B4-BE49-F238E27FC236}">
                <a16:creationId xmlns:a16="http://schemas.microsoft.com/office/drawing/2014/main" id="{BB0F8526-B55B-5810-9FE0-3217F372A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64331"/>
              </p:ext>
            </p:extLst>
          </p:nvPr>
        </p:nvGraphicFramePr>
        <p:xfrm>
          <a:off x="5646974" y="1308325"/>
          <a:ext cx="540691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576">
                  <a:extLst>
                    <a:ext uri="{9D8B030D-6E8A-4147-A177-3AD203B41FA5}">
                      <a16:colId xmlns:a16="http://schemas.microsoft.com/office/drawing/2014/main" val="134231256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557488078"/>
                    </a:ext>
                  </a:extLst>
                </a:gridCol>
                <a:gridCol w="451926">
                  <a:extLst>
                    <a:ext uri="{9D8B030D-6E8A-4147-A177-3AD203B41FA5}">
                      <a16:colId xmlns:a16="http://schemas.microsoft.com/office/drawing/2014/main" val="1605667458"/>
                    </a:ext>
                  </a:extLst>
                </a:gridCol>
                <a:gridCol w="449224">
                  <a:extLst>
                    <a:ext uri="{9D8B030D-6E8A-4147-A177-3AD203B41FA5}">
                      <a16:colId xmlns:a16="http://schemas.microsoft.com/office/drawing/2014/main" val="2731346132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210864792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824799519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93389752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752681070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92869428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1115471016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563196991"/>
                    </a:ext>
                  </a:extLst>
                </a:gridCol>
                <a:gridCol w="450576">
                  <a:extLst>
                    <a:ext uri="{9D8B030D-6E8A-4147-A177-3AD203B41FA5}">
                      <a16:colId xmlns:a16="http://schemas.microsoft.com/office/drawing/2014/main" val="3212966204"/>
                    </a:ext>
                  </a:extLst>
                </a:gridCol>
              </a:tblGrid>
              <a:tr h="322823"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200" b="1"/>
                        <a:t>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200" b="1"/>
                        <a:t>24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  <a:p>
                      <a:pPr algn="ctr"/>
                      <a:r>
                        <a:rPr lang="sv-SE" sz="1200"/>
                        <a:t>Q4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393061"/>
                  </a:ext>
                </a:extLst>
              </a:tr>
              <a:tr h="218991"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feb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apr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maj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jul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aug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sep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okt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nov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/>
                        <a:t>dec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580617"/>
                  </a:ext>
                </a:extLst>
              </a:tr>
            </a:tbl>
          </a:graphicData>
        </a:graphic>
      </p:graphicFrame>
      <p:pic>
        <p:nvPicPr>
          <p:cNvPr id="14" name="Bild 13" descr="Ruta kontur">
            <a:extLst>
              <a:ext uri="{FF2B5EF4-FFF2-40B4-BE49-F238E27FC236}">
                <a16:creationId xmlns:a16="http://schemas.microsoft.com/office/drawing/2014/main" id="{249EF74B-B38E-F999-CCB5-9665033C4E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6177" y="2138212"/>
            <a:ext cx="914400" cy="914400"/>
          </a:xfrm>
          <a:prstGeom prst="rect">
            <a:avLst/>
          </a:prstGeom>
        </p:spPr>
      </p:pic>
      <p:pic>
        <p:nvPicPr>
          <p:cNvPr id="15" name="Bild 14" descr="Ruta kontur">
            <a:extLst>
              <a:ext uri="{FF2B5EF4-FFF2-40B4-BE49-F238E27FC236}">
                <a16:creationId xmlns:a16="http://schemas.microsoft.com/office/drawing/2014/main" id="{F22EF4C2-1974-3F4E-EF6F-1B12E59D19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60401" y="2138212"/>
            <a:ext cx="914400" cy="914400"/>
          </a:xfrm>
          <a:prstGeom prst="rect">
            <a:avLst/>
          </a:prstGeom>
        </p:spPr>
      </p:pic>
      <p:pic>
        <p:nvPicPr>
          <p:cNvPr id="16" name="Bild 15" descr="Ruta kontur">
            <a:extLst>
              <a:ext uri="{FF2B5EF4-FFF2-40B4-BE49-F238E27FC236}">
                <a16:creationId xmlns:a16="http://schemas.microsoft.com/office/drawing/2014/main" id="{6DDAE6EF-3A12-FB5B-CD84-7FC5A4686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70461" y="2138212"/>
            <a:ext cx="914400" cy="914400"/>
          </a:xfrm>
          <a:prstGeom prst="rect">
            <a:avLst/>
          </a:prstGeom>
        </p:spPr>
      </p:pic>
      <p:pic>
        <p:nvPicPr>
          <p:cNvPr id="18" name="Bild 17" descr="Ruta kontur">
            <a:extLst>
              <a:ext uri="{FF2B5EF4-FFF2-40B4-BE49-F238E27FC236}">
                <a16:creationId xmlns:a16="http://schemas.microsoft.com/office/drawing/2014/main" id="{2A0B4106-028D-A584-C1D1-9575F3B94C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895" y="2138212"/>
            <a:ext cx="914400" cy="914400"/>
          </a:xfrm>
          <a:prstGeom prst="rect">
            <a:avLst/>
          </a:prstGeom>
        </p:spPr>
      </p:pic>
      <p:pic>
        <p:nvPicPr>
          <p:cNvPr id="19" name="Bild 18" descr="Ruta kontur">
            <a:extLst>
              <a:ext uri="{FF2B5EF4-FFF2-40B4-BE49-F238E27FC236}">
                <a16:creationId xmlns:a16="http://schemas.microsoft.com/office/drawing/2014/main" id="{AACCA162-E87E-975D-56EE-8D184AAFA0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54503" y="2138212"/>
            <a:ext cx="914400" cy="914400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820EEC0E-A1B2-94E9-F7C4-FE86B35A79D7}"/>
              </a:ext>
            </a:extLst>
          </p:cNvPr>
          <p:cNvSpPr txBox="1"/>
          <p:nvPr/>
        </p:nvSpPr>
        <p:spPr>
          <a:xfrm>
            <a:off x="1155625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3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27550F7-59FD-ACC2-026A-680F24AE4D07}"/>
              </a:ext>
            </a:extLst>
          </p:cNvPr>
          <p:cNvSpPr txBox="1"/>
          <p:nvPr/>
        </p:nvSpPr>
        <p:spPr>
          <a:xfrm>
            <a:off x="2061646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4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E8626A3D-D882-407A-ACB1-8CD10728A6A4}"/>
              </a:ext>
            </a:extLst>
          </p:cNvPr>
          <p:cNvSpPr txBox="1"/>
          <p:nvPr/>
        </p:nvSpPr>
        <p:spPr>
          <a:xfrm>
            <a:off x="3830360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5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74B75290-8DC2-DDE0-6BD2-B86E6D1CF278}"/>
              </a:ext>
            </a:extLst>
          </p:cNvPr>
          <p:cNvSpPr txBox="1"/>
          <p:nvPr/>
        </p:nvSpPr>
        <p:spPr>
          <a:xfrm>
            <a:off x="4744370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6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91919B06-2152-325F-DDF6-45FF0D6C1CD1}"/>
              </a:ext>
            </a:extLst>
          </p:cNvPr>
          <p:cNvSpPr txBox="1"/>
          <p:nvPr/>
        </p:nvSpPr>
        <p:spPr>
          <a:xfrm>
            <a:off x="5691784" y="3034435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7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97E3C40E-014D-053C-43C8-91D04A47C15F}"/>
              </a:ext>
            </a:extLst>
          </p:cNvPr>
          <p:cNvSpPr txBox="1"/>
          <p:nvPr/>
        </p:nvSpPr>
        <p:spPr>
          <a:xfrm>
            <a:off x="6569594" y="3034434"/>
            <a:ext cx="912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8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F8B00CBF-F1EF-6853-3ADB-C8C061416A90}"/>
              </a:ext>
            </a:extLst>
          </p:cNvPr>
          <p:cNvSpPr txBox="1"/>
          <p:nvPr/>
        </p:nvSpPr>
        <p:spPr>
          <a:xfrm>
            <a:off x="7419790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9</a:t>
            </a: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8D2D8B86-1A88-3EE3-6DCE-78527CC9209A}"/>
              </a:ext>
            </a:extLst>
          </p:cNvPr>
          <p:cNvSpPr txBox="1"/>
          <p:nvPr/>
        </p:nvSpPr>
        <p:spPr>
          <a:xfrm>
            <a:off x="9198531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10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98BB11ED-B7DA-560D-8981-8836C820DE85}"/>
              </a:ext>
            </a:extLst>
          </p:cNvPr>
          <p:cNvSpPr txBox="1"/>
          <p:nvPr/>
        </p:nvSpPr>
        <p:spPr>
          <a:xfrm>
            <a:off x="10112921" y="3034434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11</a:t>
            </a:r>
          </a:p>
        </p:txBody>
      </p:sp>
      <p:cxnSp>
        <p:nvCxnSpPr>
          <p:cNvPr id="63" name="Rak koppling 62">
            <a:extLst>
              <a:ext uri="{FF2B5EF4-FFF2-40B4-BE49-F238E27FC236}">
                <a16:creationId xmlns:a16="http://schemas.microsoft.com/office/drawing/2014/main" id="{B6430059-F153-65F5-EC34-2808190A9A47}"/>
              </a:ext>
            </a:extLst>
          </p:cNvPr>
          <p:cNvCxnSpPr>
            <a:cxnSpLocks/>
          </p:cNvCxnSpPr>
          <p:nvPr/>
        </p:nvCxnSpPr>
        <p:spPr>
          <a:xfrm>
            <a:off x="10566744" y="1606640"/>
            <a:ext cx="7395" cy="20371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ruta 63">
            <a:extLst>
              <a:ext uri="{FF2B5EF4-FFF2-40B4-BE49-F238E27FC236}">
                <a16:creationId xmlns:a16="http://schemas.microsoft.com/office/drawing/2014/main" id="{D0DEA310-DE22-269F-3819-9B2154F9FCE3}"/>
              </a:ext>
            </a:extLst>
          </p:cNvPr>
          <p:cNvSpPr txBox="1"/>
          <p:nvPr/>
        </p:nvSpPr>
        <p:spPr>
          <a:xfrm>
            <a:off x="9831680" y="325298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Cosmic lanseras:</a:t>
            </a:r>
          </a:p>
        </p:txBody>
      </p:sp>
      <p:sp>
        <p:nvSpPr>
          <p:cNvPr id="66" name="textruta 65">
            <a:extLst>
              <a:ext uri="{FF2B5EF4-FFF2-40B4-BE49-F238E27FC236}">
                <a16:creationId xmlns:a16="http://schemas.microsoft.com/office/drawing/2014/main" id="{78420B5D-455B-459E-18B1-E10E5486E944}"/>
              </a:ext>
            </a:extLst>
          </p:cNvPr>
          <p:cNvSpPr txBox="1"/>
          <p:nvPr/>
        </p:nvSpPr>
        <p:spPr>
          <a:xfrm>
            <a:off x="591332" y="4215851"/>
            <a:ext cx="28239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Innehåll </a:t>
            </a:r>
            <a:r>
              <a:rPr lang="sv-SE" sz="1200" err="1"/>
              <a:t>chefspaket</a:t>
            </a:r>
            <a:r>
              <a:rPr lang="sv-SE" sz="1200"/>
              <a:t>:</a:t>
            </a:r>
          </a:p>
          <a:p>
            <a:pPr marL="171450" indent="-171450">
              <a:buFontTx/>
              <a:buChar char="-"/>
            </a:pPr>
            <a:r>
              <a:rPr lang="sv-SE" sz="1200"/>
              <a:t>Del 1: Bakgrundsinfo till chef (grönt)</a:t>
            </a:r>
          </a:p>
          <a:p>
            <a:pPr marL="171450" indent="-171450">
              <a:buFontTx/>
              <a:buChar char="-"/>
            </a:pPr>
            <a:r>
              <a:rPr lang="sv-SE" sz="1200"/>
              <a:t>Del 2: APT-material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/>
              <a:t>Rubrik / budskap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 err="1"/>
              <a:t>Ppt</a:t>
            </a:r>
            <a:r>
              <a:rPr lang="sv-SE" sz="1200"/>
              <a:t> + </a:t>
            </a:r>
            <a:r>
              <a:rPr lang="sv-SE" sz="1200" err="1"/>
              <a:t>talmanus</a:t>
            </a:r>
            <a:r>
              <a:rPr lang="sv-SE" sz="1200"/>
              <a:t> under bilder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/>
              <a:t>Frågor &amp; svar i </a:t>
            </a:r>
            <a:r>
              <a:rPr lang="sv-SE" sz="1200" err="1"/>
              <a:t>talmanus</a:t>
            </a:r>
            <a:endParaRPr lang="sv-SE" sz="120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200"/>
              <a:t>Nästa steg</a:t>
            </a:r>
          </a:p>
        </p:txBody>
      </p: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4CD8D1BC-1DF3-D9BF-4800-E5EE94ED7091}"/>
              </a:ext>
            </a:extLst>
          </p:cNvPr>
          <p:cNvCxnSpPr/>
          <p:nvPr/>
        </p:nvCxnSpPr>
        <p:spPr>
          <a:xfrm flipH="1">
            <a:off x="8801" y="1758865"/>
            <a:ext cx="22202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ACC067FD-D5CD-9E59-7D6E-4710234774C1}"/>
              </a:ext>
            </a:extLst>
          </p:cNvPr>
          <p:cNvCxnSpPr>
            <a:cxnSpLocks/>
          </p:cNvCxnSpPr>
          <p:nvPr/>
        </p:nvCxnSpPr>
        <p:spPr>
          <a:xfrm flipH="1">
            <a:off x="11053884" y="1770404"/>
            <a:ext cx="11303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ruta 29">
            <a:extLst>
              <a:ext uri="{FF2B5EF4-FFF2-40B4-BE49-F238E27FC236}">
                <a16:creationId xmlns:a16="http://schemas.microsoft.com/office/drawing/2014/main" id="{B626DF46-80A5-395D-AE61-729194931DC6}"/>
              </a:ext>
            </a:extLst>
          </p:cNvPr>
          <p:cNvSpPr txBox="1"/>
          <p:nvPr/>
        </p:nvSpPr>
        <p:spPr>
          <a:xfrm>
            <a:off x="11107737" y="1773162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jan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EDADABAE-0895-0DCB-E88A-6F5E1C35443A}"/>
              </a:ext>
            </a:extLst>
          </p:cNvPr>
          <p:cNvSpPr txBox="1"/>
          <p:nvPr/>
        </p:nvSpPr>
        <p:spPr>
          <a:xfrm>
            <a:off x="11515461" y="1770404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feb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6CC32F1-2C01-D58E-65FE-457D247AFB6B}"/>
              </a:ext>
            </a:extLst>
          </p:cNvPr>
          <p:cNvSpPr/>
          <p:nvPr/>
        </p:nvSpPr>
        <p:spPr>
          <a:xfrm>
            <a:off x="591333" y="4215851"/>
            <a:ext cx="2831375" cy="1564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F8682A15-0851-EF25-0CF0-10EB63F75946}"/>
              </a:ext>
            </a:extLst>
          </p:cNvPr>
          <p:cNvSpPr txBox="1"/>
          <p:nvPr/>
        </p:nvSpPr>
        <p:spPr>
          <a:xfrm>
            <a:off x="11515461" y="1468140"/>
            <a:ext cx="399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/>
              <a:t>Q1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59FBE8E-0144-E421-FDF0-2995532F248B}"/>
              </a:ext>
            </a:extLst>
          </p:cNvPr>
          <p:cNvSpPr/>
          <p:nvPr/>
        </p:nvSpPr>
        <p:spPr>
          <a:xfrm>
            <a:off x="5200448" y="4215851"/>
            <a:ext cx="4876656" cy="1564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9" name="Bild 28" descr="Ruta kontur">
            <a:extLst>
              <a:ext uri="{FF2B5EF4-FFF2-40B4-BE49-F238E27FC236}">
                <a16:creationId xmlns:a16="http://schemas.microsoft.com/office/drawing/2014/main" id="{08803B8C-3990-8163-FC15-835AB981BC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36290" y="2137217"/>
            <a:ext cx="914400" cy="914400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1F4BAA33-912A-491D-2CDF-2527917BC595}"/>
              </a:ext>
            </a:extLst>
          </p:cNvPr>
          <p:cNvSpPr txBox="1"/>
          <p:nvPr/>
        </p:nvSpPr>
        <p:spPr>
          <a:xfrm>
            <a:off x="10985612" y="3033421"/>
            <a:ext cx="1044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err="1"/>
              <a:t>Chefspkt</a:t>
            </a:r>
            <a:r>
              <a:rPr lang="sv-SE" sz="1200"/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259828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B143BF-AE64-8F8F-5525-3AA9FFB9AEA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781032" y="6452047"/>
            <a:ext cx="1440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31A102-A227-DCD8-5ACC-055D15E993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809625" y="6452047"/>
            <a:ext cx="41148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774F86-1506-F2F6-DBA2-53DF1AE1C3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227470" y="6452047"/>
            <a:ext cx="216000" cy="324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8645303-2AAE-45D1-913A-B06AE6474513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B56C71A4-1BDD-EDAB-D296-8AA80D4E38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400" t="3902" r="3156" b="3872"/>
          <a:stretch/>
        </p:blipFill>
        <p:spPr>
          <a:xfrm>
            <a:off x="7729234" y="2852924"/>
            <a:ext cx="3009900" cy="1416050"/>
          </a:xfrm>
        </p:spPr>
      </p:pic>
      <p:sp>
        <p:nvSpPr>
          <p:cNvPr id="17" name="Rektangel 16">
            <a:extLst>
              <a:ext uri="{FF2B5EF4-FFF2-40B4-BE49-F238E27FC236}">
                <a16:creationId xmlns:a16="http://schemas.microsoft.com/office/drawing/2014/main" id="{9D726046-5D73-A053-34C1-04EE8110A303}"/>
              </a:ext>
            </a:extLst>
          </p:cNvPr>
          <p:cNvSpPr/>
          <p:nvPr/>
        </p:nvSpPr>
        <p:spPr>
          <a:xfrm>
            <a:off x="7834578" y="3513124"/>
            <a:ext cx="2799211" cy="209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3C6E2C4D-0804-CCEF-9522-34E1AB1A7EE7}"/>
              </a:ext>
            </a:extLst>
          </p:cNvPr>
          <p:cNvSpPr txBox="1"/>
          <p:nvPr/>
        </p:nvSpPr>
        <p:spPr>
          <a:xfrm>
            <a:off x="8564259" y="3690994"/>
            <a:ext cx="25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/>
              <a:t>*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B7580BC1-68FA-912C-CD1D-D3DDE777AEA5}"/>
              </a:ext>
            </a:extLst>
          </p:cNvPr>
          <p:cNvSpPr/>
          <p:nvPr/>
        </p:nvSpPr>
        <p:spPr>
          <a:xfrm>
            <a:off x="0" y="434502"/>
            <a:ext cx="4409872" cy="5706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81CEA5E-8B1B-FBD6-8145-DC04F3A37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275" y="333375"/>
            <a:ext cx="11129321" cy="1296000"/>
          </a:xfrm>
        </p:spPr>
        <p:txBody>
          <a:bodyPr anchor="ctr">
            <a:normAutofit/>
          </a:bodyPr>
          <a:lstStyle/>
          <a:p>
            <a:r>
              <a:rPr lang="sv-SE">
                <a:solidFill>
                  <a:schemeClr val="bg1"/>
                </a:solidFill>
              </a:rPr>
              <a:t>Aktuellt just nu:</a:t>
            </a:r>
            <a:br>
              <a:rPr lang="sv-SE"/>
            </a:br>
            <a:r>
              <a:rPr lang="sv-SE"/>
              <a:t>Dags att utse Enhetsstöd Införande innan hösten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68A6E243-D398-1B99-4254-588B3127CC24}"/>
              </a:ext>
            </a:extLst>
          </p:cNvPr>
          <p:cNvSpPr txBox="1">
            <a:spLocks/>
          </p:cNvSpPr>
          <p:nvPr/>
        </p:nvSpPr>
        <p:spPr>
          <a:xfrm>
            <a:off x="812800" y="1665288"/>
            <a:ext cx="5841217" cy="453548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Rollen som </a:t>
            </a:r>
            <a:r>
              <a:rPr lang="sv-SE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Enhetsstöd Införande </a:t>
            </a:r>
            <a:r>
              <a:rPr lang="sv-SE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kommer vara 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viktiga lokala resurser på enheten (avdelning / mottagning).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sv-SE" dirty="0" err="1">
                <a:solidFill>
                  <a:srgbClr val="000000"/>
                </a:solidFill>
                <a:latin typeface="Arial" panose="020B0604020202020204" pitchFamily="34" charset="0"/>
              </a:rPr>
              <a:t>st</a:t>
            </a:r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 enhetsstöd utses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av närmaste chef på respektive enhet (avdelning / mottagning).</a:t>
            </a:r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Deltar i det förberedande arbetet som startar under oktober 2023. Arbetet intensifieras ca åtta veckor innan övergången till Cosmic då enhetsstöden börjar föra in uppgifter i Cosmic.</a:t>
            </a: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Enhetsstöden komm</a:t>
            </a:r>
            <a:r>
              <a:rPr lang="sv-S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 vara de personer som snabbt kan svara på frågor ute på enheterna i samband med att Cosmic införs.</a:t>
            </a:r>
            <a:endParaRPr lang="sv-SE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Arial" panose="020B0604020202020204" pitchFamily="34" charset="0"/>
              </a:rPr>
              <a:t>Kontaktperson: marlene.esbjornsdotter-midtvedt@regionhalland.se</a:t>
            </a:r>
          </a:p>
          <a:p>
            <a:endParaRPr lang="es-ES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C49E750-B96C-4F5E-7DEB-6FF8323B7710}"/>
              </a:ext>
            </a:extLst>
          </p:cNvPr>
          <p:cNvSpPr txBox="1"/>
          <p:nvPr/>
        </p:nvSpPr>
        <p:spPr>
          <a:xfrm>
            <a:off x="7861175" y="4351268"/>
            <a:ext cx="2772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>
                <a:solidFill>
                  <a:srgbClr val="000000"/>
                </a:solidFill>
                <a:latin typeface="Arial" panose="020B0604020202020204" pitchFamily="34" charset="0"/>
              </a:rPr>
              <a:t>* Andra roller avser roller / funktioner / uppdrag som finns på enheten och som involveras i förberedelsearbetet.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A9703A6-F4B7-826D-9097-FEA04514696B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A89ECAA-F52F-DFCC-C767-7492AF9AC484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3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</p:spTree>
    <p:extLst>
      <p:ext uri="{BB962C8B-B14F-4D97-AF65-F5344CB8AC3E}">
        <p14:creationId xmlns:p14="http://schemas.microsoft.com/office/powerpoint/2010/main" val="355263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DEFFFA-9291-245A-7385-B62661AB1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Lyssna på </a:t>
            </a:r>
            <a:r>
              <a:rPr lang="sv-SE" err="1"/>
              <a:t>podd</a:t>
            </a:r>
            <a:r>
              <a:rPr lang="sv-SE"/>
              <a:t> om Cosmic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34C511-188E-FF1A-26B2-EE4AFD7CEB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72215"/>
            <a:ext cx="5292725" cy="4535488"/>
          </a:xfrm>
        </p:spPr>
        <p:txBody>
          <a:bodyPr/>
          <a:lstStyle/>
          <a:p>
            <a:r>
              <a:rPr lang="sv-SE"/>
              <a:t>Lyssna på </a:t>
            </a:r>
            <a:r>
              <a:rPr lang="sv-SE" err="1"/>
              <a:t>Utvecklingspoddens</a:t>
            </a:r>
            <a:r>
              <a:rPr lang="sv-SE"/>
              <a:t> senaste avsnitt om Cosmic (5 min lyssning): </a:t>
            </a:r>
            <a:r>
              <a:rPr lang="sv-SE">
                <a:hlinkClick r:id="rId3"/>
              </a:rPr>
              <a:t>Länk</a:t>
            </a:r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1F50D4-1391-6440-85F5-4702F48B3DB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8AE816-8E14-42D7-CD60-CC2DEBACF3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7C0447-CBDB-7D38-911F-B7DD6625E7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3F9CDD3-26B3-F51F-A1C2-99F72FCECA70}"/>
              </a:ext>
            </a:extLst>
          </p:cNvPr>
          <p:cNvSpPr/>
          <p:nvPr/>
        </p:nvSpPr>
        <p:spPr>
          <a:xfrm>
            <a:off x="10388600" y="0"/>
            <a:ext cx="1803400" cy="9048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70FB16A-9EA4-901B-07DD-D9B8A698A23F}"/>
              </a:ext>
            </a:extLst>
          </p:cNvPr>
          <p:cNvSpPr txBox="1"/>
          <p:nvPr/>
        </p:nvSpPr>
        <p:spPr>
          <a:xfrm>
            <a:off x="8888412" y="142875"/>
            <a:ext cx="31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err="1">
                <a:solidFill>
                  <a:schemeClr val="bg1"/>
                </a:solidFill>
              </a:rPr>
              <a:t>Chefspaket</a:t>
            </a:r>
            <a:r>
              <a:rPr lang="sv-SE">
                <a:solidFill>
                  <a:schemeClr val="bg1"/>
                </a:solidFill>
              </a:rPr>
              <a:t> 3</a:t>
            </a:r>
          </a:p>
          <a:p>
            <a:pPr algn="r"/>
            <a:r>
              <a:rPr lang="sv-SE">
                <a:solidFill>
                  <a:schemeClr val="bg1"/>
                </a:solidFill>
              </a:rPr>
              <a:t>Information </a:t>
            </a:r>
          </a:p>
        </p:txBody>
      </p:sp>
      <p:pic>
        <p:nvPicPr>
          <p:cNvPr id="3074" name="Picture 2" descr="Region Hallands Utvecklingspodd">
            <a:extLst>
              <a:ext uri="{FF2B5EF4-FFF2-40B4-BE49-F238E27FC236}">
                <a16:creationId xmlns:a16="http://schemas.microsoft.com/office/drawing/2014/main" id="{C531D8BB-058E-326A-76CD-C03A324C7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52" y="2000250"/>
            <a:ext cx="2857500" cy="2857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8DCAA971-BF29-1DA7-9D8F-2EBF36EAD44C}"/>
              </a:ext>
            </a:extLst>
          </p:cNvPr>
          <p:cNvSpPr txBox="1"/>
          <p:nvPr/>
        </p:nvSpPr>
        <p:spPr>
          <a:xfrm>
            <a:off x="7689253" y="4946080"/>
            <a:ext cx="2857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/>
              <a:t>Region Hallands </a:t>
            </a:r>
            <a:r>
              <a:rPr lang="sv-SE" sz="900" err="1"/>
              <a:t>Utvecklingspodd</a:t>
            </a:r>
            <a:r>
              <a:rPr lang="sv-SE" sz="900"/>
              <a:t> är intervjuer som görs av Edna Sinkjaer Sköld som är strateg på IT &amp; Digitalisering Ledning. </a:t>
            </a:r>
            <a:r>
              <a:rPr lang="sv-SE" sz="900" b="0" i="0" err="1">
                <a:solidFill>
                  <a:srgbClr val="000000"/>
                </a:solidFill>
                <a:effectLst/>
              </a:rPr>
              <a:t>Podden</a:t>
            </a:r>
            <a:r>
              <a:rPr lang="sv-SE" sz="900" b="0" i="0">
                <a:solidFill>
                  <a:srgbClr val="000000"/>
                </a:solidFill>
                <a:effectLst/>
              </a:rPr>
              <a:t> är till för den som är intresserad av hur framtiden inom vård och regional utveckling kan se ut – och hur vi på bästa och snabbaste sätt kan nå dit. </a:t>
            </a:r>
            <a:endParaRPr lang="sv-SE" sz="90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2C95157-0A15-3206-1E2A-206267387D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0887" y="251120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9499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blå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blå.potx" id="{5384568C-46C8-4BDA-9C04-5B20A2E297BA}" vid="{85EA6A2E-8FBC-4B2E-B7F1-457A55978CCF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6A3464D9BBD44F936BF5FD17D68E1F" ma:contentTypeVersion="32" ma:contentTypeDescription="Skapa ett nytt dokument." ma:contentTypeScope="" ma:versionID="507a7b578cfeabc8edab5f53b58939a9">
  <xsd:schema xmlns:xsd="http://www.w3.org/2001/XMLSchema" xmlns:xs="http://www.w3.org/2001/XMLSchema" xmlns:p="http://schemas.microsoft.com/office/2006/metadata/properties" xmlns:ns2="8b25b64b-b27f-4214-ac8a-01cfeb1356df" xmlns:ns3="ef1c1b12-6d14-450f-bcd4-e06e415d4bd5" targetNamespace="http://schemas.microsoft.com/office/2006/metadata/properties" ma:root="true" ma:fieldsID="3ef2785f07399dc5f99808cb4116db33" ns2:_="" ns3:_="">
    <xsd:import namespace="8b25b64b-b27f-4214-ac8a-01cfeb1356df"/>
    <xsd:import namespace="ef1c1b12-6d14-450f-bcd4-e06e415d4bd5"/>
    <xsd:element name="properties">
      <xsd:complexType>
        <xsd:sequence>
          <xsd:element name="documentManagement">
            <xsd:complexType>
              <xsd:all>
                <xsd:element ref="ns2:Dokumenttyp" minOccurs="0"/>
                <xsd:element ref="ns3:Dokumentstatus" minOccurs="0"/>
                <xsd:element ref="ns3:M_x00f6_tesdatum" minOccurs="0"/>
                <xsd:element ref="ns3:Forum" minOccurs="0"/>
                <xsd:element ref="ns3:Diarief_x00f6_rt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2:TaxCatchAll" minOccurs="0"/>
                <xsd:element ref="ns3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5b64b-b27f-4214-ac8a-01cfeb1356df" elementFormDefault="qualified">
    <xsd:import namespace="http://schemas.microsoft.com/office/2006/documentManagement/types"/>
    <xsd:import namespace="http://schemas.microsoft.com/office/infopath/2007/PartnerControls"/>
    <xsd:element name="Dokumenttyp" ma:index="1" nillable="true" ma:displayName="Dokumenttyp" ma:format="Dropdown" ma:internalName="Dokumenttyp">
      <xsd:simpleType>
        <xsd:restriction base="dms:Choice">
          <xsd:enumeration value="Agenda"/>
          <xsd:enumeration value="Anvisning"/>
          <xsd:enumeration value="Avtal"/>
          <xsd:enumeration value="Beslut"/>
          <xsd:enumeration value="Beslutsunderlag"/>
          <xsd:enumeration value="Blankett"/>
          <xsd:enumeration value="Beskrivning"/>
          <xsd:enumeration value="Beställning"/>
          <xsd:enumeration value="Checklista"/>
          <xsd:enumeration value="Direktiv"/>
          <xsd:enumeration value="Film"/>
          <xsd:enumeration value="Förstudieuppdrag"/>
          <xsd:enumeration value="Förteckning"/>
          <xsd:enumeration value="Inspelning"/>
          <xsd:enumeration value="Konsekvensbeskrivning"/>
          <xsd:enumeration value="Mall"/>
          <xsd:enumeration value="Manual"/>
          <xsd:enumeration value="Mötesanteckning"/>
          <xsd:enumeration value="Plan"/>
          <xsd:enumeration value="Presentation"/>
          <xsd:enumeration value="Processbeskrivning"/>
          <xsd:enumeration value="Processkarta"/>
          <xsd:enumeration value="Rapport"/>
          <xsd:enumeration value="Risk-/konsekvensanalys"/>
          <xsd:enumeration value="Rutin"/>
          <xsd:enumeration value="Sammanställning"/>
          <xsd:enumeration value="Strategi"/>
          <xsd:enumeration value="Utredning"/>
          <xsd:enumeration value="Uppdragsförfrågan"/>
          <xsd:enumeration value="Uppdragsunderlag"/>
          <xsd:enumeration value="Övrigt"/>
        </xsd:restriction>
      </xsd:simpleType>
    </xsd:element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1a9b07bf-3935-4184-9eb2-58f95c740579}" ma:internalName="TaxCatchAll" ma:showField="CatchAllData" ma:web="8b25b64b-b27f-4214-ac8a-01cfeb1356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c1b12-6d14-450f-bcd4-e06e415d4bd5" elementFormDefault="qualified">
    <xsd:import namespace="http://schemas.microsoft.com/office/2006/documentManagement/types"/>
    <xsd:import namespace="http://schemas.microsoft.com/office/infopath/2007/PartnerControls"/>
    <xsd:element name="Dokumentstatus" ma:index="2" nillable="true" ma:displayName="Dokumentstatus" ma:format="Dropdown" ma:indexed="true" ma:internalName="Dokumentstatus">
      <xsd:simpleType>
        <xsd:restriction base="dms:Choice">
          <xsd:enumeration value="Arbetsmaterial"/>
          <xsd:enumeration value="Utkast"/>
          <xsd:enumeration value="Klar"/>
          <xsd:enumeration value="Levande"/>
          <xsd:enumeration value="Arkiv"/>
        </xsd:restriction>
      </xsd:simpleType>
    </xsd:element>
    <xsd:element name="M_x00f6_tesdatum" ma:index="3" nillable="true" ma:displayName="Mötesdatum" ma:format="DateOnly" ma:internalName="M_x00f6_tesdatum">
      <xsd:simpleType>
        <xsd:restriction base="dms:DateTime"/>
      </xsd:simpleType>
    </xsd:element>
    <xsd:element name="Forum" ma:index="4" nillable="true" ma:displayName="Mötesforum" ma:format="Dropdown" ma:internalName="Forum">
      <xsd:simpleType>
        <xsd:union memberTypes="dms:Text">
          <xsd:simpleType>
            <xsd:restriction base="dms:Choice">
              <xsd:enumeration value="Beredande programledning"/>
              <xsd:enumeration value="Implementationsprojektledning"/>
              <xsd:enumeration value="Programledning"/>
              <xsd:enumeration value="Resursallokeringsforum"/>
              <xsd:enumeration value="Resursdialogforum"/>
              <xsd:enumeration value="Sussa styrgrupp"/>
            </xsd:restriction>
          </xsd:simpleType>
        </xsd:union>
      </xsd:simpleType>
    </xsd:element>
    <xsd:element name="Diarief_x00f6_rt" ma:index="5" nillable="true" ma:displayName="Diariefört" ma:default="0" ma:format="Dropdown" ma:internalName="Diarief_x00f6_rt">
      <xsd:simpleType>
        <xsd:restriction base="dms:Boolean"/>
      </xsd:simple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Kommentar" ma:index="27" nillable="true" ma:displayName="Kommentar" ma:format="Dropdown" ma:internalName="Kommentar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_x00f6_tesdatum xmlns="ef1c1b12-6d14-450f-bcd4-e06e415d4bd5" xsi:nil="true"/>
    <Forum xmlns="ef1c1b12-6d14-450f-bcd4-e06e415d4bd5" xsi:nil="true"/>
    <Kommentar xmlns="ef1c1b12-6d14-450f-bcd4-e06e415d4bd5" xsi:nil="true"/>
    <Dokumenttyp xmlns="8b25b64b-b27f-4214-ac8a-01cfeb1356df" xsi:nil="true"/>
    <Diarief_x00f6_rt xmlns="ef1c1b12-6d14-450f-bcd4-e06e415d4bd5">false</Diarief_x00f6_rt>
    <Dokumentstatus xmlns="ef1c1b12-6d14-450f-bcd4-e06e415d4bd5" xsi:nil="true"/>
    <TaxCatchAll xmlns="8b25b64b-b27f-4214-ac8a-01cfeb1356df" xsi:nil="true"/>
  </documentManagement>
</p:properties>
</file>

<file path=customXml/itemProps1.xml><?xml version="1.0" encoding="utf-8"?>
<ds:datastoreItem xmlns:ds="http://schemas.openxmlformats.org/officeDocument/2006/customXml" ds:itemID="{AE749BA7-A23C-474D-8D12-C22A423240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0994DB-51DD-4A98-836D-DD9A6B5BC9F8}">
  <ds:schemaRefs>
    <ds:schemaRef ds:uri="8b25b64b-b27f-4214-ac8a-01cfeb1356df"/>
    <ds:schemaRef ds:uri="ef1c1b12-6d14-450f-bcd4-e06e415d4b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89AB3D6-AA48-422C-86D7-A87BD087424F}">
  <ds:schemaRefs>
    <ds:schemaRef ds:uri="http://www.w3.org/XML/1998/namespace"/>
    <ds:schemaRef ds:uri="http://schemas.microsoft.com/office/infopath/2007/PartnerControls"/>
    <ds:schemaRef ds:uri="8b25b64b-b27f-4214-ac8a-01cfeb1356df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ef1c1b12-6d14-450f-bcd4-e06e415d4bd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blå</Template>
  <TotalTime>4403</TotalTime>
  <Words>808</Words>
  <Application>Microsoft Office PowerPoint</Application>
  <PresentationFormat>Bredbild</PresentationFormat>
  <Paragraphs>151</Paragraphs>
  <Slides>6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8" baseType="lpstr">
      <vt:lpstr>Arial</vt:lpstr>
      <vt:lpstr>Region Halland - blå</vt:lpstr>
      <vt:lpstr>Chefspaket 3 april 2023</vt:lpstr>
      <vt:lpstr>PowerPoint-presentation</vt:lpstr>
      <vt:lpstr>Instruktioner:</vt:lpstr>
      <vt:lpstr>Kommunikationsplan chefspaket:</vt:lpstr>
      <vt:lpstr>Aktuellt just nu: Dags att utse Enhetsstöd Införande innan hösten</vt:lpstr>
      <vt:lpstr>Lyssna på podd om Cosmic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Rydelius Gustaf HS</dc:creator>
  <cp:keywords>class='Open'</cp:keywords>
  <cp:lastModifiedBy>Hellén Johanna NSVH KOMM</cp:lastModifiedBy>
  <cp:revision>2</cp:revision>
  <dcterms:created xsi:type="dcterms:W3CDTF">2022-12-13T14:59:04Z</dcterms:created>
  <dcterms:modified xsi:type="dcterms:W3CDTF">2023-05-02T09:59:06Z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0x010100D96A3464D9BBD44F936BF5FD17D68E1F</vt:lpwstr>
  </property>
</Properties>
</file>