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9" r:id="rId5"/>
    <p:sldId id="495" r:id="rId6"/>
    <p:sldId id="536" r:id="rId7"/>
    <p:sldId id="526" r:id="rId8"/>
    <p:sldId id="528" r:id="rId9"/>
    <p:sldId id="310" r:id="rId10"/>
    <p:sldId id="533" r:id="rId11"/>
    <p:sldId id="535" r:id="rId12"/>
    <p:sldId id="530" r:id="rId13"/>
    <p:sldId id="531"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99"/>
            <p14:sldId id="495"/>
            <p14:sldId id="536"/>
            <p14:sldId id="526"/>
            <p14:sldId id="528"/>
            <p14:sldId id="310"/>
            <p14:sldId id="533"/>
            <p14:sldId id="535"/>
            <p14:sldId id="530"/>
            <p14:sldId id="53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7D069821-4709-D90F-54CE-17BB914A1FBB}" name="Wallin Annika C RK" initials="WACR" userId="S::Annika.C.Wallin@regionhalland.se::3dac012e-0a9e-4dfd-8697-281551743153"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CB962-D1D0-401B-9992-B5E43990199E}" v="2" dt="2023-04-24T11:15:44.59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9" autoAdjust="0"/>
  </p:normalViewPr>
  <p:slideViewPr>
    <p:cSldViewPr snapToGrid="0">
      <p:cViewPr varScale="1">
        <p:scale>
          <a:sx n="58" d="100"/>
          <a:sy n="58" d="100"/>
        </p:scale>
        <p:origin x="96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1852" y="-10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born Katarina RK" userId="f05856f7-905e-41ee-9131-f18cc1d06330" providerId="ADAL" clId="{BB1CB962-D1D0-401B-9992-B5E43990199E}"/>
    <pc:docChg chg="custSel modSld">
      <pc:chgData name="Larborn Katarina RK" userId="f05856f7-905e-41ee-9131-f18cc1d06330" providerId="ADAL" clId="{BB1CB962-D1D0-401B-9992-B5E43990199E}" dt="2023-04-24T11:16:26.814" v="905" actId="14100"/>
      <pc:docMkLst>
        <pc:docMk/>
      </pc:docMkLst>
      <pc:sldChg chg="modSp mod">
        <pc:chgData name="Larborn Katarina RK" userId="f05856f7-905e-41ee-9131-f18cc1d06330" providerId="ADAL" clId="{BB1CB962-D1D0-401B-9992-B5E43990199E}" dt="2023-04-24T11:16:26.814" v="905" actId="14100"/>
        <pc:sldMkLst>
          <pc:docMk/>
          <pc:sldMk cId="4106455216" sldId="528"/>
        </pc:sldMkLst>
        <pc:spChg chg="mod">
          <ac:chgData name="Larborn Katarina RK" userId="f05856f7-905e-41ee-9131-f18cc1d06330" providerId="ADAL" clId="{BB1CB962-D1D0-401B-9992-B5E43990199E}" dt="2023-04-24T11:16:26.814" v="905" actId="14100"/>
          <ac:spMkLst>
            <pc:docMk/>
            <pc:sldMk cId="4106455216" sldId="528"/>
            <ac:spMk id="11" creationId="{F19A5287-14C6-A067-7516-F3FC4AACB293}"/>
          </ac:spMkLst>
        </pc:spChg>
      </pc:sldChg>
      <pc:sldChg chg="modSp mod">
        <pc:chgData name="Larborn Katarina RK" userId="f05856f7-905e-41ee-9131-f18cc1d06330" providerId="ADAL" clId="{BB1CB962-D1D0-401B-9992-B5E43990199E}" dt="2023-04-24T11:15:00.379" v="843" actId="20577"/>
        <pc:sldMkLst>
          <pc:docMk/>
          <pc:sldMk cId="178323253" sldId="530"/>
        </pc:sldMkLst>
        <pc:spChg chg="mod">
          <ac:chgData name="Larborn Katarina RK" userId="f05856f7-905e-41ee-9131-f18cc1d06330" providerId="ADAL" clId="{BB1CB962-D1D0-401B-9992-B5E43990199E}" dt="2023-04-24T11:15:00.379" v="843" actId="20577"/>
          <ac:spMkLst>
            <pc:docMk/>
            <pc:sldMk cId="178323253" sldId="530"/>
            <ac:spMk id="3" creationId="{D1072423-5E2B-C3A0-5F39-405631059772}"/>
          </ac:spMkLst>
        </pc:spChg>
      </pc:sldChg>
      <pc:sldChg chg="modSp mod">
        <pc:chgData name="Larborn Katarina RK" userId="f05856f7-905e-41ee-9131-f18cc1d06330" providerId="ADAL" clId="{BB1CB962-D1D0-401B-9992-B5E43990199E}" dt="2023-04-24T11:15:44.594" v="903" actId="20577"/>
        <pc:sldMkLst>
          <pc:docMk/>
          <pc:sldMk cId="150729309" sldId="531"/>
        </pc:sldMkLst>
        <pc:spChg chg="mod">
          <ac:chgData name="Larborn Katarina RK" userId="f05856f7-905e-41ee-9131-f18cc1d06330" providerId="ADAL" clId="{BB1CB962-D1D0-401B-9992-B5E43990199E}" dt="2023-04-24T11:15:44.594" v="903" actId="20577"/>
          <ac:spMkLst>
            <pc:docMk/>
            <pc:sldMk cId="150729309" sldId="531"/>
            <ac:spMk id="7" creationId="{3C6DB630-EFBE-3F65-A75F-36975BE49687}"/>
          </ac:spMkLst>
        </pc:spChg>
      </pc:sldChg>
      <pc:sldChg chg="modNotes">
        <pc:chgData name="Larborn Katarina RK" userId="f05856f7-905e-41ee-9131-f18cc1d06330" providerId="ADAL" clId="{BB1CB962-D1D0-401B-9992-B5E43990199E}" dt="2023-04-24T11:03:22.890" v="436" actId="20577"/>
        <pc:sldMkLst>
          <pc:docMk/>
          <pc:sldMk cId="3406498709" sldId="533"/>
        </pc:sldMkLst>
      </pc:sldChg>
      <pc:sldChg chg="modSp mod modNotes modNotesTx">
        <pc:chgData name="Larborn Katarina RK" userId="f05856f7-905e-41ee-9131-f18cc1d06330" providerId="ADAL" clId="{BB1CB962-D1D0-401B-9992-B5E43990199E}" dt="2023-04-24T11:13:49.833" v="780" actId="12"/>
        <pc:sldMkLst>
          <pc:docMk/>
          <pc:sldMk cId="3552635852" sldId="535"/>
        </pc:sldMkLst>
        <pc:spChg chg="mod">
          <ac:chgData name="Larborn Katarina RK" userId="f05856f7-905e-41ee-9131-f18cc1d06330" providerId="ADAL" clId="{BB1CB962-D1D0-401B-9992-B5E43990199E}" dt="2023-04-24T11:13:49.833" v="780" actId="12"/>
          <ac:spMkLst>
            <pc:docMk/>
            <pc:sldMk cId="3552635852" sldId="535"/>
            <ac:spMk id="7" creationId="{68A6E243-D398-1B99-4254-588B3127CC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27ED4-A245-4DEA-BAD6-6279EC83F13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7D2DFF69-A4F7-4037-A398-E964EA9942E4}">
      <dgm:prSet phldrT="[Text]" custT="1"/>
      <dgm:spPr/>
      <dgm:t>
        <a:bodyPr/>
        <a:lstStyle/>
        <a:p>
          <a:r>
            <a:rPr lang="sv-SE" sz="1000" dirty="0"/>
            <a:t>Digitalt utbildningsmaterial</a:t>
          </a:r>
        </a:p>
      </dgm:t>
    </dgm:pt>
    <dgm:pt modelId="{5B298012-0128-4E82-89CB-1AA98FCB39B8}" type="parTrans" cxnId="{E7ECDB9F-2C52-41D7-9E96-E1E84C4494A6}">
      <dgm:prSet/>
      <dgm:spPr/>
      <dgm:t>
        <a:bodyPr/>
        <a:lstStyle/>
        <a:p>
          <a:endParaRPr lang="sv-SE"/>
        </a:p>
      </dgm:t>
    </dgm:pt>
    <dgm:pt modelId="{AA6DAC79-7970-41A8-B577-598B895BEC1F}" type="sibTrans" cxnId="{E7ECDB9F-2C52-41D7-9E96-E1E84C4494A6}">
      <dgm:prSet/>
      <dgm:spPr/>
      <dgm:t>
        <a:bodyPr/>
        <a:lstStyle/>
        <a:p>
          <a:endParaRPr lang="sv-SE"/>
        </a:p>
      </dgm:t>
    </dgm:pt>
    <dgm:pt modelId="{02C97249-31D5-4100-9A5A-F420EA2406F9}">
      <dgm:prSet phldrT="[Text]" custT="1"/>
      <dgm:spPr/>
      <dgm:t>
        <a:bodyPr/>
        <a:lstStyle/>
        <a:p>
          <a:r>
            <a:rPr lang="sv-SE" sz="1000" dirty="0"/>
            <a:t>Klassrumsutbildning</a:t>
          </a:r>
        </a:p>
      </dgm:t>
    </dgm:pt>
    <dgm:pt modelId="{2F235275-2A45-43E0-979D-B148C1C8F205}" type="parTrans" cxnId="{81BC54EC-B466-4700-82A8-6067D69422A8}">
      <dgm:prSet/>
      <dgm:spPr/>
      <dgm:t>
        <a:bodyPr/>
        <a:lstStyle/>
        <a:p>
          <a:endParaRPr lang="sv-SE"/>
        </a:p>
      </dgm:t>
    </dgm:pt>
    <dgm:pt modelId="{AACE537C-4E85-48A4-8ECB-6EDE1519F55B}" type="sibTrans" cxnId="{81BC54EC-B466-4700-82A8-6067D69422A8}">
      <dgm:prSet/>
      <dgm:spPr/>
      <dgm:t>
        <a:bodyPr/>
        <a:lstStyle/>
        <a:p>
          <a:endParaRPr lang="sv-SE"/>
        </a:p>
      </dgm:t>
    </dgm:pt>
    <dgm:pt modelId="{DEE28AD2-0C39-45EA-8D5C-9DE1F845D77C}">
      <dgm:prSet phldrT="[Text]" custT="1"/>
      <dgm:spPr/>
      <dgm:t>
        <a:bodyPr/>
        <a:lstStyle/>
        <a:p>
          <a:r>
            <a:rPr lang="sv-SE" sz="1000" dirty="0"/>
            <a:t>Certifieringskurser / Repetition</a:t>
          </a:r>
        </a:p>
      </dgm:t>
    </dgm:pt>
    <dgm:pt modelId="{A291FB81-5B71-4E32-9AFF-C03DC9D5F65B}" type="parTrans" cxnId="{85BC31DC-0499-4081-8A0A-27AABB6D090A}">
      <dgm:prSet/>
      <dgm:spPr/>
      <dgm:t>
        <a:bodyPr/>
        <a:lstStyle/>
        <a:p>
          <a:endParaRPr lang="sv-SE"/>
        </a:p>
      </dgm:t>
    </dgm:pt>
    <dgm:pt modelId="{604370F3-6DD1-4F3C-A600-80A96DA81A33}" type="sibTrans" cxnId="{85BC31DC-0499-4081-8A0A-27AABB6D090A}">
      <dgm:prSet/>
      <dgm:spPr/>
      <dgm:t>
        <a:bodyPr/>
        <a:lstStyle/>
        <a:p>
          <a:endParaRPr lang="sv-SE"/>
        </a:p>
      </dgm:t>
    </dgm:pt>
    <dgm:pt modelId="{735E69EF-33B3-4B45-AD04-EA641035C26B}" type="pres">
      <dgm:prSet presAssocID="{77527ED4-A245-4DEA-BAD6-6279EC83F132}" presName="Name0" presStyleCnt="0">
        <dgm:presLayoutVars>
          <dgm:dir/>
          <dgm:animLvl val="lvl"/>
          <dgm:resizeHandles val="exact"/>
        </dgm:presLayoutVars>
      </dgm:prSet>
      <dgm:spPr/>
    </dgm:pt>
    <dgm:pt modelId="{F58FDE7C-0E1B-440C-9E71-7F2F69E231DB}" type="pres">
      <dgm:prSet presAssocID="{7D2DFF69-A4F7-4037-A398-E964EA9942E4}" presName="parTxOnly" presStyleLbl="node1" presStyleIdx="0" presStyleCnt="3" custScaleY="46514">
        <dgm:presLayoutVars>
          <dgm:chMax val="0"/>
          <dgm:chPref val="0"/>
          <dgm:bulletEnabled val="1"/>
        </dgm:presLayoutVars>
      </dgm:prSet>
      <dgm:spPr/>
    </dgm:pt>
    <dgm:pt modelId="{C583746D-4C28-4699-AA4F-8DC6435E7393}" type="pres">
      <dgm:prSet presAssocID="{AA6DAC79-7970-41A8-B577-598B895BEC1F}" presName="parTxOnlySpace" presStyleCnt="0"/>
      <dgm:spPr/>
    </dgm:pt>
    <dgm:pt modelId="{02BF4038-CA22-42A4-AC8B-28B08D28036A}" type="pres">
      <dgm:prSet presAssocID="{02C97249-31D5-4100-9A5A-F420EA2406F9}" presName="parTxOnly" presStyleLbl="node1" presStyleIdx="1" presStyleCnt="3" custScaleY="47022">
        <dgm:presLayoutVars>
          <dgm:chMax val="0"/>
          <dgm:chPref val="0"/>
          <dgm:bulletEnabled val="1"/>
        </dgm:presLayoutVars>
      </dgm:prSet>
      <dgm:spPr/>
    </dgm:pt>
    <dgm:pt modelId="{5E261E9A-90FD-4B20-B814-DBE6F9C548E8}" type="pres">
      <dgm:prSet presAssocID="{AACE537C-4E85-48A4-8ECB-6EDE1519F55B}" presName="parTxOnlySpace" presStyleCnt="0"/>
      <dgm:spPr/>
    </dgm:pt>
    <dgm:pt modelId="{84CE7C1D-2F77-46DC-8C26-AA527B5A60DC}" type="pres">
      <dgm:prSet presAssocID="{DEE28AD2-0C39-45EA-8D5C-9DE1F845D77C}" presName="parTxOnly" presStyleLbl="node1" presStyleIdx="2" presStyleCnt="3" custScaleY="47022">
        <dgm:presLayoutVars>
          <dgm:chMax val="0"/>
          <dgm:chPref val="0"/>
          <dgm:bulletEnabled val="1"/>
        </dgm:presLayoutVars>
      </dgm:prSet>
      <dgm:spPr/>
    </dgm:pt>
  </dgm:ptLst>
  <dgm:cxnLst>
    <dgm:cxn modelId="{8A08323B-06F9-4FBD-AB15-F9E865BE2239}" type="presOf" srcId="{77527ED4-A245-4DEA-BAD6-6279EC83F132}" destId="{735E69EF-33B3-4B45-AD04-EA641035C26B}" srcOrd="0" destOrd="0" presId="urn:microsoft.com/office/officeart/2005/8/layout/chevron1"/>
    <dgm:cxn modelId="{67624A68-89C8-462A-B85A-3A3A5F9AA6BE}" type="presOf" srcId="{02C97249-31D5-4100-9A5A-F420EA2406F9}" destId="{02BF4038-CA22-42A4-AC8B-28B08D28036A}" srcOrd="0" destOrd="0" presId="urn:microsoft.com/office/officeart/2005/8/layout/chevron1"/>
    <dgm:cxn modelId="{E7ECDB9F-2C52-41D7-9E96-E1E84C4494A6}" srcId="{77527ED4-A245-4DEA-BAD6-6279EC83F132}" destId="{7D2DFF69-A4F7-4037-A398-E964EA9942E4}" srcOrd="0" destOrd="0" parTransId="{5B298012-0128-4E82-89CB-1AA98FCB39B8}" sibTransId="{AA6DAC79-7970-41A8-B577-598B895BEC1F}"/>
    <dgm:cxn modelId="{522E7EA0-CE1C-4514-A20F-7DAF917DD3F4}" type="presOf" srcId="{DEE28AD2-0C39-45EA-8D5C-9DE1F845D77C}" destId="{84CE7C1D-2F77-46DC-8C26-AA527B5A60DC}" srcOrd="0" destOrd="0" presId="urn:microsoft.com/office/officeart/2005/8/layout/chevron1"/>
    <dgm:cxn modelId="{85BC31DC-0499-4081-8A0A-27AABB6D090A}" srcId="{77527ED4-A245-4DEA-BAD6-6279EC83F132}" destId="{DEE28AD2-0C39-45EA-8D5C-9DE1F845D77C}" srcOrd="2" destOrd="0" parTransId="{A291FB81-5B71-4E32-9AFF-C03DC9D5F65B}" sibTransId="{604370F3-6DD1-4F3C-A600-80A96DA81A33}"/>
    <dgm:cxn modelId="{81BC54EC-B466-4700-82A8-6067D69422A8}" srcId="{77527ED4-A245-4DEA-BAD6-6279EC83F132}" destId="{02C97249-31D5-4100-9A5A-F420EA2406F9}" srcOrd="1" destOrd="0" parTransId="{2F235275-2A45-43E0-979D-B148C1C8F205}" sibTransId="{AACE537C-4E85-48A4-8ECB-6EDE1519F55B}"/>
    <dgm:cxn modelId="{E18231EE-C7E9-41E4-A407-6774C3AD9A52}" type="presOf" srcId="{7D2DFF69-A4F7-4037-A398-E964EA9942E4}" destId="{F58FDE7C-0E1B-440C-9E71-7F2F69E231DB}" srcOrd="0" destOrd="0" presId="urn:microsoft.com/office/officeart/2005/8/layout/chevron1"/>
    <dgm:cxn modelId="{6B35431F-65D4-4F24-967A-0534EB50A7A3}" type="presParOf" srcId="{735E69EF-33B3-4B45-AD04-EA641035C26B}" destId="{F58FDE7C-0E1B-440C-9E71-7F2F69E231DB}" srcOrd="0" destOrd="0" presId="urn:microsoft.com/office/officeart/2005/8/layout/chevron1"/>
    <dgm:cxn modelId="{A588F8A7-A0E8-41DF-A386-E2FB23F66F42}" type="presParOf" srcId="{735E69EF-33B3-4B45-AD04-EA641035C26B}" destId="{C583746D-4C28-4699-AA4F-8DC6435E7393}" srcOrd="1" destOrd="0" presId="urn:microsoft.com/office/officeart/2005/8/layout/chevron1"/>
    <dgm:cxn modelId="{5FEBA1FF-B440-4EA6-9330-9829C4472609}" type="presParOf" srcId="{735E69EF-33B3-4B45-AD04-EA641035C26B}" destId="{02BF4038-CA22-42A4-AC8B-28B08D28036A}" srcOrd="2" destOrd="0" presId="urn:microsoft.com/office/officeart/2005/8/layout/chevron1"/>
    <dgm:cxn modelId="{20627840-713E-458D-88D3-B10CC4213F4C}" type="presParOf" srcId="{735E69EF-33B3-4B45-AD04-EA641035C26B}" destId="{5E261E9A-90FD-4B20-B814-DBE6F9C548E8}" srcOrd="3" destOrd="0" presId="urn:microsoft.com/office/officeart/2005/8/layout/chevron1"/>
    <dgm:cxn modelId="{375EEC69-9364-41E1-B246-9BC8BC1D32B2}" type="presParOf" srcId="{735E69EF-33B3-4B45-AD04-EA641035C26B}" destId="{84CE7C1D-2F77-46DC-8C26-AA527B5A60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DE7C-0E1B-440C-9E71-7F2F69E231DB}">
      <dsp:nvSpPr>
        <dsp:cNvPr id="0" name=""/>
        <dsp:cNvSpPr/>
      </dsp:nvSpPr>
      <dsp:spPr>
        <a:xfrm>
          <a:off x="1684" y="808808"/>
          <a:ext cx="2052604" cy="3818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Digitalt utbildningsmaterial</a:t>
          </a:r>
        </a:p>
      </dsp:txBody>
      <dsp:txXfrm>
        <a:off x="192634" y="808808"/>
        <a:ext cx="1670705" cy="381899"/>
      </dsp:txXfrm>
    </dsp:sp>
    <dsp:sp modelId="{02BF4038-CA22-42A4-AC8B-28B08D28036A}">
      <dsp:nvSpPr>
        <dsp:cNvPr id="0" name=""/>
        <dsp:cNvSpPr/>
      </dsp:nvSpPr>
      <dsp:spPr>
        <a:xfrm>
          <a:off x="1849028" y="806723"/>
          <a:ext cx="2052604" cy="38607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Klassrumsutbildning</a:t>
          </a:r>
        </a:p>
      </dsp:txBody>
      <dsp:txXfrm>
        <a:off x="2042063" y="806723"/>
        <a:ext cx="1666534" cy="386070"/>
      </dsp:txXfrm>
    </dsp:sp>
    <dsp:sp modelId="{84CE7C1D-2F77-46DC-8C26-AA527B5A60DC}">
      <dsp:nvSpPr>
        <dsp:cNvPr id="0" name=""/>
        <dsp:cNvSpPr/>
      </dsp:nvSpPr>
      <dsp:spPr>
        <a:xfrm>
          <a:off x="3696372" y="806723"/>
          <a:ext cx="2052604" cy="38607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Certifieringskurser / Repetition</a:t>
          </a:r>
        </a:p>
      </dsp:txBody>
      <dsp:txXfrm>
        <a:off x="3889407" y="806723"/>
        <a:ext cx="1666534" cy="3860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2023-04-24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2023-04-24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kitektur.regionhalland.se/links/fvis/inforandeplanering.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21238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92213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Talmanus</a:t>
            </a:r>
            <a:r>
              <a:rPr lang="sv-SE"/>
              <a:t>: </a:t>
            </a:r>
          </a:p>
          <a:p>
            <a:r>
              <a:rPr lang="sv-SE"/>
              <a:t>Inom hälso- och sjukvården finns</a:t>
            </a:r>
            <a:r>
              <a:rPr lang="sv-SE" baseline="0"/>
              <a:t> en mängd olika system för att hjälpa vårdpersonalen att utföra sitt dagliga arbete. Flera av dessa system kommer att ersättas med Cosmic. Exempelvis kommer </a:t>
            </a:r>
            <a:r>
              <a:rPr lang="sv-SE"/>
              <a:t>VAS (huvudjournal), NCS (läkemedel), </a:t>
            </a:r>
            <a:r>
              <a:rPr lang="sv-SE" err="1"/>
              <a:t>Provisio</a:t>
            </a:r>
            <a:r>
              <a:rPr lang="sv-SE"/>
              <a:t> (operationsplanering), </a:t>
            </a:r>
            <a:r>
              <a:rPr lang="sv-SE" err="1"/>
              <a:t>Obstetrix</a:t>
            </a:r>
            <a:r>
              <a:rPr lang="sv-SE"/>
              <a:t> (mödrahälsovård/förlossning), PMO (barnhälsovård), </a:t>
            </a:r>
            <a:r>
              <a:rPr lang="sv-SE" err="1"/>
              <a:t>Aweria</a:t>
            </a:r>
            <a:r>
              <a:rPr lang="sv-SE"/>
              <a:t> (akutvård), </a:t>
            </a:r>
            <a:r>
              <a:rPr lang="sv-SE" err="1"/>
              <a:t>Lifecare</a:t>
            </a:r>
            <a:r>
              <a:rPr lang="sv-SE"/>
              <a:t> (samordnad planering) och </a:t>
            </a:r>
            <a:r>
              <a:rPr lang="sv-SE" err="1"/>
              <a:t>Cytobase</a:t>
            </a:r>
            <a:r>
              <a:rPr lang="sv-SE"/>
              <a:t> (cytostatika) att bytas ut och ingå i Cosmics helhetslösning.</a:t>
            </a:r>
            <a:r>
              <a:rPr lang="sv-SE" baseline="0"/>
              <a:t> </a:t>
            </a:r>
          </a:p>
          <a:p>
            <a:endParaRPr lang="sv-SE" baseline="0"/>
          </a:p>
          <a:p>
            <a:r>
              <a:rPr lang="sv-SE" baseline="0"/>
              <a:t>Arbete pågår med att kartlägga vilka fler system som används idag i olika vårdprocesser. </a:t>
            </a:r>
          </a:p>
          <a:p>
            <a:endParaRPr lang="sv-SE" baseline="0"/>
          </a:p>
          <a:p>
            <a:r>
              <a:rPr lang="sv-SE" baseline="0"/>
              <a:t>FVIS-programmet kommer att utreda om system kan ersättas med Cosmic eller om de behöver finnas kvar men eventuellt kopplas ihop med Cosmic. </a:t>
            </a:r>
          </a:p>
          <a:p>
            <a:endParaRPr lang="sv-SE" baseline="0"/>
          </a:p>
          <a:p>
            <a:r>
              <a:rPr lang="sv-SE"/>
              <a:t>Denna beskrivning gäller idag, men kan ändras fram till Region Halland lanserar Cosmic.</a:t>
            </a:r>
            <a:endParaRPr lang="sv-SE">
              <a:cs typeface="Arial"/>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446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 </a:t>
            </a:r>
          </a:p>
          <a:p>
            <a:r>
              <a:rPr lang="sv-SE" dirty="0"/>
              <a:t>I nuläget är flertalet vårdinformationssystem i Region Halland skilda åt från varandra med separata inloggningar. En stor skillnad när vi lanserat Cosmic är att Cosmic kommer innehålla mer funktionalitet inom samma vårdinformationsstöd. </a:t>
            </a:r>
          </a:p>
          <a:p>
            <a:endParaRPr lang="sv-SE" dirty="0"/>
          </a:p>
          <a:p>
            <a:r>
              <a:rPr lang="sv-SE" dirty="0"/>
              <a:t>För ytterligare information se </a:t>
            </a:r>
            <a:r>
              <a:rPr lang="sv-SE" b="0" i="0" u="sng" strike="noStrike" dirty="0">
                <a:solidFill>
                  <a:srgbClr val="0000FF"/>
                </a:solidFill>
                <a:effectLst/>
                <a:latin typeface="Arial" panose="020B0604020202020204" pitchFamily="34" charset="0"/>
                <a:hlinkClick r:id="rId3"/>
              </a:rPr>
              <a:t>Region Hallands arkitekturlandskap avseende FVIS</a:t>
            </a:r>
            <a:r>
              <a:rPr lang="sv-SE" b="0" i="0" dirty="0">
                <a:solidFill>
                  <a:srgbClr val="000000"/>
                </a:solidFill>
                <a:effectLst/>
                <a:latin typeface="Arial" panose="020B0604020202020204" pitchFamily="34" charset="0"/>
              </a:rPr>
              <a:t> (OBS! länken fungerar endast via Region Hallands intranät)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82979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Talmanus</a:t>
            </a:r>
            <a:r>
              <a:rPr lang="sv-SE"/>
              <a:t>: </a:t>
            </a:r>
          </a:p>
          <a:p>
            <a:r>
              <a:rPr lang="sv-SE"/>
              <a:t>Bilden visar tidplan för när Utbildarnas utbildning påbörjas (blå kvadrater) och när respektive Sussaregion lanserar Cosmic (gröna cirklar). Datum kan komma att ändras.</a:t>
            </a: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56584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r>
              <a:rPr lang="sv-SE" dirty="0"/>
              <a:t>Med grundfunktionalitet i Cosmic avses funktionalitet inom områden för patient- och vårdadministration, vårddokumentation, läkemedel och övervakning, utredning och diagnosticering, tillväxtkurva, diktering, taligenkänning samt utskrift/skanning.</a:t>
            </a:r>
          </a:p>
          <a:p>
            <a:endParaRPr lang="sv-SE" dirty="0"/>
          </a:p>
          <a:p>
            <a:r>
              <a:rPr lang="sv-SE" sz="1200" b="0" i="0" dirty="0">
                <a:solidFill>
                  <a:srgbClr val="000000"/>
                </a:solidFill>
                <a:effectLst/>
                <a:latin typeface="Arial" panose="020B0604020202020204" pitchFamily="34" charset="0"/>
              </a:rPr>
              <a:t>Det stegvisa införandet innebär att funktionalitet i befintliga system kommer att fortsätta att nyttjas tills motsvarande funktionaliteten tas i bruk i Cosmic. Likaså kommer nytillkommen funktionalitet, dvs. funktionalitet som inte finns i befintliga system, införas stegvist. </a:t>
            </a:r>
            <a:endParaRPr lang="sv-SE" dirty="0"/>
          </a:p>
          <a:p>
            <a:pPr>
              <a:lnSpc>
                <a:spcPct val="114000"/>
              </a:lnSpc>
            </a:pPr>
            <a:endParaRPr lang="sv-SE" dirty="0"/>
          </a:p>
          <a:p>
            <a:pPr>
              <a:lnSpc>
                <a:spcPct val="114000"/>
              </a:lnSpc>
            </a:pPr>
            <a:r>
              <a:rPr lang="sv-SE" dirty="0"/>
              <a:t>Tidpunkt för steg 2 och steg 3 är inte beslutad i nuläget på grund av behov av koordinering av regionernas steg 2 tillsammans med övriga Sussaregioner och leverantör.</a:t>
            </a:r>
          </a:p>
          <a:p>
            <a:pPr>
              <a:lnSpc>
                <a:spcPct val="114000"/>
              </a:lnSpc>
            </a:pPr>
            <a:endParaRPr lang="sv-SE" dirty="0"/>
          </a:p>
          <a:p>
            <a:pPr>
              <a:lnSpc>
                <a:spcPct val="114000"/>
              </a:lnSpc>
            </a:pPr>
            <a:r>
              <a:rPr lang="sv-SE" sz="1200" b="0" i="0" dirty="0">
                <a:solidFill>
                  <a:srgbClr val="000000"/>
                </a:solidFill>
                <a:effectLst/>
                <a:latin typeface="Arial" panose="020B0604020202020204" pitchFamily="34" charset="0"/>
              </a:rPr>
              <a:t>Berörda privata vårdgivare följer samma tidplan som vårdgivare i Region Hallands egen regi.</a:t>
            </a:r>
            <a:endParaRPr lang="sv-SE" dirty="0"/>
          </a:p>
          <a:p>
            <a:pPr marL="0" indent="0">
              <a:lnSpc>
                <a:spcPct val="114000"/>
              </a:lnSpc>
              <a:buNone/>
            </a:pPr>
            <a:endParaRPr lang="sv-SE" sz="1200" b="0" i="0" dirty="0">
              <a:solidFill>
                <a:srgbClr val="000000"/>
              </a:solidFill>
              <a:effectLst/>
              <a:latin typeface="Arial"/>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64794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Instruktion:</a:t>
            </a:r>
          </a:p>
          <a:p>
            <a:r>
              <a:rPr lang="sv-SE"/>
              <a:t>För att se filmen klicka på länken: </a:t>
            </a:r>
            <a:r>
              <a:rPr lang="sv-SE" u="sng"/>
              <a:t>Cambios introduktion av Cosmic</a:t>
            </a:r>
          </a:p>
          <a:p>
            <a:endParaRPr lang="sv-SE" u="sng"/>
          </a:p>
          <a:p>
            <a:r>
              <a:rPr lang="sv-SE" u="none"/>
              <a:t>Använd mobiltelefonens kamera mot QR-koden för att se filmen direkt i mobiltelefonen.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272328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dirty="0" err="1">
                <a:effectLst/>
                <a:latin typeface="Calibri" panose="020F0502020204030204" pitchFamily="34" charset="0"/>
                <a:ea typeface="Calibri" panose="020F0502020204030204" pitchFamily="34" charset="0"/>
              </a:rPr>
              <a:t>Talmanus</a:t>
            </a:r>
            <a:r>
              <a:rPr lang="sv-SE" sz="1800" b="0" dirty="0">
                <a:effectLst/>
                <a:latin typeface="Calibri" panose="020F0502020204030204" pitchFamily="34" charset="0"/>
                <a:ea typeface="Calibri" panose="020F0502020204030204" pitchFamily="34" charset="0"/>
              </a:rPr>
              <a:t>: </a:t>
            </a:r>
          </a:p>
          <a:p>
            <a:r>
              <a:rPr lang="sv-SE" sz="1800" b="1" dirty="0">
                <a:effectLst/>
                <a:latin typeface="Calibri" panose="020F0502020204030204" pitchFamily="34" charset="0"/>
                <a:ea typeface="Calibri" panose="020F0502020204030204" pitchFamily="34" charset="0"/>
              </a:rPr>
              <a:t>Utbildning</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Med tanke på att införandet sker stegvis måste också utbildningen i Cosmic ske stegvis och anpassas till respektive införande-steg. Medarbetare som berörs av införandet av Cosmic steg 1 kommer få utbildning innan införandet. Medarbetare som dessutom arbetar i system som berörs av efterkommande steg kommer behöva ytterligare utbildningsinsats i anslutning till det fortsatta införandet, tiden för detta är inte fastställt.</a:t>
            </a:r>
          </a:p>
          <a:p>
            <a:r>
              <a:rPr lang="sv-SE" sz="1800" dirty="0">
                <a:effectLst/>
                <a:latin typeface="Calibri" panose="020F0502020204030204" pitchFamily="34" charset="0"/>
                <a:ea typeface="Calibri" panose="020F0502020204030204" pitchFamily="34" charset="0"/>
              </a:rPr>
              <a:t> </a:t>
            </a:r>
          </a:p>
          <a:p>
            <a:r>
              <a:rPr lang="sv-SE" sz="1800" dirty="0">
                <a:effectLst/>
                <a:latin typeface="Calibri" panose="020F0502020204030204" pitchFamily="34" charset="0"/>
                <a:ea typeface="Calibri" panose="020F0502020204030204" pitchFamily="34" charset="0"/>
              </a:rPr>
              <a:t>Utbildning kommer bedrivas i en blandad läromiljö där digital utbildning, traditionell klassrumsutbildning och workshops främjar lärandet. (se bild) Tidsåtgången för utbildning går inte att ange i exakta siffror idag, men vi har en uppskattning. Tidsåtgången varierar också beroende på yrkeskategori. </a:t>
            </a:r>
          </a:p>
          <a:p>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Digitalt utbildningsmaterial / E-</a:t>
            </a:r>
            <a:r>
              <a:rPr lang="sv-SE" sz="1800" dirty="0" err="1">
                <a:effectLst/>
                <a:latin typeface="Calibri" panose="020F0502020204030204" pitchFamily="34" charset="0"/>
                <a:ea typeface="Calibri" panose="020F0502020204030204" pitchFamily="34" charset="0"/>
              </a:rPr>
              <a:t>learning</a:t>
            </a:r>
            <a:r>
              <a:rPr lang="sv-SE" sz="1800" dirty="0">
                <a:effectLst/>
                <a:latin typeface="Calibri" panose="020F0502020204030204" pitchFamily="34" charset="0"/>
                <a:ea typeface="Calibri" panose="020F0502020204030204" pitchFamily="34" charset="0"/>
              </a:rPr>
              <a:t>:</a:t>
            </a:r>
          </a:p>
          <a:p>
            <a:r>
              <a:rPr lang="sv-SE" sz="1800" dirty="0">
                <a:effectLst/>
                <a:latin typeface="Calibri" panose="020F0502020204030204" pitchFamily="34" charset="0"/>
                <a:ea typeface="Calibri" panose="020F0502020204030204" pitchFamily="34" charset="0"/>
              </a:rPr>
              <a:t>Klassrumsutbildning:</a:t>
            </a:r>
          </a:p>
          <a:p>
            <a:r>
              <a:rPr lang="sv-SE" sz="1800" dirty="0">
                <a:effectLst/>
                <a:latin typeface="Calibri" panose="020F0502020204030204" pitchFamily="34" charset="0"/>
                <a:ea typeface="Calibri" panose="020F0502020204030204" pitchFamily="34" charset="0"/>
              </a:rPr>
              <a:t>Certifiering/repetition: </a:t>
            </a:r>
          </a:p>
          <a:p>
            <a:r>
              <a:rPr lang="sv-SE" sz="1800" dirty="0">
                <a:effectLst/>
                <a:latin typeface="Calibri" panose="020F0502020204030204" pitchFamily="34" charset="0"/>
                <a:ea typeface="Calibri" panose="020F0502020204030204" pitchFamily="34" charset="0"/>
              </a:rPr>
              <a:t>Workshop:</a:t>
            </a:r>
          </a:p>
          <a:p>
            <a:r>
              <a:rPr lang="sv-SE" sz="1800" dirty="0">
                <a:effectLst/>
                <a:latin typeface="Calibri" panose="020F0502020204030204" pitchFamily="34" charset="0"/>
                <a:ea typeface="Calibri" panose="020F0502020204030204" pitchFamily="34" charset="0"/>
              </a:rPr>
              <a:t> </a:t>
            </a:r>
          </a:p>
          <a:p>
            <a:r>
              <a:rPr lang="sv-SE" sz="1800" b="1" u="sng" dirty="0">
                <a:effectLst/>
                <a:latin typeface="Calibri" panose="020F0502020204030204" pitchFamily="34" charset="0"/>
                <a:ea typeface="Calibri" panose="020F0502020204030204" pitchFamily="34" charset="0"/>
              </a:rPr>
              <a:t>PRELIMINÄR</a:t>
            </a:r>
            <a:r>
              <a:rPr lang="sv-SE" sz="1800" dirty="0">
                <a:effectLst/>
                <a:latin typeface="Calibri" panose="020F0502020204030204" pitchFamily="34" charset="0"/>
                <a:ea typeface="Calibri" panose="020F0502020204030204" pitchFamily="34" charset="0"/>
              </a:rPr>
              <a:t> TIDSÅTGÅNG FÖR UTBILDNING – digitala utbildning samt klassrumsutbildning. Mer utbildning kan tillkomma för moduler inriktade mot specialistområden. </a:t>
            </a:r>
          </a:p>
          <a:p>
            <a:r>
              <a:rPr lang="sv-SE" sz="1800" dirty="0">
                <a:effectLst/>
                <a:latin typeface="Calibri" panose="020F0502020204030204" pitchFamily="34" charset="0"/>
                <a:ea typeface="Calibri" panose="020F0502020204030204" pitchFamily="34" charset="0"/>
              </a:rPr>
              <a:t> </a:t>
            </a:r>
          </a:p>
          <a:p>
            <a:r>
              <a:rPr lang="sv-SE" sz="1800" dirty="0">
                <a:effectLst/>
                <a:latin typeface="Calibri" panose="020F0502020204030204" pitchFamily="34" charset="0"/>
                <a:ea typeface="Calibri" panose="020F0502020204030204" pitchFamily="34" charset="0"/>
              </a:rPr>
              <a:t>Hälso- och sjukvårdspersonal utan förskrivningsrätt        19 timmar</a:t>
            </a:r>
          </a:p>
          <a:p>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Läkare                       23 timmar</a:t>
            </a:r>
          </a:p>
          <a:p>
            <a:r>
              <a:rPr lang="sv-SE" sz="1800" dirty="0">
                <a:effectLst/>
                <a:latin typeface="Calibri" panose="020F0502020204030204" pitchFamily="34" charset="0"/>
                <a:ea typeface="Calibri" panose="020F0502020204030204" pitchFamily="34" charset="0"/>
              </a:rPr>
              <a:t>Sjuksköterska          23 timmar </a:t>
            </a:r>
          </a:p>
          <a:p>
            <a:r>
              <a:rPr lang="sv-SE" sz="1800" dirty="0">
                <a:effectLst/>
                <a:latin typeface="Calibri" panose="020F0502020204030204" pitchFamily="34" charset="0"/>
                <a:ea typeface="Calibri" panose="020F0502020204030204" pitchFamily="34" charset="0"/>
              </a:rPr>
              <a:t>Undersköterska      20 timmar</a:t>
            </a:r>
          </a:p>
          <a:p>
            <a:r>
              <a:rPr lang="sv-SE" sz="1800" dirty="0">
                <a:effectLst/>
                <a:latin typeface="Calibri" panose="020F0502020204030204" pitchFamily="34" charset="0"/>
                <a:ea typeface="Calibri" panose="020F0502020204030204" pitchFamily="34" charset="0"/>
              </a:rPr>
              <a:t>Vårdadministratör 20 timmar</a:t>
            </a:r>
          </a:p>
          <a:p>
            <a:endParaRPr lang="sv-SE"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rPr>
              <a:t>Många saker inom utbildning jobbar vi gemensamt med i Sussa. Detta arbete förväntas bli klar under sommaren. Efter sommaren påbörjas sen vårt regionala arbete med att anpassa utbildning till Region Halland utifrån det gemensamma materialet. Det är först då vi får en klarare bild över tidsåtgången för respektive yrkeskategori.</a:t>
            </a:r>
          </a:p>
          <a:p>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97541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dirty="0">
                <a:solidFill>
                  <a:srgbClr val="000000"/>
                </a:solidFill>
                <a:effectLst/>
                <a:latin typeface="Arial"/>
                <a:cs typeface="Arial"/>
              </a:rPr>
              <a:t>Utdrag ur enhetsstödens arbetsuppgifter: </a:t>
            </a:r>
            <a:r>
              <a:rPr lang="en-US" b="0" i="0" dirty="0">
                <a:solidFill>
                  <a:srgbClr val="000000"/>
                </a:solidFill>
                <a:effectLst/>
                <a:latin typeface="Arial"/>
                <a:cs typeface="Arial"/>
              </a:rPr>
              <a:t>​</a:t>
            </a:r>
          </a:p>
          <a:p>
            <a:pPr marL="171450" indent="-171450" algn="l" rtl="0" fontAlgn="base">
              <a:buFont typeface="Arial" panose="020B0604020202020204" pitchFamily="34" charset="0"/>
              <a:buChar char="•"/>
            </a:pPr>
            <a:r>
              <a:rPr lang="sv-SE" b="0" i="0" u="none" strike="noStrike" dirty="0">
                <a:solidFill>
                  <a:srgbClr val="000000"/>
                </a:solidFill>
                <a:effectLst/>
                <a:latin typeface="Arial"/>
                <a:cs typeface="Arial"/>
              </a:rPr>
              <a:t>Koordinera och genomföra aktiviteter enligt framtagna checklistor inför övergången till Cosmic.  </a:t>
            </a:r>
            <a:endParaRPr lang="en-US" u="none" strike="noStrike" dirty="0">
              <a:solidFill>
                <a:srgbClr val="000000"/>
              </a:solidFill>
              <a:latin typeface="Arial"/>
              <a:cs typeface="Arial"/>
            </a:endParaRPr>
          </a:p>
          <a:p>
            <a:pPr marL="171450" indent="-171450" algn="l" rtl="0" fontAlgn="base">
              <a:buFont typeface="Arial" panose="020B0604020202020204" pitchFamily="34" charset="0"/>
              <a:buChar char="•"/>
            </a:pPr>
            <a:r>
              <a:rPr lang="sv-SE" b="0" i="0" u="none" strike="noStrike" dirty="0">
                <a:solidFill>
                  <a:srgbClr val="000000"/>
                </a:solidFill>
                <a:effectLst/>
                <a:latin typeface="Arial"/>
                <a:cs typeface="Arial"/>
              </a:rPr>
              <a:t>Internt arbete i det Lokala införandeteamet </a:t>
            </a:r>
            <a:r>
              <a:rPr lang="en-US" b="0" i="0" dirty="0">
                <a:solidFill>
                  <a:srgbClr val="000000"/>
                </a:solidFill>
                <a:effectLst/>
                <a:latin typeface="Arial"/>
                <a:cs typeface="Arial"/>
              </a:rPr>
              <a:t>​</a:t>
            </a:r>
          </a:p>
          <a:p>
            <a:pPr marL="171450" indent="-171450" algn="l" rtl="0" fontAlgn="base">
              <a:buFont typeface="Arial" panose="020B0604020202020204" pitchFamily="34" charset="0"/>
              <a:buChar char="•"/>
            </a:pPr>
            <a:r>
              <a:rPr lang="sv-SE" b="0" i="0" u="none" strike="noStrike" dirty="0">
                <a:solidFill>
                  <a:srgbClr val="333333"/>
                </a:solidFill>
                <a:effectLst/>
                <a:latin typeface="Arial"/>
                <a:cs typeface="Arial"/>
              </a:rPr>
              <a:t>Utföra administrativa uppgifter i befintliga system samt i Cosmic inför produktionsstart.</a:t>
            </a:r>
            <a:r>
              <a:rPr lang="en-US" b="0" i="0" dirty="0">
                <a:solidFill>
                  <a:srgbClr val="333333"/>
                </a:solidFill>
                <a:effectLst/>
                <a:latin typeface="Arial"/>
                <a:cs typeface="Arial"/>
              </a:rPr>
              <a:t>​</a:t>
            </a:r>
            <a:endParaRPr lang="en-US" dirty="0">
              <a:solidFill>
                <a:srgbClr val="000000"/>
              </a:solidFill>
              <a:latin typeface="Arial"/>
              <a:cs typeface="Arial"/>
            </a:endParaRPr>
          </a:p>
          <a:p>
            <a:pPr marL="171450" indent="-171450" algn="l" rtl="0" fontAlgn="base">
              <a:buFont typeface="Arial" panose="020B0604020202020204" pitchFamily="34" charset="0"/>
              <a:buChar char="•"/>
            </a:pPr>
            <a:r>
              <a:rPr lang="sv-SE" b="0" i="0" u="none" strike="noStrike" dirty="0">
                <a:solidFill>
                  <a:srgbClr val="333333"/>
                </a:solidFill>
                <a:effectLst/>
                <a:latin typeface="Arial"/>
                <a:cs typeface="Arial"/>
              </a:rPr>
              <a:t>I</a:t>
            </a:r>
            <a:r>
              <a:rPr lang="sv-SE" b="0" i="0" u="none" strike="noStrike" dirty="0">
                <a:solidFill>
                  <a:srgbClr val="000000"/>
                </a:solidFill>
                <a:effectLst/>
                <a:latin typeface="Arial"/>
                <a:cs typeface="Arial"/>
              </a:rPr>
              <a:t>ntroducera extrapersonal på enheten i Cosmic funktioner.  </a:t>
            </a:r>
            <a:r>
              <a:rPr lang="en-US" b="0" i="0" dirty="0">
                <a:solidFill>
                  <a:srgbClr val="000000"/>
                </a:solidFill>
                <a:effectLst/>
                <a:latin typeface="Arial"/>
                <a:cs typeface="Arial"/>
              </a:rPr>
              <a:t>​</a:t>
            </a:r>
          </a:p>
          <a:p>
            <a:pPr marL="171450" indent="-171450" algn="l" rtl="0" fontAlgn="base">
              <a:buFont typeface="Arial" panose="020B0604020202020204" pitchFamily="34" charset="0"/>
              <a:buChar char="•"/>
            </a:pPr>
            <a:r>
              <a:rPr lang="sv-SE" b="0" i="0" u="none" strike="noStrike" dirty="0">
                <a:solidFill>
                  <a:srgbClr val="000000"/>
                </a:solidFill>
                <a:effectLst/>
                <a:latin typeface="Arial"/>
                <a:cs typeface="Arial"/>
              </a:rPr>
              <a:t>Utgöra närmsta stöd till medarbetarna på sin enhet. </a:t>
            </a:r>
            <a:r>
              <a:rPr lang="en-US" b="0" i="0" dirty="0">
                <a:solidFill>
                  <a:srgbClr val="000000"/>
                </a:solidFill>
                <a:effectLst/>
                <a:latin typeface="Arial"/>
                <a:cs typeface="Arial"/>
              </a:rPr>
              <a:t>​</a:t>
            </a:r>
          </a:p>
          <a:p>
            <a:pPr marL="171450" indent="-171450" algn="l" rtl="0" fontAlgn="base">
              <a:buFont typeface="Arial" panose="020B0604020202020204" pitchFamily="34" charset="0"/>
              <a:buChar char="•"/>
            </a:pPr>
            <a:r>
              <a:rPr lang="sv-SE" b="0" i="0" u="none" strike="noStrike" dirty="0">
                <a:solidFill>
                  <a:srgbClr val="000000"/>
                </a:solidFill>
                <a:effectLst/>
                <a:latin typeface="Arial"/>
                <a:cs typeface="Arial"/>
              </a:rPr>
              <a:t>Uppföljning i samband med produktionsstart.</a:t>
            </a:r>
            <a:endParaRPr lang="en-US" b="0" i="0" dirty="0">
              <a:solidFill>
                <a:srgbClr val="000000"/>
              </a:solidFill>
              <a:effectLst/>
              <a:latin typeface="Arial"/>
              <a:cs typeface="Arial"/>
            </a:endParaRPr>
          </a:p>
          <a:p>
            <a:pPr algn="l" rtl="0" fontAlgn="base"/>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18704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751740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FVIS@regionhalland.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pi.screen9.com/preview/ym95koXJqucF7df9cwBbwRiGG5WsnDINAgmg7mpQNhmsCxVlE4VXDSHuJam-tIS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mailto:katarina.larborn@regionhalland.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5D3C633-AE45-8973-7688-94B68533A856}"/>
              </a:ext>
            </a:extLst>
          </p:cNvPr>
          <p:cNvSpPr txBox="1"/>
          <p:nvPr/>
        </p:nvSpPr>
        <p:spPr>
          <a:xfrm>
            <a:off x="8888412" y="142875"/>
            <a:ext cx="3133725" cy="369332"/>
          </a:xfrm>
          <a:prstGeom prst="rect">
            <a:avLst/>
          </a:prstGeom>
          <a:noFill/>
        </p:spPr>
        <p:txBody>
          <a:bodyPr wrap="square" rtlCol="0">
            <a:spAutoFit/>
          </a:bodyPr>
          <a:lstStyle/>
          <a:p>
            <a:pPr algn="r"/>
            <a:r>
              <a:rPr lang="sv-SE"/>
              <a:t>APT-material 3</a:t>
            </a:r>
          </a:p>
        </p:txBody>
      </p:sp>
      <p:pic>
        <p:nvPicPr>
          <p:cNvPr id="5" name="Bildobjekt 4">
            <a:extLst>
              <a:ext uri="{FF2B5EF4-FFF2-40B4-BE49-F238E27FC236}">
                <a16:creationId xmlns:a16="http://schemas.microsoft.com/office/drawing/2014/main" id="{B81D539C-D556-4B15-84A6-1A76FBE69658}"/>
              </a:ext>
            </a:extLst>
          </p:cNvPr>
          <p:cNvPicPr>
            <a:picLocks noChangeAspect="1"/>
          </p:cNvPicPr>
          <p:nvPr/>
        </p:nvPicPr>
        <p:blipFill rotWithShape="1">
          <a:blip r:embed="rId3"/>
          <a:srcRect r="78812" b="41833"/>
          <a:stretch/>
        </p:blipFill>
        <p:spPr>
          <a:xfrm>
            <a:off x="0" y="0"/>
            <a:ext cx="2583180" cy="3989070"/>
          </a:xfrm>
          <a:prstGeom prst="rect">
            <a:avLst/>
          </a:prstGeom>
        </p:spPr>
      </p:pic>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a:xfrm>
            <a:off x="1955800" y="2717823"/>
            <a:ext cx="8280400" cy="2160000"/>
          </a:xfrm>
        </p:spPr>
        <p:txBody>
          <a:bodyPr/>
          <a:lstStyle/>
          <a:p>
            <a:r>
              <a:rPr lang="sv-SE"/>
              <a:t>Systemen som ersätts av Cosmic.</a:t>
            </a:r>
            <a:br>
              <a:rPr lang="sv-SE"/>
            </a:br>
            <a:r>
              <a:rPr lang="sv-SE"/>
              <a:t>Och när det händer.</a:t>
            </a:r>
          </a:p>
        </p:txBody>
      </p:sp>
      <p:pic>
        <p:nvPicPr>
          <p:cNvPr id="4" name="Bildobjekt 3">
            <a:extLst>
              <a:ext uri="{FF2B5EF4-FFF2-40B4-BE49-F238E27FC236}">
                <a16:creationId xmlns:a16="http://schemas.microsoft.com/office/drawing/2014/main" id="{4E107818-4C97-9989-DED4-8CE5E7A86149}"/>
              </a:ext>
            </a:extLst>
          </p:cNvPr>
          <p:cNvPicPr>
            <a:picLocks noChangeAspect="1"/>
          </p:cNvPicPr>
          <p:nvPr/>
        </p:nvPicPr>
        <p:blipFill>
          <a:blip r:embed="rId4"/>
          <a:stretch>
            <a:fillRect/>
          </a:stretch>
        </p:blipFill>
        <p:spPr>
          <a:xfrm rot="3310068">
            <a:off x="1448067" y="4065976"/>
            <a:ext cx="1104013" cy="2629730"/>
          </a:xfrm>
          <a:prstGeom prst="rect">
            <a:avLst/>
          </a:prstGeom>
        </p:spPr>
      </p:pic>
      <p:pic>
        <p:nvPicPr>
          <p:cNvPr id="6" name="Bildobjekt 5">
            <a:extLst>
              <a:ext uri="{FF2B5EF4-FFF2-40B4-BE49-F238E27FC236}">
                <a16:creationId xmlns:a16="http://schemas.microsoft.com/office/drawing/2014/main" id="{193E650D-684D-D101-A2D5-2135098F7BA5}"/>
              </a:ext>
            </a:extLst>
          </p:cNvPr>
          <p:cNvPicPr>
            <a:picLocks noChangeAspect="1"/>
          </p:cNvPicPr>
          <p:nvPr/>
        </p:nvPicPr>
        <p:blipFill>
          <a:blip r:embed="rId5"/>
          <a:stretch>
            <a:fillRect/>
          </a:stretch>
        </p:blipFill>
        <p:spPr>
          <a:xfrm>
            <a:off x="8330223" y="693419"/>
            <a:ext cx="1308663" cy="1308663"/>
          </a:xfrm>
          <a:prstGeom prst="rect">
            <a:avLst/>
          </a:prstGeom>
        </p:spPr>
      </p:pic>
    </p:spTree>
    <p:extLst>
      <p:ext uri="{BB962C8B-B14F-4D97-AF65-F5344CB8AC3E}">
        <p14:creationId xmlns:p14="http://schemas.microsoft.com/office/powerpoint/2010/main" val="1792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10</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r>
              <a:rPr lang="sv-SE" dirty="0">
                <a:hlinkClick r:id="rId3"/>
              </a:rPr>
              <a:t>FVIS@regionhalland.se</a:t>
            </a:r>
            <a:r>
              <a:rPr lang="sv-SE" dirty="0"/>
              <a:t> </a:t>
            </a:r>
          </a:p>
        </p:txBody>
      </p:sp>
    </p:spTree>
    <p:extLst>
      <p:ext uri="{BB962C8B-B14F-4D97-AF65-F5344CB8AC3E}">
        <p14:creationId xmlns:p14="http://schemas.microsoft.com/office/powerpoint/2010/main" val="15072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178C25-1A4D-4553-805F-70F6336E8D53}"/>
              </a:ext>
            </a:extLst>
          </p:cNvPr>
          <p:cNvSpPr>
            <a:spLocks noGrp="1"/>
          </p:cNvSpPr>
          <p:nvPr>
            <p:ph type="title"/>
          </p:nvPr>
        </p:nvSpPr>
        <p:spPr>
          <a:xfrm>
            <a:off x="803275" y="369393"/>
            <a:ext cx="10585449" cy="1296000"/>
          </a:xfrm>
        </p:spPr>
        <p:txBody>
          <a:bodyPr/>
          <a:lstStyle/>
          <a:p>
            <a:r>
              <a:rPr lang="sv-SE" dirty="0"/>
              <a:t>Cosmic ersätter flera av dagens system*</a:t>
            </a:r>
          </a:p>
        </p:txBody>
      </p:sp>
      <p:sp>
        <p:nvSpPr>
          <p:cNvPr id="4" name="Platshållare för datum 3">
            <a:extLst>
              <a:ext uri="{FF2B5EF4-FFF2-40B4-BE49-F238E27FC236}">
                <a16:creationId xmlns:a16="http://schemas.microsoft.com/office/drawing/2014/main" id="{FEB34BE2-8732-4DB4-B750-ACEA2BB56B4F}"/>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Region Halland  │</a:t>
            </a:r>
          </a:p>
        </p:txBody>
      </p:sp>
      <p:sp>
        <p:nvSpPr>
          <p:cNvPr id="5" name="Platshållare för sidfot 4">
            <a:extLst>
              <a:ext uri="{FF2B5EF4-FFF2-40B4-BE49-F238E27FC236}">
                <a16:creationId xmlns:a16="http://schemas.microsoft.com/office/drawing/2014/main" id="{9F39FDA7-F4AB-4AA8-BBB1-03A53EB44A1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Platshållare för bildnummer 5">
            <a:extLst>
              <a:ext uri="{FF2B5EF4-FFF2-40B4-BE49-F238E27FC236}">
                <a16:creationId xmlns:a16="http://schemas.microsoft.com/office/drawing/2014/main" id="{46683491-7674-48C2-AC39-853C6F0D7D5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ruta 10">
            <a:extLst>
              <a:ext uri="{FF2B5EF4-FFF2-40B4-BE49-F238E27FC236}">
                <a16:creationId xmlns:a16="http://schemas.microsoft.com/office/drawing/2014/main" id="{1CA8C692-221D-45BD-924A-D7685A49823E}"/>
              </a:ext>
            </a:extLst>
          </p:cNvPr>
          <p:cNvSpPr txBox="1"/>
          <p:nvPr/>
        </p:nvSpPr>
        <p:spPr>
          <a:xfrm>
            <a:off x="6326422" y="1715460"/>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VAS</a:t>
            </a:r>
          </a:p>
        </p:txBody>
      </p:sp>
      <p:sp>
        <p:nvSpPr>
          <p:cNvPr id="17" name="textruta 16">
            <a:extLst>
              <a:ext uri="{FF2B5EF4-FFF2-40B4-BE49-F238E27FC236}">
                <a16:creationId xmlns:a16="http://schemas.microsoft.com/office/drawing/2014/main" id="{96DBB307-0ECA-4D98-B61A-EBA18B0CD8C4}"/>
              </a:ext>
            </a:extLst>
          </p:cNvPr>
          <p:cNvSpPr txBox="1"/>
          <p:nvPr/>
        </p:nvSpPr>
        <p:spPr>
          <a:xfrm>
            <a:off x="5037379" y="1418711"/>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NCS</a:t>
            </a:r>
          </a:p>
        </p:txBody>
      </p:sp>
      <p:sp>
        <p:nvSpPr>
          <p:cNvPr id="18" name="textruta 17">
            <a:extLst>
              <a:ext uri="{FF2B5EF4-FFF2-40B4-BE49-F238E27FC236}">
                <a16:creationId xmlns:a16="http://schemas.microsoft.com/office/drawing/2014/main" id="{6DE84240-1AB3-469F-A236-1F622EEC9EDC}"/>
              </a:ext>
            </a:extLst>
          </p:cNvPr>
          <p:cNvSpPr txBox="1"/>
          <p:nvPr/>
        </p:nvSpPr>
        <p:spPr>
          <a:xfrm>
            <a:off x="4697159" y="2131379"/>
            <a:ext cx="1422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Obstetrix</a:t>
            </a:r>
          </a:p>
        </p:txBody>
      </p:sp>
      <p:sp>
        <p:nvSpPr>
          <p:cNvPr id="19" name="textruta 18">
            <a:extLst>
              <a:ext uri="{FF2B5EF4-FFF2-40B4-BE49-F238E27FC236}">
                <a16:creationId xmlns:a16="http://schemas.microsoft.com/office/drawing/2014/main" id="{23C5165A-AA0C-4B4C-96A2-065485DE0142}"/>
              </a:ext>
            </a:extLst>
          </p:cNvPr>
          <p:cNvSpPr txBox="1"/>
          <p:nvPr/>
        </p:nvSpPr>
        <p:spPr>
          <a:xfrm>
            <a:off x="3822832" y="2666115"/>
            <a:ext cx="1314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Aweria</a:t>
            </a:r>
          </a:p>
        </p:txBody>
      </p:sp>
      <p:sp>
        <p:nvSpPr>
          <p:cNvPr id="20" name="textruta 19">
            <a:extLst>
              <a:ext uri="{FF2B5EF4-FFF2-40B4-BE49-F238E27FC236}">
                <a16:creationId xmlns:a16="http://schemas.microsoft.com/office/drawing/2014/main" id="{CBBE7DB4-AE76-4108-BE25-6607854650C0}"/>
              </a:ext>
            </a:extLst>
          </p:cNvPr>
          <p:cNvSpPr txBox="1"/>
          <p:nvPr/>
        </p:nvSpPr>
        <p:spPr>
          <a:xfrm>
            <a:off x="3468990" y="1747157"/>
            <a:ext cx="15973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CytoBase</a:t>
            </a:r>
          </a:p>
        </p:txBody>
      </p:sp>
      <p:sp>
        <p:nvSpPr>
          <p:cNvPr id="21" name="textruta 20">
            <a:extLst>
              <a:ext uri="{FF2B5EF4-FFF2-40B4-BE49-F238E27FC236}">
                <a16:creationId xmlns:a16="http://schemas.microsoft.com/office/drawing/2014/main" id="{10E59E1E-2806-4E6B-B282-61D6E8A505B4}"/>
              </a:ext>
            </a:extLst>
          </p:cNvPr>
          <p:cNvSpPr txBox="1"/>
          <p:nvPr/>
        </p:nvSpPr>
        <p:spPr>
          <a:xfrm>
            <a:off x="2757538" y="3220950"/>
            <a:ext cx="1422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Provisio</a:t>
            </a:r>
          </a:p>
        </p:txBody>
      </p:sp>
      <p:sp>
        <p:nvSpPr>
          <p:cNvPr id="22" name="textruta 21">
            <a:extLst>
              <a:ext uri="{FF2B5EF4-FFF2-40B4-BE49-F238E27FC236}">
                <a16:creationId xmlns:a16="http://schemas.microsoft.com/office/drawing/2014/main" id="{661663A7-DE4F-46E1-B611-1CD9FFEA3CD7}"/>
              </a:ext>
            </a:extLst>
          </p:cNvPr>
          <p:cNvSpPr txBox="1"/>
          <p:nvPr/>
        </p:nvSpPr>
        <p:spPr>
          <a:xfrm>
            <a:off x="1778381" y="3997032"/>
            <a:ext cx="1420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LifeCare</a:t>
            </a:r>
          </a:p>
        </p:txBody>
      </p:sp>
      <p:sp>
        <p:nvSpPr>
          <p:cNvPr id="25" name="textruta 24">
            <a:extLst>
              <a:ext uri="{FF2B5EF4-FFF2-40B4-BE49-F238E27FC236}">
                <a16:creationId xmlns:a16="http://schemas.microsoft.com/office/drawing/2014/main" id="{B65EC9B8-FF78-4F6E-923B-C5765A9223E7}"/>
              </a:ext>
            </a:extLst>
          </p:cNvPr>
          <p:cNvSpPr txBox="1"/>
          <p:nvPr/>
        </p:nvSpPr>
        <p:spPr>
          <a:xfrm>
            <a:off x="1950278" y="2318132"/>
            <a:ext cx="1887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Medspeech</a:t>
            </a:r>
          </a:p>
        </p:txBody>
      </p:sp>
      <p:sp>
        <p:nvSpPr>
          <p:cNvPr id="26" name="textruta 25">
            <a:extLst>
              <a:ext uri="{FF2B5EF4-FFF2-40B4-BE49-F238E27FC236}">
                <a16:creationId xmlns:a16="http://schemas.microsoft.com/office/drawing/2014/main" id="{021A8E97-8258-49EA-90A6-6B4A20ACABC3}"/>
              </a:ext>
            </a:extLst>
          </p:cNvPr>
          <p:cNvSpPr txBox="1"/>
          <p:nvPr/>
        </p:nvSpPr>
        <p:spPr>
          <a:xfrm>
            <a:off x="1132856" y="3111784"/>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PMO</a:t>
            </a:r>
          </a:p>
        </p:txBody>
      </p:sp>
      <p:cxnSp>
        <p:nvCxnSpPr>
          <p:cNvPr id="30" name="Rak koppling 29">
            <a:extLst>
              <a:ext uri="{FF2B5EF4-FFF2-40B4-BE49-F238E27FC236}">
                <a16:creationId xmlns:a16="http://schemas.microsoft.com/office/drawing/2014/main" id="{F2D5D8C0-43FB-43DE-8C39-058BEE3CB684}"/>
              </a:ext>
            </a:extLst>
          </p:cNvPr>
          <p:cNvCxnSpPr>
            <a:cxnSpLocks/>
          </p:cNvCxnSpPr>
          <p:nvPr/>
        </p:nvCxnSpPr>
        <p:spPr>
          <a:xfrm>
            <a:off x="6380792" y="1665393"/>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FA919907-1407-4BBA-AB78-CEEBB222B568}"/>
              </a:ext>
            </a:extLst>
          </p:cNvPr>
          <p:cNvCxnSpPr>
            <a:cxnSpLocks/>
          </p:cNvCxnSpPr>
          <p:nvPr/>
        </p:nvCxnSpPr>
        <p:spPr>
          <a:xfrm flipH="1">
            <a:off x="5227019" y="1363081"/>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1075400-8FEB-48A0-AD2A-33418EBB0D1B}"/>
              </a:ext>
            </a:extLst>
          </p:cNvPr>
          <p:cNvCxnSpPr>
            <a:cxnSpLocks/>
          </p:cNvCxnSpPr>
          <p:nvPr/>
        </p:nvCxnSpPr>
        <p:spPr>
          <a:xfrm flipH="1">
            <a:off x="6474386" y="1638907"/>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9E89AF1B-D11B-4E75-9EBB-ED815C82B5C5}"/>
              </a:ext>
            </a:extLst>
          </p:cNvPr>
          <p:cNvCxnSpPr>
            <a:cxnSpLocks/>
          </p:cNvCxnSpPr>
          <p:nvPr/>
        </p:nvCxnSpPr>
        <p:spPr>
          <a:xfrm flipH="1">
            <a:off x="5239787" y="2070396"/>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4CDC5456-6FD1-4A13-B186-9345320D112D}"/>
              </a:ext>
            </a:extLst>
          </p:cNvPr>
          <p:cNvCxnSpPr>
            <a:cxnSpLocks/>
          </p:cNvCxnSpPr>
          <p:nvPr/>
        </p:nvCxnSpPr>
        <p:spPr>
          <a:xfrm flipH="1">
            <a:off x="4025880" y="1718638"/>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91D4EF6B-3D32-4109-9D4F-FB1C2446BC95}"/>
              </a:ext>
            </a:extLst>
          </p:cNvPr>
          <p:cNvCxnSpPr>
            <a:cxnSpLocks/>
          </p:cNvCxnSpPr>
          <p:nvPr/>
        </p:nvCxnSpPr>
        <p:spPr>
          <a:xfrm flipH="1">
            <a:off x="4054338" y="2662772"/>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3989C9A9-1074-4F5D-A382-0791CE7E0CDB}"/>
              </a:ext>
            </a:extLst>
          </p:cNvPr>
          <p:cNvCxnSpPr>
            <a:cxnSpLocks/>
          </p:cNvCxnSpPr>
          <p:nvPr/>
        </p:nvCxnSpPr>
        <p:spPr>
          <a:xfrm flipH="1">
            <a:off x="3226981" y="3189465"/>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56D25CA4-FE84-4584-8117-97E972A8CC6D}"/>
              </a:ext>
            </a:extLst>
          </p:cNvPr>
          <p:cNvCxnSpPr>
            <a:cxnSpLocks/>
          </p:cNvCxnSpPr>
          <p:nvPr/>
        </p:nvCxnSpPr>
        <p:spPr>
          <a:xfrm flipH="1">
            <a:off x="2219453" y="3982550"/>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Rak koppling 45">
            <a:extLst>
              <a:ext uri="{FF2B5EF4-FFF2-40B4-BE49-F238E27FC236}">
                <a16:creationId xmlns:a16="http://schemas.microsoft.com/office/drawing/2014/main" id="{F8BA10E8-3932-4D56-ACF1-770BAD2D582F}"/>
              </a:ext>
            </a:extLst>
          </p:cNvPr>
          <p:cNvCxnSpPr>
            <a:cxnSpLocks/>
          </p:cNvCxnSpPr>
          <p:nvPr/>
        </p:nvCxnSpPr>
        <p:spPr>
          <a:xfrm flipH="1">
            <a:off x="1393915" y="3018268"/>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235A8071-4F3C-42A6-BEB9-E5E559D2D1F1}"/>
              </a:ext>
            </a:extLst>
          </p:cNvPr>
          <p:cNvCxnSpPr>
            <a:cxnSpLocks/>
          </p:cNvCxnSpPr>
          <p:nvPr/>
        </p:nvCxnSpPr>
        <p:spPr>
          <a:xfrm flipH="1">
            <a:off x="2540805" y="2274171"/>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FAD65C17-B110-4E51-9C86-58BC579FDD88}"/>
              </a:ext>
            </a:extLst>
          </p:cNvPr>
          <p:cNvCxnSpPr>
            <a:cxnSpLocks/>
          </p:cNvCxnSpPr>
          <p:nvPr/>
        </p:nvCxnSpPr>
        <p:spPr>
          <a:xfrm>
            <a:off x="5127111" y="1384611"/>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81EB3101-D81A-4197-B24B-564F43799F82}"/>
              </a:ext>
            </a:extLst>
          </p:cNvPr>
          <p:cNvCxnSpPr>
            <a:cxnSpLocks/>
          </p:cNvCxnSpPr>
          <p:nvPr/>
        </p:nvCxnSpPr>
        <p:spPr>
          <a:xfrm>
            <a:off x="5063270" y="2123628"/>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Rak koppling 49">
            <a:extLst>
              <a:ext uri="{FF2B5EF4-FFF2-40B4-BE49-F238E27FC236}">
                <a16:creationId xmlns:a16="http://schemas.microsoft.com/office/drawing/2014/main" id="{808654D4-BDEC-4EC0-976D-84D813EA890E}"/>
              </a:ext>
            </a:extLst>
          </p:cNvPr>
          <p:cNvCxnSpPr>
            <a:cxnSpLocks/>
          </p:cNvCxnSpPr>
          <p:nvPr/>
        </p:nvCxnSpPr>
        <p:spPr>
          <a:xfrm>
            <a:off x="3895800" y="1771347"/>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8B154532-C4DD-4811-9F90-D501E3E91898}"/>
              </a:ext>
            </a:extLst>
          </p:cNvPr>
          <p:cNvCxnSpPr>
            <a:cxnSpLocks/>
          </p:cNvCxnSpPr>
          <p:nvPr/>
        </p:nvCxnSpPr>
        <p:spPr>
          <a:xfrm>
            <a:off x="3870306" y="2632645"/>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FB8FD33F-018E-416D-9B80-2950BDC9A808}"/>
              </a:ext>
            </a:extLst>
          </p:cNvPr>
          <p:cNvCxnSpPr>
            <a:cxnSpLocks/>
          </p:cNvCxnSpPr>
          <p:nvPr/>
        </p:nvCxnSpPr>
        <p:spPr>
          <a:xfrm>
            <a:off x="3134329" y="3236946"/>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3B0DC7CE-F482-4A9D-939C-1199D5D6B6D6}"/>
              </a:ext>
            </a:extLst>
          </p:cNvPr>
          <p:cNvCxnSpPr>
            <a:cxnSpLocks/>
          </p:cNvCxnSpPr>
          <p:nvPr/>
        </p:nvCxnSpPr>
        <p:spPr>
          <a:xfrm>
            <a:off x="2412766" y="2300579"/>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6752B670-B52F-4E51-A338-6ABF0A3FF501}"/>
              </a:ext>
            </a:extLst>
          </p:cNvPr>
          <p:cNvCxnSpPr>
            <a:cxnSpLocks/>
          </p:cNvCxnSpPr>
          <p:nvPr/>
        </p:nvCxnSpPr>
        <p:spPr>
          <a:xfrm>
            <a:off x="1285291" y="3066408"/>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Rak koppling 56">
            <a:extLst>
              <a:ext uri="{FF2B5EF4-FFF2-40B4-BE49-F238E27FC236}">
                <a16:creationId xmlns:a16="http://schemas.microsoft.com/office/drawing/2014/main" id="{B06B47B0-FE55-46E6-88E4-C92DC5B5275F}"/>
              </a:ext>
            </a:extLst>
          </p:cNvPr>
          <p:cNvCxnSpPr>
            <a:cxnSpLocks/>
          </p:cNvCxnSpPr>
          <p:nvPr/>
        </p:nvCxnSpPr>
        <p:spPr>
          <a:xfrm>
            <a:off x="2087235" y="3996241"/>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290CC3D6-1028-493E-814D-B0204B7C67DC}"/>
              </a:ext>
            </a:extLst>
          </p:cNvPr>
          <p:cNvPicPr>
            <a:picLocks noChangeAspect="1"/>
          </p:cNvPicPr>
          <p:nvPr/>
        </p:nvPicPr>
        <p:blipFill>
          <a:blip r:embed="rId3"/>
          <a:stretch>
            <a:fillRect/>
          </a:stretch>
        </p:blipFill>
        <p:spPr>
          <a:xfrm>
            <a:off x="3171236" y="2181691"/>
            <a:ext cx="5334462" cy="3334801"/>
          </a:xfrm>
          <a:prstGeom prst="rect">
            <a:avLst/>
          </a:prstGeom>
        </p:spPr>
      </p:pic>
      <p:sp>
        <p:nvSpPr>
          <p:cNvPr id="58" name="Platshållare för innehåll 2">
            <a:extLst>
              <a:ext uri="{FF2B5EF4-FFF2-40B4-BE49-F238E27FC236}">
                <a16:creationId xmlns:a16="http://schemas.microsoft.com/office/drawing/2014/main" id="{8A8DFF25-F006-4A9B-8274-234137862A20}"/>
              </a:ext>
            </a:extLst>
          </p:cNvPr>
          <p:cNvSpPr txBox="1">
            <a:spLocks/>
          </p:cNvSpPr>
          <p:nvPr/>
        </p:nvSpPr>
        <p:spPr>
          <a:xfrm>
            <a:off x="8522198" y="2388760"/>
            <a:ext cx="2621153" cy="1165993"/>
          </a:xfrm>
          <a:prstGeom prst="rect">
            <a:avLst/>
          </a:prstGeom>
        </p:spPr>
        <p:txBody>
          <a:bodyPr>
            <a:normAutofit fontScale="92500"/>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5400" b="1">
                <a:solidFill>
                  <a:schemeClr val="accent1"/>
                </a:solidFill>
              </a:rPr>
              <a:t>Cosmic </a:t>
            </a:r>
            <a:endParaRPr lang="sv-SE" sz="5400" b="1">
              <a:solidFill>
                <a:schemeClr val="accent1"/>
              </a:solidFill>
            </a:endParaRPr>
          </a:p>
        </p:txBody>
      </p:sp>
      <p:sp>
        <p:nvSpPr>
          <p:cNvPr id="59" name="textruta 58">
            <a:extLst>
              <a:ext uri="{FF2B5EF4-FFF2-40B4-BE49-F238E27FC236}">
                <a16:creationId xmlns:a16="http://schemas.microsoft.com/office/drawing/2014/main" id="{34EA8DD5-1F11-4179-9BBB-E6148F36669D}"/>
              </a:ext>
            </a:extLst>
          </p:cNvPr>
          <p:cNvSpPr txBox="1"/>
          <p:nvPr/>
        </p:nvSpPr>
        <p:spPr>
          <a:xfrm>
            <a:off x="5593450" y="4711500"/>
            <a:ext cx="64100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cs typeface="Arial"/>
              </a:rPr>
              <a:t>Många av oss kommer påverkas av denna förändring.</a:t>
            </a:r>
          </a:p>
        </p:txBody>
      </p:sp>
      <p:sp>
        <p:nvSpPr>
          <p:cNvPr id="60" name="textruta 59">
            <a:extLst>
              <a:ext uri="{FF2B5EF4-FFF2-40B4-BE49-F238E27FC236}">
                <a16:creationId xmlns:a16="http://schemas.microsoft.com/office/drawing/2014/main" id="{27C02474-8BF6-4B0C-A988-70A9E618C2B8}"/>
              </a:ext>
            </a:extLst>
          </p:cNvPr>
          <p:cNvSpPr txBox="1"/>
          <p:nvPr/>
        </p:nvSpPr>
        <p:spPr>
          <a:xfrm>
            <a:off x="5593450" y="5730254"/>
            <a:ext cx="61671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i="1"/>
              <a:t>*</a:t>
            </a:r>
            <a:r>
              <a:rPr lang="sv-SE" sz="1600" i="1"/>
              <a:t>OBS! Pågående arbete. Detta gäller idag, men det kan ändras fram till lanseringen 2024.</a:t>
            </a:r>
            <a:endParaRPr lang="sv-SE" sz="1600" i="1">
              <a:cs typeface="Arial"/>
            </a:endParaRPr>
          </a:p>
        </p:txBody>
      </p:sp>
      <p:grpSp>
        <p:nvGrpSpPr>
          <p:cNvPr id="10" name="Grupp 9">
            <a:extLst>
              <a:ext uri="{FF2B5EF4-FFF2-40B4-BE49-F238E27FC236}">
                <a16:creationId xmlns:a16="http://schemas.microsoft.com/office/drawing/2014/main" id="{3DAE9FF7-FDAE-2CDC-A492-195662580850}"/>
              </a:ext>
            </a:extLst>
          </p:cNvPr>
          <p:cNvGrpSpPr/>
          <p:nvPr/>
        </p:nvGrpSpPr>
        <p:grpSpPr>
          <a:xfrm>
            <a:off x="10218736" y="0"/>
            <a:ext cx="1973263" cy="669851"/>
            <a:chOff x="10218736" y="0"/>
            <a:chExt cx="1973263" cy="669851"/>
          </a:xfrm>
        </p:grpSpPr>
        <p:sp>
          <p:nvSpPr>
            <p:cNvPr id="8" name="Rektangel 7">
              <a:extLst>
                <a:ext uri="{FF2B5EF4-FFF2-40B4-BE49-F238E27FC236}">
                  <a16:creationId xmlns:a16="http://schemas.microsoft.com/office/drawing/2014/main" id="{DB2B52F1-65BD-EF14-7F07-45A7BA403D1F}"/>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5399828A-21AC-20DA-33F7-10CD4FEDF4DD}"/>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Tree>
    <p:extLst>
      <p:ext uri="{BB962C8B-B14F-4D97-AF65-F5344CB8AC3E}">
        <p14:creationId xmlns:p14="http://schemas.microsoft.com/office/powerpoint/2010/main" val="299612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866D444-E059-33C1-B454-0C881C5721C0}"/>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75E6A5F-AE9A-9557-8240-719A604D21A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44D35D57-0FAA-865A-64AB-AB933E43CCF0}"/>
              </a:ext>
            </a:extLst>
          </p:cNvPr>
          <p:cNvSpPr>
            <a:spLocks noGrp="1"/>
          </p:cNvSpPr>
          <p:nvPr>
            <p:ph type="sldNum" sz="quarter" idx="16"/>
          </p:nvPr>
        </p:nvSpPr>
        <p:spPr/>
        <p:txBody>
          <a:bodyPr/>
          <a:lstStyle/>
          <a:p>
            <a:fld id="{E8645303-2AAE-45D1-913A-B06AE6474513}" type="slidenum">
              <a:rPr lang="sv-SE" smtClean="0"/>
              <a:pPr/>
              <a:t>3</a:t>
            </a:fld>
            <a:endParaRPr lang="sv-SE"/>
          </a:p>
        </p:txBody>
      </p:sp>
      <p:grpSp>
        <p:nvGrpSpPr>
          <p:cNvPr id="14" name="Grupp 13">
            <a:extLst>
              <a:ext uri="{FF2B5EF4-FFF2-40B4-BE49-F238E27FC236}">
                <a16:creationId xmlns:a16="http://schemas.microsoft.com/office/drawing/2014/main" id="{658CF46C-9A09-F034-A897-C37D42B41B27}"/>
              </a:ext>
            </a:extLst>
          </p:cNvPr>
          <p:cNvGrpSpPr/>
          <p:nvPr/>
        </p:nvGrpSpPr>
        <p:grpSpPr>
          <a:xfrm>
            <a:off x="10218736" y="0"/>
            <a:ext cx="1973263" cy="669851"/>
            <a:chOff x="10218736" y="0"/>
            <a:chExt cx="1973263" cy="669851"/>
          </a:xfrm>
        </p:grpSpPr>
        <p:sp>
          <p:nvSpPr>
            <p:cNvPr id="15" name="Rektangel 14">
              <a:extLst>
                <a:ext uri="{FF2B5EF4-FFF2-40B4-BE49-F238E27FC236}">
                  <a16:creationId xmlns:a16="http://schemas.microsoft.com/office/drawing/2014/main" id="{EBD47767-3631-8B72-9C12-87CF74C51890}"/>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B0CA3A56-8B69-208D-C520-6BB108D04DA2}"/>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
        <p:nvSpPr>
          <p:cNvPr id="12" name="Rubrik 1">
            <a:extLst>
              <a:ext uri="{FF2B5EF4-FFF2-40B4-BE49-F238E27FC236}">
                <a16:creationId xmlns:a16="http://schemas.microsoft.com/office/drawing/2014/main" id="{C1F9A2C0-5075-9191-9AFF-CEDA59A738BE}"/>
              </a:ext>
            </a:extLst>
          </p:cNvPr>
          <p:cNvSpPr>
            <a:spLocks noGrp="1"/>
          </p:cNvSpPr>
          <p:nvPr>
            <p:ph type="title"/>
          </p:nvPr>
        </p:nvSpPr>
        <p:spPr>
          <a:xfrm>
            <a:off x="805129" y="633860"/>
            <a:ext cx="5028512" cy="3729783"/>
          </a:xfrm>
        </p:spPr>
        <p:txBody>
          <a:bodyPr/>
          <a:lstStyle/>
          <a:p>
            <a:r>
              <a:rPr lang="sv-SE" u="sng" dirty="0"/>
              <a:t>Från:</a:t>
            </a:r>
            <a:r>
              <a:rPr lang="sv-SE" dirty="0"/>
              <a:t> </a:t>
            </a:r>
            <a:br>
              <a:rPr lang="sv-SE" dirty="0"/>
            </a:br>
            <a:r>
              <a:rPr lang="sv-SE" dirty="0"/>
              <a:t>Många olika system och inloggningar</a:t>
            </a:r>
            <a:br>
              <a:rPr lang="sv-SE" u="sng" dirty="0"/>
            </a:br>
            <a:br>
              <a:rPr lang="sv-SE" u="sng" dirty="0"/>
            </a:br>
            <a:r>
              <a:rPr lang="sv-SE" u="sng" dirty="0"/>
              <a:t>Till:</a:t>
            </a:r>
            <a:r>
              <a:rPr lang="sv-SE" dirty="0"/>
              <a:t> </a:t>
            </a:r>
            <a:br>
              <a:rPr lang="sv-SE" dirty="0"/>
            </a:br>
            <a:r>
              <a:rPr lang="sv-SE" dirty="0"/>
              <a:t>Ett journalsystem </a:t>
            </a:r>
            <a:br>
              <a:rPr lang="sv-SE" dirty="0"/>
            </a:br>
            <a:r>
              <a:rPr lang="sv-SE" dirty="0"/>
              <a:t>och en inloggning</a:t>
            </a:r>
          </a:p>
        </p:txBody>
      </p:sp>
      <p:pic>
        <p:nvPicPr>
          <p:cNvPr id="1028" name="Bildobjekt 1027">
            <a:extLst>
              <a:ext uri="{FF2B5EF4-FFF2-40B4-BE49-F238E27FC236}">
                <a16:creationId xmlns:a16="http://schemas.microsoft.com/office/drawing/2014/main" id="{EC650C19-D445-8078-D3EF-7DCB5CB79A02}"/>
              </a:ext>
            </a:extLst>
          </p:cNvPr>
          <p:cNvPicPr>
            <a:picLocks noChangeAspect="1"/>
          </p:cNvPicPr>
          <p:nvPr/>
        </p:nvPicPr>
        <p:blipFill>
          <a:blip r:embed="rId3"/>
          <a:stretch>
            <a:fillRect/>
          </a:stretch>
        </p:blipFill>
        <p:spPr>
          <a:xfrm>
            <a:off x="6621712" y="1915336"/>
            <a:ext cx="4583655" cy="3133583"/>
          </a:xfrm>
          <a:prstGeom prst="rect">
            <a:avLst/>
          </a:prstGeom>
        </p:spPr>
      </p:pic>
    </p:spTree>
    <p:extLst>
      <p:ext uri="{BB962C8B-B14F-4D97-AF65-F5344CB8AC3E}">
        <p14:creationId xmlns:p14="http://schemas.microsoft.com/office/powerpoint/2010/main" val="24254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AD4595-B747-000A-074E-FA7207820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34"/>
          <a:stretch/>
        </p:blipFill>
        <p:spPr bwMode="auto">
          <a:xfrm>
            <a:off x="4219297" y="588500"/>
            <a:ext cx="7789823" cy="575896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BBF28FFF-CD2C-7A48-CAC6-0FB557A8EDDE}"/>
              </a:ext>
            </a:extLst>
          </p:cNvPr>
          <p:cNvSpPr>
            <a:spLocks noGrp="1"/>
          </p:cNvSpPr>
          <p:nvPr>
            <p:ph type="title"/>
          </p:nvPr>
        </p:nvSpPr>
        <p:spPr>
          <a:xfrm>
            <a:off x="803276" y="561966"/>
            <a:ext cx="3333648" cy="1331913"/>
          </a:xfrm>
        </p:spPr>
        <p:txBody>
          <a:bodyPr/>
          <a:lstStyle/>
          <a:p>
            <a:r>
              <a:rPr lang="sv-SE"/>
              <a:t>Cosmic införs i slutet av 2024</a:t>
            </a:r>
          </a:p>
        </p:txBody>
      </p:sp>
      <p:sp>
        <p:nvSpPr>
          <p:cNvPr id="3" name="Platshållare för innehåll 2">
            <a:extLst>
              <a:ext uri="{FF2B5EF4-FFF2-40B4-BE49-F238E27FC236}">
                <a16:creationId xmlns:a16="http://schemas.microsoft.com/office/drawing/2014/main" id="{A382F17B-30DB-8E29-879A-D43D959F69F6}"/>
              </a:ext>
            </a:extLst>
          </p:cNvPr>
          <p:cNvSpPr>
            <a:spLocks noGrp="1"/>
          </p:cNvSpPr>
          <p:nvPr>
            <p:ph sz="quarter" idx="13"/>
          </p:nvPr>
        </p:nvSpPr>
        <p:spPr>
          <a:xfrm>
            <a:off x="809625" y="2535443"/>
            <a:ext cx="3416022" cy="3718817"/>
          </a:xfrm>
        </p:spPr>
        <p:txBody>
          <a:bodyPr/>
          <a:lstStyle/>
          <a:p>
            <a:pPr marL="0" indent="0">
              <a:buNone/>
            </a:pPr>
            <a:r>
              <a:rPr lang="sv-SE" sz="2400" dirty="0"/>
              <a:t>Region Halland planerar att införa Cosmic i november 2024*, sist av de nio regionerna i samarbetet Sussa.</a:t>
            </a:r>
          </a:p>
          <a:p>
            <a:pPr marL="0" indent="0">
              <a:buNone/>
            </a:pPr>
            <a:endParaRPr lang="sv-SE" dirty="0"/>
          </a:p>
          <a:p>
            <a:pPr marL="0" indent="0">
              <a:buNone/>
            </a:pPr>
            <a:endParaRPr lang="sv-SE" dirty="0"/>
          </a:p>
          <a:p>
            <a:pPr marL="0" indent="0">
              <a:buNone/>
            </a:pPr>
            <a:endParaRPr lang="sv-SE" dirty="0"/>
          </a:p>
          <a:p>
            <a:pPr marL="0" indent="0">
              <a:buNone/>
            </a:pPr>
            <a:r>
              <a:rPr lang="sv-SE" sz="1600" i="1" dirty="0"/>
              <a:t>*Med reservation för förändringar.</a:t>
            </a:r>
          </a:p>
        </p:txBody>
      </p:sp>
      <p:sp>
        <p:nvSpPr>
          <p:cNvPr id="4" name="Platshållare för datum 3">
            <a:extLst>
              <a:ext uri="{FF2B5EF4-FFF2-40B4-BE49-F238E27FC236}">
                <a16:creationId xmlns:a16="http://schemas.microsoft.com/office/drawing/2014/main" id="{E1FB61FE-EAE6-6EA7-B71B-B1AF082CFE77}"/>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5FE054AA-127F-8B53-3A1A-9FB5A14FD370}"/>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FC08579C-E5EF-30CB-5224-CEE9A8BC5E7F}"/>
              </a:ext>
            </a:extLst>
          </p:cNvPr>
          <p:cNvSpPr>
            <a:spLocks noGrp="1"/>
          </p:cNvSpPr>
          <p:nvPr>
            <p:ph type="sldNum" sz="quarter" idx="16"/>
          </p:nvPr>
        </p:nvSpPr>
        <p:spPr/>
        <p:txBody>
          <a:bodyPr/>
          <a:lstStyle/>
          <a:p>
            <a:fld id="{E8645303-2AAE-45D1-913A-B06AE6474513}" type="slidenum">
              <a:rPr lang="sv-SE" smtClean="0"/>
              <a:pPr/>
              <a:t>4</a:t>
            </a:fld>
            <a:endParaRPr lang="sv-SE"/>
          </a:p>
        </p:txBody>
      </p:sp>
      <p:sp>
        <p:nvSpPr>
          <p:cNvPr id="7" name="Rektangel 6">
            <a:extLst>
              <a:ext uri="{FF2B5EF4-FFF2-40B4-BE49-F238E27FC236}">
                <a16:creationId xmlns:a16="http://schemas.microsoft.com/office/drawing/2014/main" id="{350B2ECD-CA4A-D06A-E954-94DE36A2EF6C}"/>
              </a:ext>
            </a:extLst>
          </p:cNvPr>
          <p:cNvSpPr/>
          <p:nvPr/>
        </p:nvSpPr>
        <p:spPr>
          <a:xfrm>
            <a:off x="4196437" y="5684520"/>
            <a:ext cx="7831182" cy="569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A17E9FF-26C5-1F73-5EC2-6EA867C53CE4}"/>
              </a:ext>
            </a:extLst>
          </p:cNvPr>
          <p:cNvGrpSpPr/>
          <p:nvPr/>
        </p:nvGrpSpPr>
        <p:grpSpPr>
          <a:xfrm>
            <a:off x="10218736" y="0"/>
            <a:ext cx="1973263" cy="669851"/>
            <a:chOff x="10218736" y="0"/>
            <a:chExt cx="1973263" cy="669851"/>
          </a:xfrm>
        </p:grpSpPr>
        <p:sp>
          <p:nvSpPr>
            <p:cNvPr id="9" name="Rektangel 8">
              <a:extLst>
                <a:ext uri="{FF2B5EF4-FFF2-40B4-BE49-F238E27FC236}">
                  <a16:creationId xmlns:a16="http://schemas.microsoft.com/office/drawing/2014/main" id="{CB8BD651-3A8E-11AA-1C0F-37E9769EB7CB}"/>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4C7DA717-8C38-941E-F43B-D77C5D06139E}"/>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Tree>
    <p:extLst>
      <p:ext uri="{BB962C8B-B14F-4D97-AF65-F5344CB8AC3E}">
        <p14:creationId xmlns:p14="http://schemas.microsoft.com/office/powerpoint/2010/main" val="202807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705AEFC-8CD6-AC67-8F49-8D8A232B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06" y="655082"/>
            <a:ext cx="10163494" cy="562468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5078512-6622-8000-BCDE-3F24F162FBFC}"/>
              </a:ext>
            </a:extLst>
          </p:cNvPr>
          <p:cNvSpPr>
            <a:spLocks noGrp="1"/>
          </p:cNvSpPr>
          <p:nvPr>
            <p:ph type="title"/>
          </p:nvPr>
        </p:nvSpPr>
        <p:spPr/>
        <p:txBody>
          <a:bodyPr/>
          <a:lstStyle/>
          <a:p>
            <a:r>
              <a:rPr lang="sv-SE"/>
              <a:t>Införandet av Cosmic i tre steg</a:t>
            </a:r>
          </a:p>
        </p:txBody>
      </p:sp>
      <p:sp>
        <p:nvSpPr>
          <p:cNvPr id="3" name="Platshållare för innehåll 2">
            <a:extLst>
              <a:ext uri="{FF2B5EF4-FFF2-40B4-BE49-F238E27FC236}">
                <a16:creationId xmlns:a16="http://schemas.microsoft.com/office/drawing/2014/main" id="{91792B08-D1A5-EF86-F262-3C5886F17A38}"/>
              </a:ext>
            </a:extLst>
          </p:cNvPr>
          <p:cNvSpPr>
            <a:spLocks noGrp="1"/>
          </p:cNvSpPr>
          <p:nvPr>
            <p:ph sz="quarter" idx="13"/>
          </p:nvPr>
        </p:nvSpPr>
        <p:spPr>
          <a:xfrm>
            <a:off x="803276" y="1665288"/>
            <a:ext cx="2907664" cy="4535488"/>
          </a:xfrm>
        </p:spPr>
        <p:txBody>
          <a:bodyPr/>
          <a:lstStyle/>
          <a:p>
            <a:pPr marL="0" indent="0">
              <a:buNone/>
            </a:pPr>
            <a:r>
              <a:rPr lang="sv-SE"/>
              <a:t>Efter införandet av grundfunktionalitet i Cosmic under steg 1 införs resterande funktionalitet stegvis.</a:t>
            </a:r>
          </a:p>
        </p:txBody>
      </p:sp>
      <p:sp>
        <p:nvSpPr>
          <p:cNvPr id="4" name="Platshållare för datum 3">
            <a:extLst>
              <a:ext uri="{FF2B5EF4-FFF2-40B4-BE49-F238E27FC236}">
                <a16:creationId xmlns:a16="http://schemas.microsoft.com/office/drawing/2014/main" id="{63DDF8C2-A857-13BD-BF07-069087600EAE}"/>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AFD4598-D3E4-F297-CED2-6448F802DA3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0AFE00D0-A026-A95F-BCF9-7C3CFAD11D6E}"/>
              </a:ext>
            </a:extLst>
          </p:cNvPr>
          <p:cNvSpPr>
            <a:spLocks noGrp="1"/>
          </p:cNvSpPr>
          <p:nvPr>
            <p:ph type="sldNum" sz="quarter" idx="16"/>
          </p:nvPr>
        </p:nvSpPr>
        <p:spPr/>
        <p:txBody>
          <a:bodyPr/>
          <a:lstStyle/>
          <a:p>
            <a:fld id="{E8645303-2AAE-45D1-913A-B06AE6474513}" type="slidenum">
              <a:rPr lang="sv-SE" smtClean="0"/>
              <a:pPr/>
              <a:t>5</a:t>
            </a:fld>
            <a:endParaRPr lang="sv-SE"/>
          </a:p>
        </p:txBody>
      </p:sp>
      <p:grpSp>
        <p:nvGrpSpPr>
          <p:cNvPr id="7" name="Grupp 6">
            <a:extLst>
              <a:ext uri="{FF2B5EF4-FFF2-40B4-BE49-F238E27FC236}">
                <a16:creationId xmlns:a16="http://schemas.microsoft.com/office/drawing/2014/main" id="{250DB33B-DFA4-A4E2-58CB-C0131ED04F39}"/>
              </a:ext>
            </a:extLst>
          </p:cNvPr>
          <p:cNvGrpSpPr/>
          <p:nvPr/>
        </p:nvGrpSpPr>
        <p:grpSpPr>
          <a:xfrm>
            <a:off x="10218736" y="0"/>
            <a:ext cx="1973263" cy="669851"/>
            <a:chOff x="10218736" y="0"/>
            <a:chExt cx="1973263" cy="669851"/>
          </a:xfrm>
        </p:grpSpPr>
        <p:sp>
          <p:nvSpPr>
            <p:cNvPr id="8" name="Rektangel 7">
              <a:extLst>
                <a:ext uri="{FF2B5EF4-FFF2-40B4-BE49-F238E27FC236}">
                  <a16:creationId xmlns:a16="http://schemas.microsoft.com/office/drawing/2014/main" id="{BE5125C0-A42B-EFDA-A8C7-71AA342419E2}"/>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1CB9E8F-244E-9497-9500-0D1D1A64BBE9}"/>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
        <p:nvSpPr>
          <p:cNvPr id="11" name="textruta 10">
            <a:extLst>
              <a:ext uri="{FF2B5EF4-FFF2-40B4-BE49-F238E27FC236}">
                <a16:creationId xmlns:a16="http://schemas.microsoft.com/office/drawing/2014/main" id="{F19A5287-14C6-A067-7516-F3FC4AACB293}"/>
              </a:ext>
            </a:extLst>
          </p:cNvPr>
          <p:cNvSpPr txBox="1"/>
          <p:nvPr/>
        </p:nvSpPr>
        <p:spPr>
          <a:xfrm>
            <a:off x="5828819" y="6004192"/>
            <a:ext cx="5276183" cy="338554"/>
          </a:xfrm>
          <a:prstGeom prst="rect">
            <a:avLst/>
          </a:prstGeom>
          <a:solidFill>
            <a:schemeClr val="bg1"/>
          </a:solidFill>
        </p:spPr>
        <p:txBody>
          <a:bodyPr wrap="square" rtlCol="0">
            <a:spAutoFit/>
          </a:bodyPr>
          <a:lstStyle/>
          <a:p>
            <a:r>
              <a:rPr lang="sv-SE" sz="1100" i="1" dirty="0"/>
              <a:t>*</a:t>
            </a:r>
            <a:r>
              <a:rPr lang="sv-SE" sz="1600" i="1" dirty="0"/>
              <a:t>Med reservation för förändringar</a:t>
            </a:r>
            <a:r>
              <a:rPr lang="sv-SE" sz="1100" i="1" dirty="0"/>
              <a:t>.</a:t>
            </a:r>
          </a:p>
        </p:txBody>
      </p:sp>
      <p:sp>
        <p:nvSpPr>
          <p:cNvPr id="13" name="textruta 12">
            <a:extLst>
              <a:ext uri="{FF2B5EF4-FFF2-40B4-BE49-F238E27FC236}">
                <a16:creationId xmlns:a16="http://schemas.microsoft.com/office/drawing/2014/main" id="{267361EA-20CA-4632-D606-8A218D9C5F04}"/>
              </a:ext>
            </a:extLst>
          </p:cNvPr>
          <p:cNvSpPr txBox="1"/>
          <p:nvPr/>
        </p:nvSpPr>
        <p:spPr>
          <a:xfrm>
            <a:off x="2867025" y="3608561"/>
            <a:ext cx="2132967" cy="369332"/>
          </a:xfrm>
          <a:prstGeom prst="rect">
            <a:avLst/>
          </a:prstGeom>
          <a:noFill/>
        </p:spPr>
        <p:txBody>
          <a:bodyPr wrap="square" rtlCol="0">
            <a:spAutoFit/>
          </a:bodyPr>
          <a:lstStyle/>
          <a:p>
            <a:r>
              <a:rPr lang="sv-SE"/>
              <a:t>November 2024</a:t>
            </a:r>
          </a:p>
        </p:txBody>
      </p:sp>
    </p:spTree>
    <p:extLst>
      <p:ext uri="{BB962C8B-B14F-4D97-AF65-F5344CB8AC3E}">
        <p14:creationId xmlns:p14="http://schemas.microsoft.com/office/powerpoint/2010/main" val="410645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p:txBody>
          <a:bodyPr/>
          <a:lstStyle/>
          <a:p>
            <a:r>
              <a:rPr lang="sv-SE"/>
              <a:t>Aktuellt just nu: </a:t>
            </a:r>
            <a:br>
              <a:rPr lang="sv-SE"/>
            </a:br>
            <a:r>
              <a:rPr lang="sv-SE"/>
              <a:t>Se hur Cosmic ser ut och fungerar (demo)</a:t>
            </a:r>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sz="quarter" idx="13"/>
          </p:nvPr>
        </p:nvSpPr>
        <p:spPr>
          <a:xfrm>
            <a:off x="812801" y="1665288"/>
            <a:ext cx="5283200" cy="4535488"/>
          </a:xfrm>
        </p:spPr>
        <p:txBody>
          <a:bodyPr>
            <a:normAutofit/>
          </a:bodyPr>
          <a:lstStyle/>
          <a:p>
            <a:r>
              <a:rPr lang="sv-SE"/>
              <a:t>Video från leverantören </a:t>
            </a:r>
            <a:r>
              <a:rPr lang="sv-SE" err="1"/>
              <a:t>Cambios</a:t>
            </a:r>
            <a:r>
              <a:rPr lang="sv-SE"/>
              <a:t> egen demonstration av några övergripande funktioner i Cosmic: </a:t>
            </a:r>
            <a:r>
              <a:rPr lang="es-ES">
                <a:hlinkClick r:id="rId3"/>
              </a:rPr>
              <a:t>Cambios introduktion av Cosmic</a:t>
            </a:r>
            <a:endParaRPr lang="es-ES"/>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6</a:t>
            </a:fld>
            <a:endParaRPr lang="sv-SE"/>
          </a:p>
        </p:txBody>
      </p:sp>
      <p:sp>
        <p:nvSpPr>
          <p:cNvPr id="11" name="Rektangel 10">
            <a:extLst>
              <a:ext uri="{FF2B5EF4-FFF2-40B4-BE49-F238E27FC236}">
                <a16:creationId xmlns:a16="http://schemas.microsoft.com/office/drawing/2014/main" id="{51E0D2CD-8674-2839-4D58-F4FE2C0F0B4E}"/>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pic>
        <p:nvPicPr>
          <p:cNvPr id="10" name="Bildobjekt 9">
            <a:hlinkClick r:id="rId3"/>
            <a:extLst>
              <a:ext uri="{FF2B5EF4-FFF2-40B4-BE49-F238E27FC236}">
                <a16:creationId xmlns:a16="http://schemas.microsoft.com/office/drawing/2014/main" id="{6A184B0E-8D45-ECEA-5BB8-CB9821BDB1B1}"/>
              </a:ext>
            </a:extLst>
          </p:cNvPr>
          <p:cNvPicPr>
            <a:picLocks noChangeAspect="1"/>
          </p:cNvPicPr>
          <p:nvPr/>
        </p:nvPicPr>
        <p:blipFill rotWithShape="1">
          <a:blip r:embed="rId4"/>
          <a:srcRect l="12798" r="12856" b="1866"/>
          <a:stretch/>
        </p:blipFill>
        <p:spPr>
          <a:xfrm>
            <a:off x="6467345" y="1665288"/>
            <a:ext cx="5283200" cy="2919203"/>
          </a:xfrm>
          <a:prstGeom prst="rect">
            <a:avLst/>
          </a:prstGeom>
        </p:spPr>
      </p:pic>
      <p:pic>
        <p:nvPicPr>
          <p:cNvPr id="8" name="Bildobjekt 7">
            <a:extLst>
              <a:ext uri="{FF2B5EF4-FFF2-40B4-BE49-F238E27FC236}">
                <a16:creationId xmlns:a16="http://schemas.microsoft.com/office/drawing/2014/main" id="{5E2FA899-D404-66F6-9AC0-89A35A40E69B}"/>
              </a:ext>
            </a:extLst>
          </p:cNvPr>
          <p:cNvPicPr>
            <a:picLocks noChangeAspect="1"/>
          </p:cNvPicPr>
          <p:nvPr/>
        </p:nvPicPr>
        <p:blipFill>
          <a:blip r:embed="rId5"/>
          <a:stretch>
            <a:fillRect/>
          </a:stretch>
        </p:blipFill>
        <p:spPr>
          <a:xfrm>
            <a:off x="1995423" y="3086823"/>
            <a:ext cx="2857500" cy="2857500"/>
          </a:xfrm>
          <a:prstGeom prst="rect">
            <a:avLst/>
          </a:prstGeom>
        </p:spPr>
      </p:pic>
      <p:sp>
        <p:nvSpPr>
          <p:cNvPr id="12" name="Platshållare för innehåll 2">
            <a:extLst>
              <a:ext uri="{FF2B5EF4-FFF2-40B4-BE49-F238E27FC236}">
                <a16:creationId xmlns:a16="http://schemas.microsoft.com/office/drawing/2014/main" id="{AA561AB4-9EA4-BA75-77D1-66E79F84651D}"/>
              </a:ext>
            </a:extLst>
          </p:cNvPr>
          <p:cNvSpPr txBox="1">
            <a:spLocks/>
          </p:cNvSpPr>
          <p:nvPr/>
        </p:nvSpPr>
        <p:spPr>
          <a:xfrm>
            <a:off x="6467345" y="4759934"/>
            <a:ext cx="5283200" cy="1117008"/>
          </a:xfrm>
          <a:prstGeom prst="rect">
            <a:avLst/>
          </a:prstGeom>
        </p:spPr>
        <p:txBody>
          <a:bodyPr vert="horz" lIns="0" tIns="0" rIns="0" bIns="0" rtlCol="0">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a:t>Obs!</a:t>
            </a:r>
            <a:r>
              <a:rPr lang="sv-SE"/>
              <a:t> Innehållet visar det system som finns i drift idag. Det innebär att Region Hallands Cosmic kan komma att se annorlunda ut.</a:t>
            </a:r>
          </a:p>
          <a:p>
            <a:pPr marL="0" indent="0">
              <a:buFont typeface="Arial" panose="020B0604020202020204" pitchFamily="34" charset="0"/>
              <a:buNone/>
            </a:pPr>
            <a:endParaRPr lang="sv-SE"/>
          </a:p>
        </p:txBody>
      </p:sp>
    </p:spTree>
    <p:extLst>
      <p:ext uri="{BB962C8B-B14F-4D97-AF65-F5344CB8AC3E}">
        <p14:creationId xmlns:p14="http://schemas.microsoft.com/office/powerpoint/2010/main" val="42482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p:txBody>
          <a:bodyPr/>
          <a:lstStyle/>
          <a:p>
            <a:r>
              <a:rPr lang="sv-SE"/>
              <a:t>Aktuellt just nu: </a:t>
            </a:r>
            <a:br>
              <a:rPr lang="sv-SE"/>
            </a:br>
            <a:r>
              <a:rPr lang="sv-SE"/>
              <a:t>Utbildare &amp; Utbildningsstöd</a:t>
            </a:r>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sz="quarter" idx="13"/>
          </p:nvPr>
        </p:nvSpPr>
        <p:spPr>
          <a:xfrm>
            <a:off x="812800" y="1665288"/>
            <a:ext cx="10575923" cy="4535488"/>
          </a:xfrm>
        </p:spPr>
        <p:txBody>
          <a:bodyPr>
            <a:normAutofit/>
          </a:bodyPr>
          <a:lstStyle/>
          <a:p>
            <a:r>
              <a:rPr lang="sv-SE" dirty="0"/>
              <a:t>180 </a:t>
            </a:r>
            <a:r>
              <a:rPr lang="sv-SE" dirty="0" err="1"/>
              <a:t>st</a:t>
            </a:r>
            <a:r>
              <a:rPr lang="sv-SE" dirty="0"/>
              <a:t> intresseanmälningar för Utbildare &amp; Utbildningsstöd kom in</a:t>
            </a:r>
          </a:p>
          <a:p>
            <a:r>
              <a:rPr lang="sv-SE" dirty="0"/>
              <a:t>Matchning av anmälningar mot behov pågår och Utbildare beräknas vara klara 30 april</a:t>
            </a:r>
          </a:p>
          <a:p>
            <a:r>
              <a:rPr lang="sv-SE" dirty="0"/>
              <a:t>Urvalet av Utbildningsstöd kan pågå längre</a:t>
            </a:r>
          </a:p>
          <a:p>
            <a:endParaRPr lang="sv-SE" dirty="0"/>
          </a:p>
          <a:p>
            <a:endParaRPr lang="sv-SE" dirty="0"/>
          </a:p>
          <a:p>
            <a:pPr marL="0" indent="0">
              <a:buNone/>
            </a:pPr>
            <a:endParaRPr lang="sv-SE" dirty="0"/>
          </a:p>
          <a:p>
            <a:r>
              <a:rPr lang="sv-SE" dirty="0"/>
              <a:t>Utbildning av medarbetare i Cosmic sker stegvis och följer införandets olika steg</a:t>
            </a:r>
          </a:p>
          <a:p>
            <a:r>
              <a:rPr lang="sv-SE" dirty="0"/>
              <a:t>Preliminär tidsåtgång för utbildning av medarbetare: 19 - 23 timmar</a:t>
            </a:r>
          </a:p>
          <a:p>
            <a:r>
              <a:rPr lang="es-ES" dirty="0"/>
              <a:t>Utbildning sker i blandad läromiljö:</a:t>
            </a:r>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7</a:t>
            </a:fld>
            <a:endParaRPr lang="sv-SE"/>
          </a:p>
        </p:txBody>
      </p:sp>
      <p:sp>
        <p:nvSpPr>
          <p:cNvPr id="11" name="Rektangel 10">
            <a:extLst>
              <a:ext uri="{FF2B5EF4-FFF2-40B4-BE49-F238E27FC236}">
                <a16:creationId xmlns:a16="http://schemas.microsoft.com/office/drawing/2014/main" id="{51E0D2CD-8674-2839-4D58-F4FE2C0F0B4E}"/>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nvGrpSpPr>
          <p:cNvPr id="19" name="Grupp 18">
            <a:extLst>
              <a:ext uri="{FF2B5EF4-FFF2-40B4-BE49-F238E27FC236}">
                <a16:creationId xmlns:a16="http://schemas.microsoft.com/office/drawing/2014/main" id="{543F09DC-2003-E75D-19B2-AE1CE7361D40}"/>
              </a:ext>
            </a:extLst>
          </p:cNvPr>
          <p:cNvGrpSpPr/>
          <p:nvPr/>
        </p:nvGrpSpPr>
        <p:grpSpPr>
          <a:xfrm>
            <a:off x="5369774" y="4525108"/>
            <a:ext cx="5750663" cy="1999517"/>
            <a:chOff x="803273" y="742011"/>
            <a:chExt cx="10585451" cy="4535488"/>
          </a:xfrm>
        </p:grpSpPr>
        <p:graphicFrame>
          <p:nvGraphicFramePr>
            <p:cNvPr id="7" name="Platshållare för innehåll 6">
              <a:extLst>
                <a:ext uri="{FF2B5EF4-FFF2-40B4-BE49-F238E27FC236}">
                  <a16:creationId xmlns:a16="http://schemas.microsoft.com/office/drawing/2014/main" id="{E62608EF-FB2E-1393-B454-4F155F38EF15}"/>
                </a:ext>
              </a:extLst>
            </p:cNvPr>
            <p:cNvGraphicFramePr>
              <a:graphicFrameLocks/>
            </p:cNvGraphicFramePr>
            <p:nvPr>
              <p:extLst>
                <p:ext uri="{D42A27DB-BD31-4B8C-83A1-F6EECF244321}">
                  <p14:modId xmlns:p14="http://schemas.microsoft.com/office/powerpoint/2010/main" val="1232165430"/>
                </p:ext>
              </p:extLst>
            </p:nvPr>
          </p:nvGraphicFramePr>
          <p:xfrm>
            <a:off x="803275" y="742011"/>
            <a:ext cx="10585449"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p 15">
              <a:extLst>
                <a:ext uri="{FF2B5EF4-FFF2-40B4-BE49-F238E27FC236}">
                  <a16:creationId xmlns:a16="http://schemas.microsoft.com/office/drawing/2014/main" id="{9EE1E6DE-2BE8-5C53-141C-3E3873D0D96A}"/>
                </a:ext>
              </a:extLst>
            </p:cNvPr>
            <p:cNvGrpSpPr/>
            <p:nvPr/>
          </p:nvGrpSpPr>
          <p:grpSpPr>
            <a:xfrm>
              <a:off x="803273" y="3428999"/>
              <a:ext cx="10579101" cy="722644"/>
              <a:chOff x="3101" y="1512080"/>
              <a:chExt cx="3778302" cy="1511323"/>
            </a:xfrm>
          </p:grpSpPr>
          <p:sp>
            <p:nvSpPr>
              <p:cNvPr id="17" name="Pil: sparr 16">
                <a:extLst>
                  <a:ext uri="{FF2B5EF4-FFF2-40B4-BE49-F238E27FC236}">
                    <a16:creationId xmlns:a16="http://schemas.microsoft.com/office/drawing/2014/main" id="{E7554BB6-1443-E137-B0BB-A19D182CA1A7}"/>
                  </a:ext>
                </a:extLst>
              </p:cNvPr>
              <p:cNvSpPr/>
              <p:nvPr/>
            </p:nvSpPr>
            <p:spPr>
              <a:xfrm>
                <a:off x="3101" y="1512080"/>
                <a:ext cx="3778302" cy="151132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il: sparr 4">
                <a:extLst>
                  <a:ext uri="{FF2B5EF4-FFF2-40B4-BE49-F238E27FC236}">
                    <a16:creationId xmlns:a16="http://schemas.microsoft.com/office/drawing/2014/main" id="{C845E2C5-EA91-0102-4894-9787A727A45E}"/>
                  </a:ext>
                </a:extLst>
              </p:cNvPr>
              <p:cNvSpPr txBox="1"/>
              <p:nvPr/>
            </p:nvSpPr>
            <p:spPr>
              <a:xfrm>
                <a:off x="758762" y="1512082"/>
                <a:ext cx="2266981" cy="1511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sv-SE" sz="1000" kern="1200"/>
                  <a:t>Workshops</a:t>
                </a:r>
              </a:p>
            </p:txBody>
          </p:sp>
        </p:grpSp>
      </p:grpSp>
      <p:sp>
        <p:nvSpPr>
          <p:cNvPr id="8" name="Rubrik 1">
            <a:extLst>
              <a:ext uri="{FF2B5EF4-FFF2-40B4-BE49-F238E27FC236}">
                <a16:creationId xmlns:a16="http://schemas.microsoft.com/office/drawing/2014/main" id="{AA725750-5ABF-A571-8731-87076A6625AA}"/>
              </a:ext>
            </a:extLst>
          </p:cNvPr>
          <p:cNvSpPr txBox="1">
            <a:spLocks/>
          </p:cNvSpPr>
          <p:nvPr/>
        </p:nvSpPr>
        <p:spPr>
          <a:xfrm>
            <a:off x="809625" y="3332021"/>
            <a:ext cx="10585449" cy="1296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sv-SE"/>
              <a:t>Utbildning av medarbetare</a:t>
            </a:r>
          </a:p>
        </p:txBody>
      </p:sp>
    </p:spTree>
    <p:extLst>
      <p:ext uri="{BB962C8B-B14F-4D97-AF65-F5344CB8AC3E}">
        <p14:creationId xmlns:p14="http://schemas.microsoft.com/office/powerpoint/2010/main" val="340649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a:t>Region Halland  │</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8</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0" y="434502"/>
            <a:ext cx="4409872"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r>
              <a:rPr lang="sv-SE" dirty="0">
                <a:solidFill>
                  <a:schemeClr val="bg1"/>
                </a:solidFill>
              </a:rPr>
              <a:t>Aktuellt just nu:</a:t>
            </a:r>
            <a:br>
              <a:rPr lang="sv-SE" dirty="0"/>
            </a:br>
            <a:r>
              <a:rPr lang="sv-SE" dirty="0"/>
              <a:t>Enheter förbereder inför Cosmic med nya roller</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1" y="1665288"/>
            <a:ext cx="5283200" cy="4535488"/>
          </a:xfrm>
          <a:prstGeom prst="rect">
            <a:avLst/>
          </a:prstGeom>
        </p:spPr>
        <p:txBody>
          <a:bodyPr vert="horz" lIns="0" tIns="0" rIns="0" bIns="0" rtlCol="0">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sv-SE" dirty="0">
                <a:solidFill>
                  <a:srgbClr val="000000"/>
                </a:solidFill>
                <a:latin typeface="Arial" panose="020B0604020202020204" pitchFamily="34" charset="0"/>
              </a:rPr>
              <a:t>Just nu pågår arbete i verksamheterna med att bygga upp en organisation för att ta emot Cosmic på verksamhetsnivå. </a:t>
            </a:r>
          </a:p>
          <a:p>
            <a:pPr>
              <a:buFont typeface="Arial" panose="020B0604020202020204" pitchFamily="34" charset="0"/>
              <a:buChar char="•"/>
            </a:pPr>
            <a:r>
              <a:rPr lang="sv-SE" dirty="0">
                <a:solidFill>
                  <a:srgbClr val="000000"/>
                </a:solidFill>
                <a:latin typeface="Arial" panose="020B0604020202020204" pitchFamily="34" charset="0"/>
              </a:rPr>
              <a:t>För privata vårdgivare gäller här framförallt rollen ”Enhetsstöd Införande” som kommer att medverka i förberedelsearbetet med start under hösten 2023.</a:t>
            </a:r>
          </a:p>
          <a:p>
            <a:pPr>
              <a:buFont typeface="Arial" panose="020B0604020202020204" pitchFamily="34" charset="0"/>
              <a:buChar char="•"/>
            </a:pPr>
            <a:r>
              <a:rPr lang="sv-SE" dirty="0">
                <a:solidFill>
                  <a:srgbClr val="000000"/>
                </a:solidFill>
                <a:latin typeface="Arial" panose="020B0604020202020204" pitchFamily="34" charset="0"/>
              </a:rPr>
              <a:t>För lite större verksamheter rekommenderas två personer/enhet. </a:t>
            </a:r>
            <a:endParaRPr lang="es-ES" dirty="0"/>
          </a:p>
        </p:txBody>
      </p:sp>
      <p:sp>
        <p:nvSpPr>
          <p:cNvPr id="11" name="Rektangel 10">
            <a:extLst>
              <a:ext uri="{FF2B5EF4-FFF2-40B4-BE49-F238E27FC236}">
                <a16:creationId xmlns:a16="http://schemas.microsoft.com/office/drawing/2014/main" id="{EA9703A6-F4B7-826D-9097-FEA04514696B}"/>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FA89ECAA-F52F-DFCC-C767-7492AF9AC484}"/>
              </a:ext>
            </a:extLst>
          </p:cNvPr>
          <p:cNvSpPr txBox="1"/>
          <p:nvPr/>
        </p:nvSpPr>
        <p:spPr>
          <a:xfrm>
            <a:off x="8888412" y="142875"/>
            <a:ext cx="3133725" cy="646331"/>
          </a:xfrm>
          <a:prstGeom prst="rect">
            <a:avLst/>
          </a:prstGeom>
          <a:noFill/>
        </p:spPr>
        <p:txBody>
          <a:bodyPr wrap="square" rtlCol="0">
            <a:spAutoFit/>
          </a:bodyPr>
          <a:lstStyle/>
          <a:p>
            <a:pPr algn="r"/>
            <a:r>
              <a:rPr lang="sv-SE" dirty="0" err="1">
                <a:solidFill>
                  <a:schemeClr val="bg1"/>
                </a:solidFill>
              </a:rPr>
              <a:t>Chefspaket</a:t>
            </a:r>
            <a:r>
              <a:rPr lang="sv-SE" dirty="0">
                <a:solidFill>
                  <a:schemeClr val="bg1"/>
                </a:solidFill>
              </a:rPr>
              <a:t> 3</a:t>
            </a:r>
          </a:p>
          <a:p>
            <a:pPr algn="r"/>
            <a:r>
              <a:rPr lang="sv-SE" dirty="0">
                <a:solidFill>
                  <a:schemeClr val="bg1"/>
                </a:solidFill>
              </a:rPr>
              <a:t>Information </a:t>
            </a:r>
          </a:p>
        </p:txBody>
      </p:sp>
      <p:pic>
        <p:nvPicPr>
          <p:cNvPr id="16" name="Bildobjekt 15">
            <a:extLst>
              <a:ext uri="{FF2B5EF4-FFF2-40B4-BE49-F238E27FC236}">
                <a16:creationId xmlns:a16="http://schemas.microsoft.com/office/drawing/2014/main" id="{BC403E98-DD3C-D63A-F3F0-92A77C0814C0}"/>
              </a:ext>
            </a:extLst>
          </p:cNvPr>
          <p:cNvPicPr>
            <a:picLocks noChangeAspect="1"/>
          </p:cNvPicPr>
          <p:nvPr/>
        </p:nvPicPr>
        <p:blipFill rotWithShape="1">
          <a:blip r:embed="rId3"/>
          <a:srcRect l="28177" t="29030" r="28490" b="28608"/>
          <a:stretch/>
        </p:blipFill>
        <p:spPr>
          <a:xfrm>
            <a:off x="6560769" y="2002419"/>
            <a:ext cx="4967474" cy="2731627"/>
          </a:xfrm>
          <a:prstGeom prst="rect">
            <a:avLst/>
          </a:prstGeom>
        </p:spPr>
      </p:pic>
    </p:spTree>
    <p:extLst>
      <p:ext uri="{BB962C8B-B14F-4D97-AF65-F5344CB8AC3E}">
        <p14:creationId xmlns:p14="http://schemas.microsoft.com/office/powerpoint/2010/main" val="355263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Till nästa gång: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292725" cy="4535488"/>
          </a:xfrm>
        </p:spPr>
        <p:txBody>
          <a:bodyPr/>
          <a:lstStyle/>
          <a:p>
            <a:r>
              <a:rPr lang="sv-SE" dirty="0"/>
              <a:t>Nästa information om införandet av Cosmic kommer i maj/juni</a:t>
            </a:r>
          </a:p>
          <a:p>
            <a:r>
              <a:rPr lang="sv-SE" dirty="0"/>
              <a:t>Information, nyheter, uppdateringar och film finns på hemsidan: </a:t>
            </a:r>
            <a:r>
              <a:rPr lang="sv-SE" dirty="0">
                <a:hlinkClick r:id="rId3"/>
              </a:rPr>
              <a:t>FVIS.regionhalland.se</a:t>
            </a:r>
            <a:endParaRPr lang="sv-SE" dirty="0"/>
          </a:p>
          <a:p>
            <a:r>
              <a:rPr lang="sv-SE" dirty="0"/>
              <a:t>Frågor, kommentarer, synpunkter, förslag skickas till: </a:t>
            </a:r>
            <a:r>
              <a:rPr lang="sv-SE" dirty="0">
                <a:hlinkClick r:id="rId4"/>
              </a:rPr>
              <a:t>katarina.larborn@regionhalland.se</a:t>
            </a:r>
            <a:r>
              <a:rPr lang="sv-SE" dirty="0"/>
              <a:t> </a:t>
            </a:r>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9</a:t>
            </a:fld>
            <a:endParaRPr lang="sv-SE"/>
          </a:p>
        </p:txBody>
      </p:sp>
      <p:sp>
        <p:nvSpPr>
          <p:cNvPr id="12" name="Pil: höger 11">
            <a:extLst>
              <a:ext uri="{FF2B5EF4-FFF2-40B4-BE49-F238E27FC236}">
                <a16:creationId xmlns:a16="http://schemas.microsoft.com/office/drawing/2014/main" id="{AE6FE1E2-69F0-068F-1960-5EFAB99C7155}"/>
              </a:ext>
            </a:extLst>
          </p:cNvPr>
          <p:cNvSpPr/>
          <p:nvPr/>
        </p:nvSpPr>
        <p:spPr>
          <a:xfrm>
            <a:off x="6014932" y="2809478"/>
            <a:ext cx="687180" cy="1995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7F3AB51-DBC3-3252-70D9-D72460E7D47A}"/>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1319E49F-714A-761E-A23E-1FB25AAC79F7}"/>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pic>
        <p:nvPicPr>
          <p:cNvPr id="7" name="Bildobjekt 8">
            <a:extLst>
              <a:ext uri="{FF2B5EF4-FFF2-40B4-BE49-F238E27FC236}">
                <a16:creationId xmlns:a16="http://schemas.microsoft.com/office/drawing/2014/main" id="{1CD015EA-5675-9C82-861C-09BA5E80F0B0}"/>
              </a:ext>
            </a:extLst>
          </p:cNvPr>
          <p:cNvPicPr>
            <a:picLocks noChangeAspect="1"/>
          </p:cNvPicPr>
          <p:nvPr/>
        </p:nvPicPr>
        <p:blipFill>
          <a:blip r:embed="rId5"/>
          <a:stretch>
            <a:fillRect/>
          </a:stretch>
        </p:blipFill>
        <p:spPr>
          <a:xfrm>
            <a:off x="6915938" y="790421"/>
            <a:ext cx="5048092" cy="5422000"/>
          </a:xfrm>
          <a:prstGeom prst="rect">
            <a:avLst/>
          </a:prstGeom>
        </p:spPr>
      </p:pic>
    </p:spTree>
    <p:extLst>
      <p:ext uri="{BB962C8B-B14F-4D97-AF65-F5344CB8AC3E}">
        <p14:creationId xmlns:p14="http://schemas.microsoft.com/office/powerpoint/2010/main" val="178323253"/>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6A3464D9BBD44F936BF5FD17D68E1F" ma:contentTypeVersion="32" ma:contentTypeDescription="Skapa ett nytt dokument." ma:contentTypeScope="" ma:versionID="507a7b578cfeabc8edab5f53b58939a9">
  <xsd:schema xmlns:xsd="http://www.w3.org/2001/XMLSchema" xmlns:xs="http://www.w3.org/2001/XMLSchema" xmlns:p="http://schemas.microsoft.com/office/2006/metadata/properties" xmlns:ns2="8b25b64b-b27f-4214-ac8a-01cfeb1356df" xmlns:ns3="ef1c1b12-6d14-450f-bcd4-e06e415d4bd5" targetNamespace="http://schemas.microsoft.com/office/2006/metadata/properties" ma:root="true" ma:fieldsID="3ef2785f07399dc5f99808cb4116db33" ns2:_="" ns3:_="">
    <xsd:import namespace="8b25b64b-b27f-4214-ac8a-01cfeb1356df"/>
    <xsd:import namespace="ef1c1b12-6d14-450f-bcd4-e06e415d4bd5"/>
    <xsd:element name="properties">
      <xsd:complexType>
        <xsd:sequence>
          <xsd:element name="documentManagement">
            <xsd:complexType>
              <xsd:all>
                <xsd:element ref="ns2:Dokumenttyp" minOccurs="0"/>
                <xsd:element ref="ns3:Dokumentstatus" minOccurs="0"/>
                <xsd:element ref="ns3:M_x00f6_tesdatum" minOccurs="0"/>
                <xsd:element ref="ns3:Forum" minOccurs="0"/>
                <xsd:element ref="ns3:Diarief_x00f6_rt"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3:MediaServiceAutoKeyPoints" minOccurs="0"/>
                <xsd:element ref="ns3:MediaServiceKeyPoints" minOccurs="0"/>
                <xsd:element ref="ns3:MediaLengthInSeconds" minOccurs="0"/>
                <xsd:element ref="ns2:TaxCatchAll" minOccurs="0"/>
                <xsd:element ref="ns3: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Dokumenttyp" ma:index="1" nillable="true" ma:displayName="Dokumenttyp" ma:format="Dropdown" ma:internalName="Dokumenttyp">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1a9b07bf-3935-4184-9eb2-58f95c740579}" ma:internalName="TaxCatchAll" ma:showField="CatchAllData" ma:web="8b25b64b-b27f-4214-ac8a-01cfeb1356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1c1b12-6d14-450f-bcd4-e06e415d4bd5" elementFormDefault="qualified">
    <xsd:import namespace="http://schemas.microsoft.com/office/2006/documentManagement/types"/>
    <xsd:import namespace="http://schemas.microsoft.com/office/infopath/2007/PartnerControls"/>
    <xsd:element name="Dokumentstatus" ma:index="2" nillable="true" ma:displayName="Dokumentstatus" ma:format="Dropdown" ma:indexed="true" ma:internalName="Dokumentstatus">
      <xsd:simpleType>
        <xsd:restriction base="dms:Choice">
          <xsd:enumeration value="Arbetsmaterial"/>
          <xsd:enumeration value="Utkast"/>
          <xsd:enumeration value="Klar"/>
          <xsd:enumeration value="Levande"/>
          <xsd:enumeration value="Arkiv"/>
        </xsd:restriction>
      </xsd:simpleType>
    </xsd:element>
    <xsd:element name="M_x00f6_tesdatum" ma:index="3" nillable="true" ma:displayName="Mötesdatum" ma:format="DateOnly" ma:internalName="M_x00f6_tesdatum">
      <xsd:simpleType>
        <xsd:restriction base="dms:DateTime"/>
      </xsd:simpleType>
    </xsd:element>
    <xsd:element name="Forum" ma:index="4" nillable="true" ma:displayName="Mötesforum" ma:format="Dropdown" ma:internalName="Forum">
      <xsd:simpleType>
        <xsd:union memberTypes="dms:Text">
          <xsd:simpleType>
            <xsd:restriction base="dms:Choice">
              <xsd:enumeration value="Beredande programledning"/>
              <xsd:enumeration value="Implementationsprojektledning"/>
              <xsd:enumeration value="Programledning"/>
              <xsd:enumeration value="Resursallokeringsforum"/>
              <xsd:enumeration value="Resursdialogforum"/>
              <xsd:enumeration value="Sussa styrgrupp"/>
            </xsd:restriction>
          </xsd:simpleType>
        </xsd:union>
      </xsd:simpleType>
    </xsd:element>
    <xsd:element name="Diarief_x00f6_rt" ma:index="5" nillable="true" ma:displayName="Diariefört" ma:default="0" ma:format="Dropdown" ma:internalName="Diarief_x00f6_rt">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Kommentar" ma:index="27" nillable="true" ma:displayName="Kommentar" ma:format="Dropdown" ma:internalName="Kommenta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_x00f6_tesdatum xmlns="ef1c1b12-6d14-450f-bcd4-e06e415d4bd5" xsi:nil="true"/>
    <Forum xmlns="ef1c1b12-6d14-450f-bcd4-e06e415d4bd5" xsi:nil="true"/>
    <Kommentar xmlns="ef1c1b12-6d14-450f-bcd4-e06e415d4bd5" xsi:nil="true"/>
    <Dokumenttyp xmlns="8b25b64b-b27f-4214-ac8a-01cfeb1356df" xsi:nil="true"/>
    <Diarief_x00f6_rt xmlns="ef1c1b12-6d14-450f-bcd4-e06e415d4bd5">false</Diarief_x00f6_rt>
    <Dokumentstatus xmlns="ef1c1b12-6d14-450f-bcd4-e06e415d4bd5" xsi:nil="true"/>
    <TaxCatchAll xmlns="8b25b64b-b27f-4214-ac8a-01cfeb1356df" xsi:nil="true"/>
  </documentManagement>
</p:properties>
</file>

<file path=customXml/itemProps1.xml><?xml version="1.0" encoding="utf-8"?>
<ds:datastoreItem xmlns:ds="http://schemas.openxmlformats.org/officeDocument/2006/customXml" ds:itemID="{F25832CC-C104-4F26-9A8F-28DC1BA8D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5b64b-b27f-4214-ac8a-01cfeb1356df"/>
    <ds:schemaRef ds:uri="ef1c1b12-6d14-450f-bcd4-e06e415d4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8029D-3365-4856-A99E-7964BB31E87C}">
  <ds:schemaRefs>
    <ds:schemaRef ds:uri="http://schemas.microsoft.com/sharepoint/v3/contenttype/forms"/>
  </ds:schemaRefs>
</ds:datastoreItem>
</file>

<file path=customXml/itemProps3.xml><?xml version="1.0" encoding="utf-8"?>
<ds:datastoreItem xmlns:ds="http://schemas.openxmlformats.org/officeDocument/2006/customXml" ds:itemID="{1E867065-001F-4AE0-9FB9-3F4684BABECE}">
  <ds:schemaRefs>
    <ds:schemaRef ds:uri="http://schemas.microsoft.com/office/2006/metadata/properties"/>
    <ds:schemaRef ds:uri="http://schemas.microsoft.com/office/infopath/2007/PartnerControls"/>
    <ds:schemaRef ds:uri="ef1c1b12-6d14-450f-bcd4-e06e415d4bd5"/>
    <ds:schemaRef ds:uri="8b25b64b-b27f-4214-ac8a-01cfeb1356df"/>
  </ds:schemaRefs>
</ds:datastoreItem>
</file>

<file path=docProps/app.xml><?xml version="1.0" encoding="utf-8"?>
<Properties xmlns="http://schemas.openxmlformats.org/officeDocument/2006/extended-properties" xmlns:vt="http://schemas.openxmlformats.org/officeDocument/2006/docPropsVTypes">
  <Template>Region Halland blå</Template>
  <TotalTime>171</TotalTime>
  <Words>1134</Words>
  <Application>Microsoft Office PowerPoint</Application>
  <PresentationFormat>Bredbild</PresentationFormat>
  <Paragraphs>153</Paragraphs>
  <Slides>10</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Region Halland - blå</vt:lpstr>
      <vt:lpstr>Systemen som ersätts av Cosmic. Och när det händer.</vt:lpstr>
      <vt:lpstr>Cosmic ersätter flera av dagens system*</vt:lpstr>
      <vt:lpstr>Från:  Många olika system och inloggningar  Till:  Ett journalsystem  och en inloggning</vt:lpstr>
      <vt:lpstr>Cosmic införs i slutet av 2024</vt:lpstr>
      <vt:lpstr>Införandet av Cosmic i tre steg</vt:lpstr>
      <vt:lpstr>Aktuellt just nu:  Se hur Cosmic ser ut och fungerar (demo)</vt:lpstr>
      <vt:lpstr>Aktuellt just nu:  Utbildare &amp; Utbildningsstöd</vt:lpstr>
      <vt:lpstr>Aktuellt just nu: Enheter förbereder inför Cosmic med nya roller</vt:lpstr>
      <vt:lpstr>Till nästa gång:</vt:lpstr>
      <vt:lpstr>FVIS@regionhalland.se </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Larborn Katarina RK</cp:lastModifiedBy>
  <cp:revision>6</cp:revision>
  <dcterms:created xsi:type="dcterms:W3CDTF">2022-12-13T14:59:04Z</dcterms:created>
  <dcterms:modified xsi:type="dcterms:W3CDTF">2023-04-24T11:16:27Z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0x010100D96A3464D9BBD44F936BF5FD17D68E1F</vt:lpwstr>
  </property>
</Properties>
</file>