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4" r:id="rId2"/>
    <p:sldId id="308" r:id="rId3"/>
    <p:sldId id="305" r:id="rId4"/>
    <p:sldId id="302" r:id="rId5"/>
    <p:sldId id="51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08"/>
            <p14:sldId id="305"/>
            <p14:sldId id="302"/>
            <p14:sldId id="514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468415-9802-E6C1-6DB5-822CD5C05D5D}" name="Hellén Johanna NSVH KOMM" initials="HK" userId="S::johanna.hellen@regionhalland.se::c2206366-cff1-4dec-aff3-a6e14a2322bf" providerId="AD"/>
  <p188:author id="{5749F81B-55FE-BDB7-2895-C691B7198790}" name="Rydelius Gustaf HS" initials="RGH" userId="S::Gustaf.Rydelius@regionhalland.se::6a49df8e-5e9a-43a3-b621-a267da9a1a1a" providerId="AD"/>
  <p188:author id="{10117171-0FF3-3172-1980-1C3B587DB571}" name="Myrbäck Evelina PSH LEDN" initials="ML" userId="S::evelina.myrback@regionhalland.se::68493acc-1bc5-47be-bc7f-faaf47510987" providerId="AD"/>
  <p188:author id="{ECB28F72-440F-732E-56C1-5B9957F342CC}" name="Larborn Katarina RK" initials="LR" userId="S::katarina.larborn@regionhalland.se::f05856f7-905e-41ee-9131-f18cc1d06330" providerId="AD"/>
  <p188:author id="{BFD556AF-916A-51BD-DB19-AF795BCFB815}" name="Wallin Annika C RK" initials="WR" userId="S::annika.c.wallin@regionhalland.se::3dac012e-0a9e-4dfd-8697-281551743153" providerId="AD"/>
  <p188:author id="{225DE1B3-0C0F-52A6-1EE8-186F1DC0AF08}" name="Hallström Johnsson Charlotte HS" initials="HJCH" userId="S::Charlotte.Hallstrom-Johnsson@regionhalland.se::2ba0a1c4-aa82-4c60-941a-d3d769415c6b" providerId="AD"/>
  <p188:author id="{9376FAC7-7CE4-CF24-0C33-B4BBA58F7794}" name="Falkeby Lisa ADH STAB" initials="FS" userId="S::lisa.falkeby@regionhalland.se::baeb5629-9d27-44cf-96d6-6fa1ad2623e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059" autoAdjust="0"/>
  </p:normalViewPr>
  <p:slideViewPr>
    <p:cSldViewPr snapToGrid="0">
      <p:cViewPr varScale="1">
        <p:scale>
          <a:sx n="48" d="100"/>
          <a:sy n="48" d="100"/>
        </p:scale>
        <p:origin x="13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born Katarina RK" userId="f05856f7-905e-41ee-9131-f18cc1d06330" providerId="ADAL" clId="{217876EE-BDFD-4E0F-8FB0-FF4DDB0F96C6}"/>
    <pc:docChg chg="modSld">
      <pc:chgData name="Larborn Katarina RK" userId="f05856f7-905e-41ee-9131-f18cc1d06330" providerId="ADAL" clId="{217876EE-BDFD-4E0F-8FB0-FF4DDB0F96C6}" dt="2023-02-02T12:15:12.646" v="92" actId="5793"/>
      <pc:docMkLst>
        <pc:docMk/>
      </pc:docMkLst>
      <pc:sldChg chg="modSp mod">
        <pc:chgData name="Larborn Katarina RK" userId="f05856f7-905e-41ee-9131-f18cc1d06330" providerId="ADAL" clId="{217876EE-BDFD-4E0F-8FB0-FF4DDB0F96C6}" dt="2023-02-02T12:15:12.646" v="92" actId="5793"/>
        <pc:sldMkLst>
          <pc:docMk/>
          <pc:sldMk cId="3641037388" sldId="305"/>
        </pc:sldMkLst>
        <pc:spChg chg="mod">
          <ac:chgData name="Larborn Katarina RK" userId="f05856f7-905e-41ee-9131-f18cc1d06330" providerId="ADAL" clId="{217876EE-BDFD-4E0F-8FB0-FF4DDB0F96C6}" dt="2023-02-02T12:15:12.646" v="92" actId="5793"/>
          <ac:spMkLst>
            <pc:docMk/>
            <pc:sldMk cId="3641037388" sldId="305"/>
            <ac:spMk id="3" creationId="{D1072423-5E2B-C3A0-5F39-4056310597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2023-02-02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2023-02-02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46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OBS!</a:t>
            </a:r>
          </a:p>
          <a:p>
            <a:r>
              <a:rPr lang="sv-SE" dirty="0"/>
              <a:t>Information om uppdragen och medarbetarnas möjlighet att skicka in en intresseanmälan att bli Utbildare &amp; Utbildningsstöd finns i APT-materialet för chef att presentera för medarbetare.</a:t>
            </a:r>
          </a:p>
          <a:p>
            <a:endParaRPr lang="sv-SE" dirty="0"/>
          </a:p>
          <a:p>
            <a:r>
              <a:rPr lang="sv-SE" dirty="0"/>
              <a:t>OBS! Notera talmanuset under den </a:t>
            </a:r>
            <a:r>
              <a:rPr lang="sv-SE"/>
              <a:t>aktuella bilden: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Talmanus</a:t>
            </a:r>
            <a:r>
              <a:rPr lang="sv-SE" dirty="0"/>
              <a:t> till chef:</a:t>
            </a:r>
          </a:p>
          <a:p>
            <a:r>
              <a:rPr lang="sv-SE" dirty="0"/>
              <a:t>Då informationen på denna bild kan ge upphov till frågor kommer här svar på några generella frågor.</a:t>
            </a:r>
          </a:p>
          <a:p>
            <a:r>
              <a:rPr lang="sv-SE" dirty="0"/>
              <a:t>Övriga frågor, som t ex arbetsrättsliga frågor, hänvisas till HR-partner. Frågor kring uppdragen finns under frågor och svar på www.FVIS.regionhalland.se.</a:t>
            </a:r>
          </a:p>
          <a:p>
            <a:r>
              <a:rPr lang="sv-SE" dirty="0"/>
              <a:t>Svar på några generella frågor: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dirty="0"/>
              <a:t>Medarbetaren behåller under uppdraget sin anställning och ordinarie chef.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dirty="0"/>
              <a:t>Uppdragen innebär arbete måndag – fredag, ordinarie dagtid dvs ca </a:t>
            </a:r>
            <a:r>
              <a:rPr lang="sv-SE" dirty="0" err="1"/>
              <a:t>kl</a:t>
            </a:r>
            <a:r>
              <a:rPr lang="sv-SE" dirty="0"/>
              <a:t> 07-16 eller </a:t>
            </a:r>
            <a:r>
              <a:rPr lang="sv-SE" dirty="0" err="1"/>
              <a:t>kl</a:t>
            </a:r>
            <a:r>
              <a:rPr lang="sv-SE" dirty="0"/>
              <a:t> 08-17 (eventuellt </a:t>
            </a:r>
            <a:r>
              <a:rPr lang="sv-SE" dirty="0" err="1"/>
              <a:t>OB-tillägg</a:t>
            </a:r>
            <a:r>
              <a:rPr lang="sv-SE" dirty="0"/>
              <a:t> är därmed inte aktuellt).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v-SE" dirty="0"/>
          </a:p>
          <a:p>
            <a:pPr marL="0" indent="0">
              <a:buFontTx/>
              <a:buNone/>
            </a:pPr>
            <a:endParaRPr lang="sv-SE" dirty="0"/>
          </a:p>
          <a:p>
            <a:r>
              <a:rPr lang="sv-SE" dirty="0"/>
              <a:t>Frågor &amp; Svar (FAQ), mer information samt formulär för att fylla i sin Intresseanmälan finns på: FVIS.regionhalland.se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29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6EFBFA82-2251-4362-9B5B-56907653C5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 userDrawn="1">
          <p15:clr>
            <a:srgbClr val="FBAE40"/>
          </p15:clr>
        </p15:guide>
        <p15:guide id="4" orient="horz" pos="7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7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58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5878" y="2263988"/>
            <a:ext cx="6336000" cy="136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2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562BDF58-41FF-4A84-AB54-E0322BB72C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78042" y="-1410535"/>
            <a:ext cx="7920000" cy="840935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540175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 userDrawn="1">
          <p15:clr>
            <a:srgbClr val="FBAE40"/>
          </p15:clr>
        </p15:guide>
        <p15:guide id="4" orient="horz" pos="11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2" y="1183009"/>
            <a:ext cx="936000" cy="738947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12263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  <p15:guide id="2" pos="6856" userDrawn="1">
          <p15:clr>
            <a:srgbClr val="FBAE40"/>
          </p15:clr>
        </p15:guide>
        <p15:guide id="3" orient="horz" pos="161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897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479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88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5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56349"/>
            <a:ext cx="12192000" cy="501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70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50" r:id="rId4"/>
    <p:sldLayoutId id="2147483652" r:id="rId5"/>
    <p:sldLayoutId id="2147483653" r:id="rId6"/>
    <p:sldLayoutId id="2147483657" r:id="rId7"/>
    <p:sldLayoutId id="2147483658" r:id="rId8"/>
    <p:sldLayoutId id="2147483659" r:id="rId9"/>
    <p:sldLayoutId id="2147483660" r:id="rId10"/>
    <p:sldLayoutId id="2147483655" r:id="rId11"/>
    <p:sldLayoutId id="2147483665" r:id="rId12"/>
    <p:sldLayoutId id="214748366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 userDrawn="1">
          <p15:clr>
            <a:srgbClr val="F26B43"/>
          </p15:clr>
        </p15:guide>
        <p15:guide id="4" pos="7174" userDrawn="1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 userDrawn="1">
          <p15:clr>
            <a:srgbClr val="F26B43"/>
          </p15:clr>
        </p15:guide>
        <p15:guide id="9" orient="horz" pos="2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atarina.larborn@regionhalland.s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fvis.regionhalland.se/privata-vardgivare/" TargetMode="Externa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vis.regionhalland.se/privata-vardgivar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1D57811-0BC6-4048-90DB-ECDEBC7B1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err="1"/>
              <a:t>Chefspaket</a:t>
            </a:r>
            <a:r>
              <a:rPr lang="sv-SE"/>
              <a:t> 2</a:t>
            </a:r>
            <a:br>
              <a:rPr lang="sv-SE"/>
            </a:br>
            <a:r>
              <a:rPr lang="sv-SE"/>
              <a:t>februari 2023</a:t>
            </a:r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169642F7-39C0-4DA8-B782-418EA80A2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Cosmic – Framtidens Vårdinformationsstöd / FVIS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6AB4E48-7D46-CABA-DA1A-7939A53F5B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32225" y="958908"/>
            <a:ext cx="9048779" cy="2235200"/>
          </a:xfrm>
        </p:spPr>
        <p:txBody>
          <a:bodyPr/>
          <a:lstStyle/>
          <a:p>
            <a:r>
              <a:rPr lang="sv-SE" sz="2400" b="1" dirty="0"/>
              <a:t>Det här paketet är till dig som chef</a:t>
            </a:r>
          </a:p>
          <a:p>
            <a:endParaRPr lang="sv-SE" sz="2400" dirty="0"/>
          </a:p>
          <a:p>
            <a:r>
              <a:rPr lang="sv-SE" sz="2000" dirty="0"/>
              <a:t>Att införa Cosmic är en stor förändring som påverkar de allra flesta som arbetar i hälso- och sjukvården. Vi behöver alla förstå varför förändringen görs och vad den kommer att innebära för oss, för invånare och patienter. </a:t>
            </a:r>
          </a:p>
          <a:p>
            <a:endParaRPr lang="sv-SE" sz="2000" dirty="0"/>
          </a:p>
          <a:p>
            <a:r>
              <a:rPr lang="sv-SE" sz="2000" dirty="0"/>
              <a:t>Som chef är du viktig. Du är förändringsledare, där information och kommunikation är ett av dina verktyg. Med jämna mellanrum kommer du därför att få ett </a:t>
            </a:r>
            <a:r>
              <a:rPr lang="sv-SE" sz="2000" dirty="0" err="1"/>
              <a:t>chefspaket</a:t>
            </a:r>
            <a:r>
              <a:rPr lang="sv-SE" sz="2000" dirty="0"/>
              <a:t> – en verktygslåda. Chefspaketen innehåller till exempel material att använda på arbetsplatsträffar och svar på frågor du som chef kan tänkas få. Vi hoppas att chefspaketet ska vara ett bra stöd för dig!</a:t>
            </a:r>
          </a:p>
          <a:p>
            <a:endParaRPr lang="sv-SE" sz="2000" dirty="0"/>
          </a:p>
          <a:p>
            <a:r>
              <a:rPr lang="sv-SE" sz="2000" dirty="0"/>
              <a:t>Har du frågor, idéer eller funderingar? Tveka inte att höra av dig till:</a:t>
            </a:r>
          </a:p>
          <a:p>
            <a:r>
              <a:rPr lang="sv-SE" sz="2000" dirty="0"/>
              <a:t>Katarina.larborn@regionhalland.se </a:t>
            </a:r>
          </a:p>
          <a:p>
            <a:endParaRPr lang="sv-SE" sz="2000" dirty="0"/>
          </a:p>
          <a:p>
            <a:r>
              <a:rPr lang="sv-SE" sz="2000" b="1" dirty="0"/>
              <a:t>Tillsammans inför vi Region Hallands nya vårdinformationsstöd Cosmic!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E902380-8F02-1867-12F8-E84C66DCB2FB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8E3CB40-DD65-24AD-515D-BAD7742C2632}"/>
              </a:ext>
            </a:extLst>
          </p:cNvPr>
          <p:cNvSpPr txBox="1"/>
          <p:nvPr/>
        </p:nvSpPr>
        <p:spPr>
          <a:xfrm>
            <a:off x="10469461" y="142875"/>
            <a:ext cx="155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err="1">
                <a:solidFill>
                  <a:schemeClr val="bg1"/>
                </a:solidFill>
              </a:rPr>
              <a:t>Chefspaket</a:t>
            </a:r>
            <a:r>
              <a:rPr lang="sv-SE">
                <a:solidFill>
                  <a:schemeClr val="bg1"/>
                </a:solidFill>
              </a:rPr>
              <a:t> 2</a:t>
            </a:r>
          </a:p>
          <a:p>
            <a:pPr algn="r"/>
            <a:r>
              <a:rPr lang="sv-SE">
                <a:solidFill>
                  <a:schemeClr val="bg1"/>
                </a:solidFill>
              </a:rPr>
              <a:t>Information </a:t>
            </a:r>
          </a:p>
        </p:txBody>
      </p:sp>
    </p:spTree>
    <p:extLst>
      <p:ext uri="{BB962C8B-B14F-4D97-AF65-F5344CB8AC3E}">
        <p14:creationId xmlns:p14="http://schemas.microsoft.com/office/powerpoint/2010/main" val="314287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C3E9DA-28C8-06DF-D5B0-09E7F53104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79106D1-6348-F06D-A72C-2A687EA5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05666"/>
            <a:ext cx="10585449" cy="1296000"/>
          </a:xfrm>
        </p:spPr>
        <p:txBody>
          <a:bodyPr/>
          <a:lstStyle/>
          <a:p>
            <a:r>
              <a:rPr lang="sv-SE"/>
              <a:t>Instruktioner: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072423-5E2B-C3A0-5F39-4056310597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87655" indent="-287655"/>
            <a:r>
              <a:rPr lang="sv-SE" dirty="0"/>
              <a:t>Som chef bör du ha kommunicerat innehållet i </a:t>
            </a:r>
            <a:r>
              <a:rPr lang="sv-SE" dirty="0" err="1"/>
              <a:t>Chefspaket</a:t>
            </a:r>
            <a:r>
              <a:rPr lang="sv-SE" dirty="0"/>
              <a:t> 2 (märkt: </a:t>
            </a:r>
            <a:r>
              <a:rPr lang="sv-SE" b="1" dirty="0"/>
              <a:t>APT-material</a:t>
            </a:r>
            <a:r>
              <a:rPr lang="sv-SE" dirty="0"/>
              <a:t>) till dina medarbetare innan nästa paket kommer i mars/april. OBS! Se även </a:t>
            </a:r>
            <a:r>
              <a:rPr lang="sv-SE" dirty="0" err="1"/>
              <a:t>talmanus</a:t>
            </a:r>
            <a:r>
              <a:rPr lang="sv-SE" dirty="0"/>
              <a:t> under bilder.</a:t>
            </a:r>
          </a:p>
          <a:p>
            <a:pPr marL="287655" indent="-287655"/>
            <a:r>
              <a:rPr lang="sv-SE" dirty="0"/>
              <a:t>Nästa </a:t>
            </a:r>
            <a:r>
              <a:rPr lang="sv-SE" dirty="0" err="1"/>
              <a:t>Chefspaket</a:t>
            </a:r>
            <a:r>
              <a:rPr lang="sv-SE" dirty="0"/>
              <a:t> och informationstillfälle om Cosmic kommer i </a:t>
            </a:r>
            <a:r>
              <a:rPr lang="sv-SE" u="sng" dirty="0"/>
              <a:t>mars/april</a:t>
            </a:r>
            <a:r>
              <a:rPr lang="sv-SE" dirty="0"/>
              <a:t> och därefter varannan månad tills vidare.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dirty="0"/>
              <a:t>Frågor skickas till: </a:t>
            </a:r>
            <a:r>
              <a:rPr lang="sv-SE" dirty="0">
                <a:hlinkClick r:id="rId2"/>
              </a:rPr>
              <a:t>katarina.larborn@regionhalland.se</a:t>
            </a:r>
            <a:r>
              <a:rPr lang="sv-SE" dirty="0"/>
              <a:t> </a:t>
            </a:r>
            <a:endParaRPr lang="sv-SE" dirty="0">
              <a:cs typeface="Arial" panose="020B0604020202020204"/>
            </a:endParaRPr>
          </a:p>
          <a:p>
            <a:pPr marL="0" indent="0">
              <a:buNone/>
            </a:pPr>
            <a:endParaRPr lang="sv-SE" dirty="0">
              <a:cs typeface="Arial" panose="020B0604020202020204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DCA591-DCC3-9BC1-88D4-281EEB350E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621E70-52C1-39EF-32C4-4716E4F967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5BF7B16-BF5C-054B-1F68-B6EFEDD5C766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A4DEBCF-CCC3-5A48-0F58-29AB80308F72}"/>
              </a:ext>
            </a:extLst>
          </p:cNvPr>
          <p:cNvSpPr txBox="1"/>
          <p:nvPr/>
        </p:nvSpPr>
        <p:spPr>
          <a:xfrm>
            <a:off x="10486239" y="142875"/>
            <a:ext cx="153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err="1">
                <a:solidFill>
                  <a:schemeClr val="bg1"/>
                </a:solidFill>
              </a:rPr>
              <a:t>Chefspaket</a:t>
            </a:r>
            <a:r>
              <a:rPr lang="sv-SE">
                <a:solidFill>
                  <a:schemeClr val="bg1"/>
                </a:solidFill>
              </a:rPr>
              <a:t> 2</a:t>
            </a:r>
          </a:p>
          <a:p>
            <a:pPr algn="r"/>
            <a:r>
              <a:rPr lang="sv-SE">
                <a:solidFill>
                  <a:schemeClr val="bg1"/>
                </a:solidFill>
              </a:rPr>
              <a:t>Information </a:t>
            </a:r>
          </a:p>
        </p:txBody>
      </p:sp>
    </p:spTree>
    <p:extLst>
      <p:ext uri="{BB962C8B-B14F-4D97-AF65-F5344CB8AC3E}">
        <p14:creationId xmlns:p14="http://schemas.microsoft.com/office/powerpoint/2010/main" val="364103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55D482-4C83-4A7A-2081-AB3D654F5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Kommunikationsplan </a:t>
            </a:r>
            <a:r>
              <a:rPr lang="sv-SE" err="1"/>
              <a:t>chefspaket</a:t>
            </a:r>
            <a:r>
              <a:rPr lang="sv-SE"/>
              <a:t>: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C41738-67B6-E7DE-AD29-68BA1720338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0C22FE-D251-D79D-8E3A-C6B8ED9BAD1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FC25E7-BA34-730D-C325-E9140EFD10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8BC8073B-A132-D332-16E6-31CE0CB6EA77}"/>
              </a:ext>
            </a:extLst>
          </p:cNvPr>
          <p:cNvCxnSpPr>
            <a:cxnSpLocks/>
          </p:cNvCxnSpPr>
          <p:nvPr/>
        </p:nvCxnSpPr>
        <p:spPr>
          <a:xfrm>
            <a:off x="759415" y="1606640"/>
            <a:ext cx="7395" cy="203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Bild 31" descr="Ruta kontur">
            <a:extLst>
              <a:ext uri="{FF2B5EF4-FFF2-40B4-BE49-F238E27FC236}">
                <a16:creationId xmlns:a16="http://schemas.microsoft.com/office/drawing/2014/main" id="{4DBDF657-AE56-833C-2FAD-79856F154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029" y="2120862"/>
            <a:ext cx="914400" cy="914400"/>
          </a:xfrm>
          <a:prstGeom prst="rect">
            <a:avLst/>
          </a:prstGeom>
        </p:spPr>
      </p:pic>
      <p:pic>
        <p:nvPicPr>
          <p:cNvPr id="33" name="Bild 32" descr="Ruta kontur">
            <a:extLst>
              <a:ext uri="{FF2B5EF4-FFF2-40B4-BE49-F238E27FC236}">
                <a16:creationId xmlns:a16="http://schemas.microsoft.com/office/drawing/2014/main" id="{8A7F7E47-9299-8F7D-528E-95A4E3AFF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6253" y="2120862"/>
            <a:ext cx="914400" cy="914400"/>
          </a:xfrm>
          <a:prstGeom prst="rect">
            <a:avLst/>
          </a:prstGeom>
        </p:spPr>
      </p:pic>
      <p:pic>
        <p:nvPicPr>
          <p:cNvPr id="34" name="Bild 33" descr="Ruta kontur">
            <a:extLst>
              <a:ext uri="{FF2B5EF4-FFF2-40B4-BE49-F238E27FC236}">
                <a16:creationId xmlns:a16="http://schemas.microsoft.com/office/drawing/2014/main" id="{E55FB366-77CA-60E7-9E96-D06527180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6313" y="2120862"/>
            <a:ext cx="914400" cy="914400"/>
          </a:xfrm>
          <a:prstGeom prst="rect">
            <a:avLst/>
          </a:prstGeom>
        </p:spPr>
      </p:pic>
      <p:pic>
        <p:nvPicPr>
          <p:cNvPr id="36" name="Bild 35" descr="Ruta kontur">
            <a:extLst>
              <a:ext uri="{FF2B5EF4-FFF2-40B4-BE49-F238E27FC236}">
                <a16:creationId xmlns:a16="http://schemas.microsoft.com/office/drawing/2014/main" id="{B741FBC1-B9B6-D400-BC0A-D9101E2C0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8747" y="2120862"/>
            <a:ext cx="914400" cy="914400"/>
          </a:xfrm>
          <a:prstGeom prst="rect">
            <a:avLst/>
          </a:prstGeom>
        </p:spPr>
      </p:pic>
      <p:pic>
        <p:nvPicPr>
          <p:cNvPr id="37" name="Bild 36" descr="Ruta kontur">
            <a:extLst>
              <a:ext uri="{FF2B5EF4-FFF2-40B4-BE49-F238E27FC236}">
                <a16:creationId xmlns:a16="http://schemas.microsoft.com/office/drawing/2014/main" id="{9E18B459-A7DD-EBBE-F31D-32B1C99D1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20355" y="2120862"/>
            <a:ext cx="914400" cy="914400"/>
          </a:xfrm>
          <a:prstGeom prst="rect">
            <a:avLst/>
          </a:prstGeom>
        </p:spPr>
      </p:pic>
      <p:sp>
        <p:nvSpPr>
          <p:cNvPr id="40" name="textruta 39">
            <a:extLst>
              <a:ext uri="{FF2B5EF4-FFF2-40B4-BE49-F238E27FC236}">
                <a16:creationId xmlns:a16="http://schemas.microsoft.com/office/drawing/2014/main" id="{3D1B3E38-424E-DEEF-A42E-5B1DCEBD3ABA}"/>
              </a:ext>
            </a:extLst>
          </p:cNvPr>
          <p:cNvSpPr txBox="1"/>
          <p:nvPr/>
        </p:nvSpPr>
        <p:spPr>
          <a:xfrm>
            <a:off x="235263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2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CA34FC16-90F9-2523-9B9C-88BCA9C022D7}"/>
              </a:ext>
            </a:extLst>
          </p:cNvPr>
          <p:cNvSpPr txBox="1"/>
          <p:nvPr/>
        </p:nvSpPr>
        <p:spPr>
          <a:xfrm>
            <a:off x="34894" y="3252987"/>
            <a:ext cx="644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Här är </a:t>
            </a:r>
          </a:p>
          <a:p>
            <a:r>
              <a:rPr lang="sv-SE" sz="1200"/>
              <a:t>vi nu: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FF09392D-E234-29C0-D21B-5978FA41C944}"/>
              </a:ext>
            </a:extLst>
          </p:cNvPr>
          <p:cNvSpPr txBox="1"/>
          <p:nvPr/>
        </p:nvSpPr>
        <p:spPr>
          <a:xfrm>
            <a:off x="5272222" y="4215851"/>
            <a:ext cx="49353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Hur </a:t>
            </a:r>
            <a:r>
              <a:rPr lang="sv-SE" sz="1200" dirty="0" err="1"/>
              <a:t>chefspaket</a:t>
            </a:r>
            <a:r>
              <a:rPr lang="sv-SE" sz="1200" dirty="0"/>
              <a:t> kommuniceras ut i organisationen:</a:t>
            </a:r>
          </a:p>
          <a:p>
            <a:pPr marL="171450" indent="-171450">
              <a:buFontTx/>
              <a:buChar char="-"/>
            </a:pPr>
            <a:r>
              <a:rPr lang="sv-SE" sz="1200" dirty="0"/>
              <a:t>Digitalt Teams-möte via referensgruppsmöten för privata vårdgivare</a:t>
            </a:r>
          </a:p>
          <a:p>
            <a:r>
              <a:rPr lang="sv-SE" sz="1200" dirty="0"/>
              <a:t>    som komplement för frågor och svar</a:t>
            </a:r>
          </a:p>
          <a:p>
            <a:pPr marL="171450" indent="-171450">
              <a:buFontTx/>
              <a:buChar char="-"/>
            </a:pPr>
            <a:r>
              <a:rPr lang="sv-SE" sz="1200" dirty="0"/>
              <a:t>Utskick till berörda privata vårdgivare för kännedom att materialet </a:t>
            </a:r>
          </a:p>
          <a:p>
            <a:r>
              <a:rPr lang="sv-SE" sz="1200" dirty="0"/>
              <a:t>    finns publicerat på </a:t>
            </a:r>
            <a:r>
              <a:rPr lang="sv-SE" sz="1200" dirty="0">
                <a:hlinkClick r:id="rId5"/>
              </a:rPr>
              <a:t>Privata vårdgivare - (regionhalland.se)</a:t>
            </a:r>
            <a:endParaRPr lang="sv-SE" sz="1200" dirty="0"/>
          </a:p>
          <a:p>
            <a:pPr marL="171450" indent="-171450">
              <a:buFontTx/>
              <a:buChar char="-"/>
            </a:pPr>
            <a:r>
              <a:rPr lang="sv-SE" sz="1200" dirty="0"/>
              <a:t>Samlad information på fvis.regionhalland.se</a:t>
            </a:r>
          </a:p>
          <a:p>
            <a:endParaRPr lang="sv-SE" sz="1200" dirty="0"/>
          </a:p>
          <a:p>
            <a:pPr marL="171450" indent="-171450">
              <a:buFontTx/>
              <a:buChar char="-"/>
            </a:pPr>
            <a:endParaRPr lang="sv-SE" sz="1200" dirty="0"/>
          </a:p>
          <a:p>
            <a:pPr marL="171450" indent="-171450">
              <a:buFontTx/>
              <a:buChar char="-"/>
            </a:pPr>
            <a:endParaRPr lang="sv-SE" sz="1200" dirty="0"/>
          </a:p>
          <a:p>
            <a:endParaRPr lang="sv-SE" sz="12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8514A8B-6298-4AEC-D084-37B373A7FBA8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D18A01A-0328-CC19-A3EE-50823CD04C84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err="1">
                <a:solidFill>
                  <a:schemeClr val="bg1"/>
                </a:solidFill>
              </a:rPr>
              <a:t>Chefspaket</a:t>
            </a:r>
            <a:r>
              <a:rPr lang="sv-SE">
                <a:solidFill>
                  <a:schemeClr val="bg1"/>
                </a:solidFill>
              </a:rPr>
              <a:t> 2</a:t>
            </a:r>
          </a:p>
          <a:p>
            <a:pPr algn="r"/>
            <a:r>
              <a:rPr lang="sv-SE">
                <a:solidFill>
                  <a:schemeClr val="bg1"/>
                </a:solidFill>
              </a:rPr>
              <a:t>Information </a:t>
            </a:r>
          </a:p>
        </p:txBody>
      </p:sp>
      <p:graphicFrame>
        <p:nvGraphicFramePr>
          <p:cNvPr id="10" name="Tabell 5">
            <a:extLst>
              <a:ext uri="{FF2B5EF4-FFF2-40B4-BE49-F238E27FC236}">
                <a16:creationId xmlns:a16="http://schemas.microsoft.com/office/drawing/2014/main" id="{1F43C147-F5AD-CC6E-A503-EF9BD654E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66093"/>
              </p:ext>
            </p:extLst>
          </p:nvPr>
        </p:nvGraphicFramePr>
        <p:xfrm>
          <a:off x="234841" y="1305440"/>
          <a:ext cx="540691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576">
                  <a:extLst>
                    <a:ext uri="{9D8B030D-6E8A-4147-A177-3AD203B41FA5}">
                      <a16:colId xmlns:a16="http://schemas.microsoft.com/office/drawing/2014/main" val="134231256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557488078"/>
                    </a:ext>
                  </a:extLst>
                </a:gridCol>
                <a:gridCol w="451926">
                  <a:extLst>
                    <a:ext uri="{9D8B030D-6E8A-4147-A177-3AD203B41FA5}">
                      <a16:colId xmlns:a16="http://schemas.microsoft.com/office/drawing/2014/main" val="1605667458"/>
                    </a:ext>
                  </a:extLst>
                </a:gridCol>
                <a:gridCol w="449224">
                  <a:extLst>
                    <a:ext uri="{9D8B030D-6E8A-4147-A177-3AD203B41FA5}">
                      <a16:colId xmlns:a16="http://schemas.microsoft.com/office/drawing/2014/main" val="2731346132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10864792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824799519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93389752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75268107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92869428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115471016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56319699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212966204"/>
                    </a:ext>
                  </a:extLst>
                </a:gridCol>
              </a:tblGrid>
              <a:tr h="322823"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200" b="1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b="1"/>
                        <a:t>23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393061"/>
                  </a:ext>
                </a:extLst>
              </a:tr>
              <a:tr h="218991"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feb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apr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maj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aug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sep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okt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nov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dec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80617"/>
                  </a:ext>
                </a:extLst>
              </a:tr>
            </a:tbl>
          </a:graphicData>
        </a:graphic>
      </p:graphicFrame>
      <p:graphicFrame>
        <p:nvGraphicFramePr>
          <p:cNvPr id="9" name="Tabell 5">
            <a:extLst>
              <a:ext uri="{FF2B5EF4-FFF2-40B4-BE49-F238E27FC236}">
                <a16:creationId xmlns:a16="http://schemas.microsoft.com/office/drawing/2014/main" id="{BB0F8526-B55B-5810-9FE0-3217F372A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64331"/>
              </p:ext>
            </p:extLst>
          </p:nvPr>
        </p:nvGraphicFramePr>
        <p:xfrm>
          <a:off x="5646974" y="1308325"/>
          <a:ext cx="540691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576">
                  <a:extLst>
                    <a:ext uri="{9D8B030D-6E8A-4147-A177-3AD203B41FA5}">
                      <a16:colId xmlns:a16="http://schemas.microsoft.com/office/drawing/2014/main" val="134231256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557488078"/>
                    </a:ext>
                  </a:extLst>
                </a:gridCol>
                <a:gridCol w="451926">
                  <a:extLst>
                    <a:ext uri="{9D8B030D-6E8A-4147-A177-3AD203B41FA5}">
                      <a16:colId xmlns:a16="http://schemas.microsoft.com/office/drawing/2014/main" val="1605667458"/>
                    </a:ext>
                  </a:extLst>
                </a:gridCol>
                <a:gridCol w="449224">
                  <a:extLst>
                    <a:ext uri="{9D8B030D-6E8A-4147-A177-3AD203B41FA5}">
                      <a16:colId xmlns:a16="http://schemas.microsoft.com/office/drawing/2014/main" val="2731346132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10864792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824799519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93389752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75268107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92869428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115471016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56319699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212966204"/>
                    </a:ext>
                  </a:extLst>
                </a:gridCol>
              </a:tblGrid>
              <a:tr h="322823"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200" b="1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b="1"/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393061"/>
                  </a:ext>
                </a:extLst>
              </a:tr>
              <a:tr h="218991"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feb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apr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maj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aug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sep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okt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nov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dec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80617"/>
                  </a:ext>
                </a:extLst>
              </a:tr>
            </a:tbl>
          </a:graphicData>
        </a:graphic>
      </p:graphicFrame>
      <p:pic>
        <p:nvPicPr>
          <p:cNvPr id="14" name="Bild 13" descr="Ruta kontur">
            <a:extLst>
              <a:ext uri="{FF2B5EF4-FFF2-40B4-BE49-F238E27FC236}">
                <a16:creationId xmlns:a16="http://schemas.microsoft.com/office/drawing/2014/main" id="{249EF74B-B38E-F999-CCB5-9665033C4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6177" y="2138212"/>
            <a:ext cx="914400" cy="914400"/>
          </a:xfrm>
          <a:prstGeom prst="rect">
            <a:avLst/>
          </a:prstGeom>
        </p:spPr>
      </p:pic>
      <p:pic>
        <p:nvPicPr>
          <p:cNvPr id="15" name="Bild 14" descr="Ruta kontur">
            <a:extLst>
              <a:ext uri="{FF2B5EF4-FFF2-40B4-BE49-F238E27FC236}">
                <a16:creationId xmlns:a16="http://schemas.microsoft.com/office/drawing/2014/main" id="{F22EF4C2-1974-3F4E-EF6F-1B12E59D1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0401" y="2138212"/>
            <a:ext cx="914400" cy="914400"/>
          </a:xfrm>
          <a:prstGeom prst="rect">
            <a:avLst/>
          </a:prstGeom>
        </p:spPr>
      </p:pic>
      <p:pic>
        <p:nvPicPr>
          <p:cNvPr id="16" name="Bild 15" descr="Ruta kontur">
            <a:extLst>
              <a:ext uri="{FF2B5EF4-FFF2-40B4-BE49-F238E27FC236}">
                <a16:creationId xmlns:a16="http://schemas.microsoft.com/office/drawing/2014/main" id="{6DDAE6EF-3A12-FB5B-CD84-7FC5A4686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0461" y="2138212"/>
            <a:ext cx="914400" cy="914400"/>
          </a:xfrm>
          <a:prstGeom prst="rect">
            <a:avLst/>
          </a:prstGeom>
        </p:spPr>
      </p:pic>
      <p:pic>
        <p:nvPicPr>
          <p:cNvPr id="18" name="Bild 17" descr="Ruta kontur">
            <a:extLst>
              <a:ext uri="{FF2B5EF4-FFF2-40B4-BE49-F238E27FC236}">
                <a16:creationId xmlns:a16="http://schemas.microsoft.com/office/drawing/2014/main" id="{2A0B4106-028D-A584-C1D1-9575F3B94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2895" y="2138212"/>
            <a:ext cx="914400" cy="914400"/>
          </a:xfrm>
          <a:prstGeom prst="rect">
            <a:avLst/>
          </a:prstGeom>
        </p:spPr>
      </p:pic>
      <p:pic>
        <p:nvPicPr>
          <p:cNvPr id="19" name="Bild 18" descr="Ruta kontur">
            <a:extLst>
              <a:ext uri="{FF2B5EF4-FFF2-40B4-BE49-F238E27FC236}">
                <a16:creationId xmlns:a16="http://schemas.microsoft.com/office/drawing/2014/main" id="{AACCA162-E87E-975D-56EE-8D184AAFA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54503" y="2138212"/>
            <a:ext cx="914400" cy="914400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820EEC0E-A1B2-94E9-F7C4-FE86B35A79D7}"/>
              </a:ext>
            </a:extLst>
          </p:cNvPr>
          <p:cNvSpPr txBox="1"/>
          <p:nvPr/>
        </p:nvSpPr>
        <p:spPr>
          <a:xfrm>
            <a:off x="1155625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3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A27550F7-59FD-ACC2-026A-680F24AE4D07}"/>
              </a:ext>
            </a:extLst>
          </p:cNvPr>
          <p:cNvSpPr txBox="1"/>
          <p:nvPr/>
        </p:nvSpPr>
        <p:spPr>
          <a:xfrm>
            <a:off x="2061646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4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E8626A3D-D882-407A-ACB1-8CD10728A6A4}"/>
              </a:ext>
            </a:extLst>
          </p:cNvPr>
          <p:cNvSpPr txBox="1"/>
          <p:nvPr/>
        </p:nvSpPr>
        <p:spPr>
          <a:xfrm>
            <a:off x="3830360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5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4B75290-8DC2-DDE0-6BD2-B86E6D1CF278}"/>
              </a:ext>
            </a:extLst>
          </p:cNvPr>
          <p:cNvSpPr txBox="1"/>
          <p:nvPr/>
        </p:nvSpPr>
        <p:spPr>
          <a:xfrm>
            <a:off x="4744370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6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91919B06-2152-325F-DDF6-45FF0D6C1CD1}"/>
              </a:ext>
            </a:extLst>
          </p:cNvPr>
          <p:cNvSpPr txBox="1"/>
          <p:nvPr/>
        </p:nvSpPr>
        <p:spPr>
          <a:xfrm>
            <a:off x="5691784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7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7E3C40E-014D-053C-43C8-91D04A47C15F}"/>
              </a:ext>
            </a:extLst>
          </p:cNvPr>
          <p:cNvSpPr txBox="1"/>
          <p:nvPr/>
        </p:nvSpPr>
        <p:spPr>
          <a:xfrm>
            <a:off x="6569594" y="3034434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8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F8B00CBF-F1EF-6853-3ADB-C8C061416A90}"/>
              </a:ext>
            </a:extLst>
          </p:cNvPr>
          <p:cNvSpPr txBox="1"/>
          <p:nvPr/>
        </p:nvSpPr>
        <p:spPr>
          <a:xfrm>
            <a:off x="7419790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9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8D2D8B86-1A88-3EE3-6DCE-78527CC9209A}"/>
              </a:ext>
            </a:extLst>
          </p:cNvPr>
          <p:cNvSpPr txBox="1"/>
          <p:nvPr/>
        </p:nvSpPr>
        <p:spPr>
          <a:xfrm>
            <a:off x="9198531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10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98BB11ED-B7DA-560D-8981-8836C820DE85}"/>
              </a:ext>
            </a:extLst>
          </p:cNvPr>
          <p:cNvSpPr txBox="1"/>
          <p:nvPr/>
        </p:nvSpPr>
        <p:spPr>
          <a:xfrm>
            <a:off x="10112921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11</a:t>
            </a:r>
          </a:p>
        </p:txBody>
      </p:sp>
      <p:cxnSp>
        <p:nvCxnSpPr>
          <p:cNvPr id="63" name="Rak koppling 62">
            <a:extLst>
              <a:ext uri="{FF2B5EF4-FFF2-40B4-BE49-F238E27FC236}">
                <a16:creationId xmlns:a16="http://schemas.microsoft.com/office/drawing/2014/main" id="{B6430059-F153-65F5-EC34-2808190A9A47}"/>
              </a:ext>
            </a:extLst>
          </p:cNvPr>
          <p:cNvCxnSpPr>
            <a:cxnSpLocks/>
          </p:cNvCxnSpPr>
          <p:nvPr/>
        </p:nvCxnSpPr>
        <p:spPr>
          <a:xfrm>
            <a:off x="10566744" y="1606640"/>
            <a:ext cx="7395" cy="203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ruta 63">
            <a:extLst>
              <a:ext uri="{FF2B5EF4-FFF2-40B4-BE49-F238E27FC236}">
                <a16:creationId xmlns:a16="http://schemas.microsoft.com/office/drawing/2014/main" id="{D0DEA310-DE22-269F-3819-9B2154F9FCE3}"/>
              </a:ext>
            </a:extLst>
          </p:cNvPr>
          <p:cNvSpPr txBox="1"/>
          <p:nvPr/>
        </p:nvSpPr>
        <p:spPr>
          <a:xfrm>
            <a:off x="9831680" y="325298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Cosmic lanseras:</a:t>
            </a: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78420B5D-455B-459E-18B1-E10E5486E944}"/>
              </a:ext>
            </a:extLst>
          </p:cNvPr>
          <p:cNvSpPr txBox="1"/>
          <p:nvPr/>
        </p:nvSpPr>
        <p:spPr>
          <a:xfrm>
            <a:off x="591332" y="4215851"/>
            <a:ext cx="28239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Innehåll </a:t>
            </a:r>
            <a:r>
              <a:rPr lang="sv-SE" sz="1200" err="1"/>
              <a:t>chefspaket</a:t>
            </a:r>
            <a:r>
              <a:rPr lang="sv-SE" sz="1200"/>
              <a:t>:</a:t>
            </a:r>
          </a:p>
          <a:p>
            <a:pPr marL="171450" indent="-171450">
              <a:buFontTx/>
              <a:buChar char="-"/>
            </a:pPr>
            <a:r>
              <a:rPr lang="sv-SE" sz="1200"/>
              <a:t>Del 1: Bakgrundsinfo till chef (grönt)</a:t>
            </a:r>
          </a:p>
          <a:p>
            <a:pPr marL="171450" indent="-171450">
              <a:buFontTx/>
              <a:buChar char="-"/>
            </a:pPr>
            <a:r>
              <a:rPr lang="sv-SE" sz="1200"/>
              <a:t>Del 2: APT-material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/>
              <a:t>Rubrik / budskap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err="1"/>
              <a:t>Ppt</a:t>
            </a:r>
            <a:r>
              <a:rPr lang="sv-SE" sz="1200"/>
              <a:t> + </a:t>
            </a:r>
            <a:r>
              <a:rPr lang="sv-SE" sz="1200" err="1"/>
              <a:t>talmanus</a:t>
            </a:r>
            <a:r>
              <a:rPr lang="sv-SE" sz="1200"/>
              <a:t> under bilder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/>
              <a:t>Frågor &amp; svar i </a:t>
            </a:r>
            <a:r>
              <a:rPr lang="sv-SE" sz="1200" err="1"/>
              <a:t>talmanus</a:t>
            </a:r>
            <a:endParaRPr lang="sv-SE" sz="120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/>
              <a:t>Nästa steg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4CD8D1BC-1DF3-D9BF-4800-E5EE94ED7091}"/>
              </a:ext>
            </a:extLst>
          </p:cNvPr>
          <p:cNvCxnSpPr/>
          <p:nvPr/>
        </p:nvCxnSpPr>
        <p:spPr>
          <a:xfrm flipH="1">
            <a:off x="8801" y="1758865"/>
            <a:ext cx="2220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ACC067FD-D5CD-9E59-7D6E-4710234774C1}"/>
              </a:ext>
            </a:extLst>
          </p:cNvPr>
          <p:cNvCxnSpPr>
            <a:cxnSpLocks/>
          </p:cNvCxnSpPr>
          <p:nvPr/>
        </p:nvCxnSpPr>
        <p:spPr>
          <a:xfrm flipH="1">
            <a:off x="11053884" y="1770404"/>
            <a:ext cx="113036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>
            <a:extLst>
              <a:ext uri="{FF2B5EF4-FFF2-40B4-BE49-F238E27FC236}">
                <a16:creationId xmlns:a16="http://schemas.microsoft.com/office/drawing/2014/main" id="{B626DF46-80A5-395D-AE61-729194931DC6}"/>
              </a:ext>
            </a:extLst>
          </p:cNvPr>
          <p:cNvSpPr txBox="1"/>
          <p:nvPr/>
        </p:nvSpPr>
        <p:spPr>
          <a:xfrm>
            <a:off x="11107737" y="1773162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jan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EDADABAE-0895-0DCB-E88A-6F5E1C35443A}"/>
              </a:ext>
            </a:extLst>
          </p:cNvPr>
          <p:cNvSpPr txBox="1"/>
          <p:nvPr/>
        </p:nvSpPr>
        <p:spPr>
          <a:xfrm>
            <a:off x="11515461" y="1770404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feb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6CC32F1-2C01-D58E-65FE-457D247AFB6B}"/>
              </a:ext>
            </a:extLst>
          </p:cNvPr>
          <p:cNvSpPr/>
          <p:nvPr/>
        </p:nvSpPr>
        <p:spPr>
          <a:xfrm>
            <a:off x="591333" y="4215851"/>
            <a:ext cx="2831375" cy="1564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F8682A15-0851-EF25-0CF0-10EB63F75946}"/>
              </a:ext>
            </a:extLst>
          </p:cNvPr>
          <p:cNvSpPr txBox="1"/>
          <p:nvPr/>
        </p:nvSpPr>
        <p:spPr>
          <a:xfrm>
            <a:off x="11515461" y="1468140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Q1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59FBE8E-0144-E421-FDF0-2995532F248B}"/>
              </a:ext>
            </a:extLst>
          </p:cNvPr>
          <p:cNvSpPr/>
          <p:nvPr/>
        </p:nvSpPr>
        <p:spPr>
          <a:xfrm>
            <a:off x="5200448" y="4215851"/>
            <a:ext cx="4876656" cy="1564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9" name="Bild 28" descr="Ruta kontur">
            <a:extLst>
              <a:ext uri="{FF2B5EF4-FFF2-40B4-BE49-F238E27FC236}">
                <a16:creationId xmlns:a16="http://schemas.microsoft.com/office/drawing/2014/main" id="{08803B8C-3990-8163-FC15-835AB981B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36290" y="2137217"/>
            <a:ext cx="914400" cy="914400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1F4BAA33-912A-491D-2CDF-2527917BC595}"/>
              </a:ext>
            </a:extLst>
          </p:cNvPr>
          <p:cNvSpPr txBox="1"/>
          <p:nvPr/>
        </p:nvSpPr>
        <p:spPr>
          <a:xfrm>
            <a:off x="10985612" y="3033421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259828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DEFFFA-9291-245A-7385-B62661AB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A4-affisch – skriv ut &amp; sätt 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34C511-188E-FF1A-26B2-EE4AFD7CEB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5292725" cy="4535488"/>
          </a:xfrm>
        </p:spPr>
        <p:txBody>
          <a:bodyPr/>
          <a:lstStyle/>
          <a:p>
            <a:r>
              <a:rPr lang="sv-SE" dirty="0"/>
              <a:t>A4-affisch att skriva ut och sätta upp på anslagstavla eller lägga i personalrum.</a:t>
            </a:r>
          </a:p>
          <a:p>
            <a:r>
              <a:rPr lang="sv-SE" dirty="0"/>
              <a:t>Filen finns att hämta här: </a:t>
            </a:r>
            <a:r>
              <a:rPr lang="sv-SE" dirty="0">
                <a:hlinkClick r:id="rId3"/>
              </a:rPr>
              <a:t>Privata vårdgivare - (regionhalland.se)</a:t>
            </a:r>
            <a:r>
              <a:rPr lang="sv-SE" dirty="0"/>
              <a:t> – under möten och presentationer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1F50D4-1391-6440-85F5-4702F48B3DB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8AE816-8E14-42D7-CD60-CC2DEBACF3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7C0447-CBDB-7D38-911F-B7DD6625E7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3F9CDD3-26B3-F51F-A1C2-99F72FCECA70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70FB16A-9EA4-901B-07DD-D9B8A698A23F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err="1">
                <a:solidFill>
                  <a:schemeClr val="bg1"/>
                </a:solidFill>
              </a:rPr>
              <a:t>Chefspaket</a:t>
            </a:r>
            <a:r>
              <a:rPr lang="sv-SE" dirty="0">
                <a:solidFill>
                  <a:schemeClr val="bg1"/>
                </a:solidFill>
              </a:rPr>
              <a:t> 2</a:t>
            </a:r>
          </a:p>
          <a:p>
            <a:pPr algn="r"/>
            <a:r>
              <a:rPr lang="sv-SE" dirty="0">
                <a:solidFill>
                  <a:schemeClr val="bg1"/>
                </a:solidFill>
              </a:rPr>
              <a:t>Information 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DE87266-7D49-A92C-8102-D3F9BB5A25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469" t="1195" r="30531" b="1195"/>
          <a:stretch/>
        </p:blipFill>
        <p:spPr>
          <a:xfrm>
            <a:off x="7943850" y="1054601"/>
            <a:ext cx="3655377" cy="514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949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blå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blå.potx" id="{5384568C-46C8-4BDA-9C04-5B20A2E297BA}" vid="{85EA6A2E-8FBC-4B2E-B7F1-457A55978CCF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blå</Template>
  <TotalTime>475</TotalTime>
  <Words>615</Words>
  <Application>Microsoft Office PowerPoint</Application>
  <PresentationFormat>Bredbild</PresentationFormat>
  <Paragraphs>132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7" baseType="lpstr">
      <vt:lpstr>Arial</vt:lpstr>
      <vt:lpstr>Region Halland - blå</vt:lpstr>
      <vt:lpstr>Chefspaket 2 februari 2023</vt:lpstr>
      <vt:lpstr>PowerPoint-presentation</vt:lpstr>
      <vt:lpstr>Instruktioner:</vt:lpstr>
      <vt:lpstr>Kommunikationsplan chefspaket:</vt:lpstr>
      <vt:lpstr>A4-affisch – skriv ut &amp; sätt upp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Rydelius Gustaf HS</dc:creator>
  <cp:keywords>class='Open'</cp:keywords>
  <cp:lastModifiedBy>Larborn Katarina RK</cp:lastModifiedBy>
  <cp:revision>7</cp:revision>
  <dcterms:created xsi:type="dcterms:W3CDTF">2022-12-13T14:59:04Z</dcterms:created>
  <dcterms:modified xsi:type="dcterms:W3CDTF">2023-02-02T12:15:16Z</dcterms:modified>
</cp:coreProperties>
</file>