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0"/>
  </p:notesMasterIdLst>
  <p:handoutMasterIdLst>
    <p:handoutMasterId r:id="rId11"/>
  </p:handoutMasterIdLst>
  <p:sldIdLst>
    <p:sldId id="299" r:id="rId2"/>
    <p:sldId id="499" r:id="rId3"/>
    <p:sldId id="513" r:id="rId4"/>
    <p:sldId id="452" r:id="rId5"/>
    <p:sldId id="314" r:id="rId6"/>
    <p:sldId id="310" r:id="rId7"/>
    <p:sldId id="303" r:id="rId8"/>
    <p:sldId id="309" r:id="rId9"/>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struktioner" id="{0332FA32-E790-4CD3-86B6-B248B4EADE8B}">
          <p14:sldIdLst/>
        </p14:section>
        <p14:section name="Presentation" id="{3A8E3980-A42D-493A-9520-B376ACD18F40}">
          <p14:sldIdLst>
            <p14:sldId id="299"/>
            <p14:sldId id="499"/>
            <p14:sldId id="513"/>
            <p14:sldId id="452"/>
            <p14:sldId id="314"/>
            <p14:sldId id="310"/>
            <p14:sldId id="303"/>
            <p14:sldId id="309"/>
          </p14:sldIdLst>
        </p14:section>
        <p14:section name="Exempelsidor" id="{4A760F55-63D0-441C-9AC0-AA6EC905C8DE}">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5468415-9802-E6C1-6DB5-822CD5C05D5D}" name="Hellén Johanna NSVH KOMM" initials="HK" userId="S::johanna.hellen@regionhalland.se::c2206366-cff1-4dec-aff3-a6e14a2322bf" providerId="AD"/>
  <p188:author id="{5749F81B-55FE-BDB7-2895-C691B7198790}" name="Rydelius Gustaf HS" initials="RGH" userId="S::Gustaf.Rydelius@regionhalland.se::6a49df8e-5e9a-43a3-b621-a267da9a1a1a" providerId="AD"/>
  <p188:author id="{10117171-0FF3-3172-1980-1C3B587DB571}" name="Myrbäck Evelina PSH LEDN" initials="ML" userId="S::evelina.myrback@regionhalland.se::68493acc-1bc5-47be-bc7f-faaf47510987" providerId="AD"/>
  <p188:author id="{ECB28F72-440F-732E-56C1-5B9957F342CC}" name="Larborn Katarina RK" initials="LR" userId="S::katarina.larborn@regionhalland.se::f05856f7-905e-41ee-9131-f18cc1d06330" providerId="AD"/>
  <p188:author id="{BFD556AF-916A-51BD-DB19-AF795BCFB815}" name="Wallin Annika C RK" initials="WR" userId="S::annika.c.wallin@regionhalland.se::3dac012e-0a9e-4dfd-8697-281551743153" providerId="AD"/>
  <p188:author id="{225DE1B3-0C0F-52A6-1EE8-186F1DC0AF08}" name="Hallström Johnsson Charlotte HS" initials="HJCH" userId="S::Charlotte.Hallstrom-Johnsson@regionhalland.se::2ba0a1c4-aa82-4c60-941a-d3d769415c6b" providerId="AD"/>
  <p188:author id="{9376FAC7-7CE4-CF24-0C33-B4BBA58F7794}" name="Falkeby Lisa ADH STAB" initials="FS" userId="S::lisa.falkeby@regionhalland.se::baeb5629-9d27-44cf-96d6-6fa1ad2623e9"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C9E1FBB-EE04-4493-89D9-0A7C1F2F11DE}" v="1" dt="2023-02-02T12:18:41.046"/>
  </p1510:revLst>
</p1510:revInfo>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2059" autoAdjust="0"/>
  </p:normalViewPr>
  <p:slideViewPr>
    <p:cSldViewPr snapToGrid="0">
      <p:cViewPr varScale="1">
        <p:scale>
          <a:sx n="48" d="100"/>
          <a:sy n="48" d="100"/>
        </p:scale>
        <p:origin x="1340" y="32"/>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18" Type="http://schemas.microsoft.com/office/2018/10/relationships/authors" Targe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17" Type="http://schemas.microsoft.com/office/2015/10/relationships/revisionInfo" Target="revisionInfo.xml"/><Relationship Id="rId2" Type="http://schemas.openxmlformats.org/officeDocument/2006/relationships/slide" Target="slides/slide1.xml"/><Relationship Id="rId16"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arborn Katarina RK" userId="f05856f7-905e-41ee-9131-f18cc1d06330" providerId="ADAL" clId="{AC9E1FBB-EE04-4493-89D9-0A7C1F2F11DE}"/>
    <pc:docChg chg="modSld">
      <pc:chgData name="Larborn Katarina RK" userId="f05856f7-905e-41ee-9131-f18cc1d06330" providerId="ADAL" clId="{AC9E1FBB-EE04-4493-89D9-0A7C1F2F11DE}" dt="2023-02-02T12:18:41.035" v="68" actId="20577"/>
      <pc:docMkLst>
        <pc:docMk/>
      </pc:docMkLst>
      <pc:sldChg chg="modSp mod">
        <pc:chgData name="Larborn Katarina RK" userId="f05856f7-905e-41ee-9131-f18cc1d06330" providerId="ADAL" clId="{AC9E1FBB-EE04-4493-89D9-0A7C1F2F11DE}" dt="2023-02-02T12:18:41.035" v="68" actId="20577"/>
        <pc:sldMkLst>
          <pc:docMk/>
          <pc:sldMk cId="1655739887" sldId="303"/>
        </pc:sldMkLst>
        <pc:spChg chg="mod">
          <ac:chgData name="Larborn Katarina RK" userId="f05856f7-905e-41ee-9131-f18cc1d06330" providerId="ADAL" clId="{AC9E1FBB-EE04-4493-89D9-0A7C1F2F11DE}" dt="2023-02-02T12:18:41.035" v="68" actId="20577"/>
          <ac:spMkLst>
            <pc:docMk/>
            <pc:sldMk cId="1655739887" sldId="303"/>
            <ac:spMk id="3" creationId="{D1072423-5E2B-C3A0-5F39-405631059772}"/>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C96ED4D-9974-4266-9636-7DF9434CB37C}" type="datetimeFigureOut">
              <a:rPr lang="sv-SE" smtClean="0"/>
              <a:t>2023-02-02</a:t>
            </a:fld>
            <a:endParaRPr lang="sv-SE"/>
          </a:p>
        </p:txBody>
      </p:sp>
      <p:sp>
        <p:nvSpPr>
          <p:cNvPr id="4" name="Platshållare för sidfot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875A873-DB4E-4F59-A8B1-757F0F4852CB}" type="slidenum">
              <a:rPr lang="sv-SE" smtClean="0"/>
              <a:t>‹#›</a:t>
            </a:fld>
            <a:endParaRPr lang="sv-SE"/>
          </a:p>
        </p:txBody>
      </p:sp>
    </p:spTree>
    <p:extLst>
      <p:ext uri="{BB962C8B-B14F-4D97-AF65-F5344CB8AC3E}">
        <p14:creationId xmlns:p14="http://schemas.microsoft.com/office/powerpoint/2010/main" val="40168677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592141-416E-49B0-82D1-A68B9C506992}" type="datetimeFigureOut">
              <a:rPr lang="sv-SE" smtClean="0"/>
              <a:t>2023-02-02</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0B863A3-F6DA-432C-A68C-0B1EB56ED58E}" type="slidenum">
              <a:rPr lang="sv-SE" smtClean="0"/>
              <a:t>‹#›</a:t>
            </a:fld>
            <a:endParaRPr lang="sv-SE"/>
          </a:p>
        </p:txBody>
      </p:sp>
    </p:spTree>
    <p:extLst>
      <p:ext uri="{BB962C8B-B14F-4D97-AF65-F5344CB8AC3E}">
        <p14:creationId xmlns:p14="http://schemas.microsoft.com/office/powerpoint/2010/main" val="5064933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Sidorna 6-8 är repetition från tidigare APT-material.</a:t>
            </a:r>
          </a:p>
        </p:txBody>
      </p:sp>
      <p:sp>
        <p:nvSpPr>
          <p:cNvPr id="4" name="Platshållare för bildnummer 3"/>
          <p:cNvSpPr>
            <a:spLocks noGrp="1"/>
          </p:cNvSpPr>
          <p:nvPr>
            <p:ph type="sldNum" sz="quarter" idx="5"/>
          </p:nvPr>
        </p:nvSpPr>
        <p:spPr/>
        <p:txBody>
          <a:bodyPr/>
          <a:lstStyle/>
          <a:p>
            <a:fld id="{D0B863A3-F6DA-432C-A68C-0B1EB56ED58E}" type="slidenum">
              <a:rPr lang="sv-SE" smtClean="0"/>
              <a:t>1</a:t>
            </a:fld>
            <a:endParaRPr lang="sv-SE"/>
          </a:p>
        </p:txBody>
      </p:sp>
    </p:spTree>
    <p:extLst>
      <p:ext uri="{BB962C8B-B14F-4D97-AF65-F5344CB8AC3E}">
        <p14:creationId xmlns:p14="http://schemas.microsoft.com/office/powerpoint/2010/main" val="12123845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79292" y="4776430"/>
            <a:ext cx="5434330" cy="4255365"/>
          </a:xfrm>
        </p:spPr>
        <p:txBody>
          <a:bodyPr/>
          <a:lstStyle/>
          <a:p>
            <a:r>
              <a:rPr lang="sv-SE" sz="1200" kern="1200">
                <a:solidFill>
                  <a:schemeClr val="tx1"/>
                </a:solidFill>
                <a:effectLst/>
                <a:latin typeface="+mn-lt"/>
                <a:ea typeface="+mn-ea"/>
                <a:cs typeface="+mn-cs"/>
              </a:rPr>
              <a:t>Repetition av tidigare utskickad APT-information.</a:t>
            </a:r>
          </a:p>
          <a:p>
            <a:r>
              <a:rPr lang="sv-SE" sz="1200" kern="1200">
                <a:solidFill>
                  <a:schemeClr val="tx1"/>
                </a:solidFill>
                <a:effectLst/>
                <a:latin typeface="+mn-lt"/>
                <a:ea typeface="+mn-ea"/>
                <a:cs typeface="+mn-cs"/>
              </a:rPr>
              <a:t>Många av de system vi använder idag, inklusive journalsystemet VAS, närmar sig slutet på sin livscykel och möter inte de förväntningar som vi ställer på ett modernt vårdinformationsstöd och vår möjlighet att utveckla det. </a:t>
            </a:r>
          </a:p>
          <a:p>
            <a:endParaRPr lang="sv-SE" sz="1200" kern="1200">
              <a:solidFill>
                <a:schemeClr val="tx1"/>
              </a:solidFill>
              <a:effectLst/>
              <a:latin typeface="+mn-lt"/>
              <a:ea typeface="+mn-ea"/>
              <a:cs typeface="+mn-cs"/>
            </a:endParaRPr>
          </a:p>
          <a:p>
            <a:r>
              <a:rPr lang="sv-SE" sz="1200" kern="1200">
                <a:solidFill>
                  <a:schemeClr val="tx1"/>
                </a:solidFill>
                <a:effectLst/>
                <a:latin typeface="+mn-lt"/>
                <a:ea typeface="+mn-ea"/>
                <a:cs typeface="+mn-cs"/>
              </a:rPr>
              <a:t>Vården är i en förändringsresa där det ställs högre krav på bland annat tillgänglighet och digitalisering. Samhället i stort ser annorlunda ut än det gjorde för 10 eller 20 år sedan.</a:t>
            </a:r>
          </a:p>
          <a:p>
            <a:endParaRPr lang="sv-SE"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a:solidFill>
                  <a:schemeClr val="tx1"/>
                </a:solidFill>
                <a:effectLst/>
                <a:latin typeface="+mn-lt"/>
                <a:ea typeface="+mn-ea"/>
                <a:cs typeface="+mn-cs"/>
              </a:rPr>
              <a:t>Grunden i arbetet med att förverkliga det här är målen i </a:t>
            </a:r>
            <a:r>
              <a:rPr lang="sv-SE" sz="1200" b="1" kern="1200">
                <a:solidFill>
                  <a:schemeClr val="tx1"/>
                </a:solidFill>
                <a:effectLst/>
                <a:latin typeface="+mn-lt"/>
                <a:ea typeface="+mn-ea"/>
                <a:cs typeface="+mn-cs"/>
              </a:rPr>
              <a:t>Vision e-hälsa 2025</a:t>
            </a:r>
            <a:r>
              <a:rPr lang="sv-SE" sz="1200" kern="1200">
                <a:solidFill>
                  <a:schemeClr val="tx1"/>
                </a:solidFill>
                <a:effectLst/>
                <a:latin typeface="+mn-lt"/>
                <a:ea typeface="+mn-ea"/>
                <a:cs typeface="+mn-cs"/>
              </a:rPr>
              <a:t>, det vill säga att använda digitalisering och e-hälsa för att få en bättre och säkrare vård där patienten är mer delaktig än i dag.  </a:t>
            </a:r>
            <a:r>
              <a:rPr lang="sv-SE" sz="1200" b="0" i="0" kern="1200">
                <a:solidFill>
                  <a:schemeClr val="tx1"/>
                </a:solidFill>
                <a:effectLst/>
                <a:latin typeface="+mn-lt"/>
                <a:ea typeface="+mn-ea"/>
                <a:cs typeface="+mn-cs"/>
              </a:rPr>
              <a:t>Vision e-hälsa 2025 säger att: ”</a:t>
            </a:r>
            <a:r>
              <a:rPr lang="sv-SE" sz="1200" b="0" i="1" kern="1200">
                <a:solidFill>
                  <a:schemeClr val="tx1"/>
                </a:solidFill>
                <a:effectLst/>
                <a:latin typeface="+mn-lt"/>
                <a:ea typeface="+mn-ea"/>
                <a:cs typeface="+mn-cs"/>
              </a:rPr>
              <a:t>År 2025 ska Sverige vara bäst i världen på att använda digitaliseringens och e-hälsans möjligheter i syfte att underlätta för människor att uppnå en god och jämlik hälsa och välfärd samt utveckla och stärka egna resurser för ökad självständighet och delaktighet i samhällslivet.”</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i="1"/>
          </a:p>
          <a:p>
            <a:pPr>
              <a:defRPr/>
            </a:pPr>
            <a:r>
              <a:rPr lang="sv-SE"/>
              <a:t>Ett nytt vårdinformationsstöd är bara en del i en stor utvecklingsresa</a:t>
            </a:r>
            <a:r>
              <a:rPr lang="sv-SE" baseline="0"/>
              <a:t> som Hälso- och sjukvården är inne i. </a:t>
            </a:r>
            <a:br>
              <a:rPr lang="sv-SE" baseline="0"/>
            </a:br>
            <a:endParaRPr lang="sv-SE" b="0"/>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b="0" i="1"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b="0" i="1" kern="1200">
              <a:solidFill>
                <a:schemeClr val="tx1"/>
              </a:solidFill>
              <a:effectLst/>
              <a:latin typeface="+mn-lt"/>
              <a:ea typeface="+mn-ea"/>
              <a:cs typeface="+mn-cs"/>
            </a:endParaRPr>
          </a:p>
          <a:p>
            <a:endParaRPr lang="sv-SE"/>
          </a:p>
          <a:p>
            <a:endParaRPr lang="sv-SE" b="0"/>
          </a:p>
          <a:p>
            <a:endParaRPr lang="sv-SE"/>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B863A3-F6DA-432C-A68C-0B1EB56ED58E}" type="slidenum">
              <a:rPr kumimoji="0" lang="sv-SE" sz="1200" b="0"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sv-SE" sz="1200" b="0" i="0" u="none" strike="noStrike" kern="1200" cap="none" spc="0" normalizeH="0" baseline="0" noProof="0">
              <a:ln>
                <a:noFill/>
              </a:ln>
              <a:solidFill>
                <a:prstClr val="black"/>
              </a:solidFill>
              <a:effectLst/>
              <a:uLnTx/>
              <a:uFillTx/>
              <a:latin typeface="Arial" panose="020B0604020202020204"/>
              <a:ea typeface="+mn-ea"/>
              <a:cs typeface="+mn-cs"/>
            </a:endParaRPr>
          </a:p>
        </p:txBody>
      </p:sp>
    </p:spTree>
    <p:extLst>
      <p:ext uri="{BB962C8B-B14F-4D97-AF65-F5344CB8AC3E}">
        <p14:creationId xmlns:p14="http://schemas.microsoft.com/office/powerpoint/2010/main" val="21381443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79292" y="4776430"/>
            <a:ext cx="5434330" cy="4741693"/>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100" kern="1200" dirty="0">
                <a:solidFill>
                  <a:schemeClr val="tx1"/>
                </a:solidFill>
                <a:effectLst/>
                <a:latin typeface="+mn-lt"/>
                <a:ea typeface="+mn-ea"/>
                <a:cs typeface="+mn-cs"/>
              </a:rPr>
              <a:t>Repetition av tidigare utskickad APT-information.</a:t>
            </a:r>
            <a:endParaRPr lang="sv-SE" sz="1100" dirty="0">
              <a:solidFill>
                <a:schemeClr val="tx1"/>
              </a:solidFill>
            </a:endParaRPr>
          </a:p>
          <a:p>
            <a:r>
              <a:rPr lang="sv-SE" sz="1100" dirty="0">
                <a:solidFill>
                  <a:schemeClr val="tx1"/>
                </a:solidFill>
              </a:rPr>
              <a:t>Det nya vårdinformationsstödet Cosmic ska underlätta och stödja vårdens processer för hälso- och sjukvårdens personal samt patient/invånare och därigenom bidra till målen om trygga patienter, smidig resa genom vården samt rätt nyttjande av resurser.</a:t>
            </a:r>
          </a:p>
          <a:p>
            <a:endParaRPr lang="sv-SE" sz="110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100" b="1" u="none" dirty="0">
                <a:solidFill>
                  <a:schemeClr val="tx1"/>
                </a:solidFill>
              </a:rPr>
              <a:t>Medarbetare</a:t>
            </a:r>
            <a:endParaRPr lang="sv-SE" sz="1100" b="1" u="none" dirty="0">
              <a:solidFill>
                <a:schemeClr val="tx1"/>
              </a:solidFill>
              <a:cs typeface="Arial"/>
            </a:endParaRPr>
          </a:p>
          <a:p>
            <a:r>
              <a:rPr lang="sv-SE" sz="1100" dirty="0"/>
              <a:t>inom den kliniska verksamheten får tillgång till ett vårdinformationsstöd som möjliggör en (1) strukturerad journal per patient och uppfattas som ett effektivt och säkert verktyg i det dagliga arbetet och som möjliggör en effektiv kommunikation mellan olika professioner och vårdgivare.</a:t>
            </a:r>
          </a:p>
          <a:p>
            <a:r>
              <a:rPr lang="sv-SE" sz="1100" dirty="0"/>
              <a:t>Cosmic:</a:t>
            </a:r>
          </a:p>
          <a:p>
            <a:r>
              <a:rPr lang="sv-SE" sz="1100" dirty="0"/>
              <a:t>Ger överblick – genom att </a:t>
            </a:r>
            <a:r>
              <a:rPr lang="sv-SE" sz="1100" dirty="0" err="1"/>
              <a:t>t.ex</a:t>
            </a:r>
            <a:r>
              <a:rPr lang="sv-SE" sz="1100" dirty="0"/>
              <a:t> kunna använda patient- och enhetsöversikter, analysyta och en samlad läkemedelslista m.m.</a:t>
            </a:r>
          </a:p>
          <a:p>
            <a:endParaRPr lang="sv-SE" sz="1100" dirty="0"/>
          </a:p>
          <a:p>
            <a:r>
              <a:rPr lang="sv-SE" sz="1100" dirty="0"/>
              <a:t>Vårddokumentationen – kräver standardiserade mallar, sökord med fasta val, med koppling till </a:t>
            </a:r>
            <a:r>
              <a:rPr lang="sv-SE" sz="1100" dirty="0" err="1"/>
              <a:t>kodverk</a:t>
            </a:r>
            <a:r>
              <a:rPr lang="sv-SE" sz="1100" dirty="0"/>
              <a:t> och gemensamma informationsstrukturer. Det minskar </a:t>
            </a:r>
            <a:r>
              <a:rPr lang="sv-SE" sz="1100" dirty="0" err="1"/>
              <a:t>bl</a:t>
            </a:r>
            <a:r>
              <a:rPr lang="sv-SE" sz="1100" dirty="0"/>
              <a:t> a behovet av dubbeldokumentation men ger även förutsättningarna för rätt utdata.</a:t>
            </a:r>
          </a:p>
          <a:p>
            <a:endParaRPr lang="sv-SE" sz="1100" dirty="0"/>
          </a:p>
          <a:p>
            <a:r>
              <a:rPr lang="sv-SE" sz="1100" dirty="0"/>
              <a:t>Det förenklar det personcentrerade arbetssättet genom – Stöd för personcentrerade och standardiserade vårdförlopp och kommunicerar säkert – via 1177 och e-remisser.</a:t>
            </a:r>
          </a:p>
          <a:p>
            <a:endParaRPr lang="sv-SE" sz="1100"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sz="1100" dirty="0"/>
              <a:t>Hälso- och sjukvårdspersonal har möjlighet att arbetar nära patienten när det behövs, </a:t>
            </a:r>
            <a:r>
              <a:rPr lang="sv-SE" sz="1100" dirty="0" err="1"/>
              <a:t>t.ex</a:t>
            </a:r>
            <a:r>
              <a:rPr lang="sv-SE" sz="1100" dirty="0"/>
              <a:t> med koppling till digitala </a:t>
            </a:r>
            <a:r>
              <a:rPr lang="sv-SE" sz="1100" dirty="0" err="1"/>
              <a:t>vårdmöten</a:t>
            </a:r>
            <a:r>
              <a:rPr lang="sv-SE" sz="1100" baseline="0" dirty="0"/>
              <a:t> (</a:t>
            </a:r>
            <a:r>
              <a:rPr lang="sv-SE" sz="1100" dirty="0"/>
              <a:t>DVM) och mobilt arbetssätt.</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100" b="1" u="sng"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100" b="1" u="none" dirty="0">
                <a:solidFill>
                  <a:schemeClr val="tx1"/>
                </a:solidFill>
              </a:rPr>
              <a:t>För invånare och patienter</a:t>
            </a:r>
            <a:endParaRPr lang="sv-SE" sz="1100" b="1" u="none" dirty="0">
              <a:solidFill>
                <a:schemeClr val="tx1"/>
              </a:solidFill>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100" b="0" u="none" dirty="0">
                <a:solidFill>
                  <a:schemeClr val="tx1"/>
                </a:solidFill>
                <a:cs typeface="Times New Roman" panose="02020603050405020304" pitchFamily="18" charset="0"/>
              </a:rPr>
              <a:t>Patienter ska känna sig trygga och erbjudas att vara delaktig och ta ansvar i sin hälsa och vård, bidra i planering, genomförande och uppföljning, digitalt när det går och fysiskt när det behövs.</a:t>
            </a:r>
            <a:br>
              <a:rPr lang="sv-SE" sz="1100" b="0" u="none" dirty="0">
                <a:solidFill>
                  <a:schemeClr val="tx1"/>
                </a:solidFill>
                <a:cs typeface="Times New Roman" panose="02020603050405020304" pitchFamily="18" charset="0"/>
              </a:rPr>
            </a:br>
            <a:endParaRPr lang="sv-SE" sz="1100" u="none" baseline="0" dirty="0">
              <a:solidFill>
                <a:schemeClr val="tx1"/>
              </a:solidFill>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100" b="1" u="none" dirty="0">
                <a:solidFill>
                  <a:schemeClr val="tx1"/>
                </a:solidFill>
              </a:rPr>
              <a:t>För ledning och styrning</a:t>
            </a:r>
            <a:br>
              <a:rPr lang="sv-SE" sz="1100" b="1" u="sng" dirty="0">
                <a:solidFill>
                  <a:schemeClr val="tx1"/>
                </a:solidFill>
              </a:rPr>
            </a:br>
            <a:r>
              <a:rPr lang="sv-SE" sz="1100" dirty="0">
                <a:cs typeface="Times New Roman" panose="02020603050405020304" pitchFamily="18" charset="0"/>
              </a:rPr>
              <a:t>möjliggör</a:t>
            </a:r>
            <a:r>
              <a:rPr lang="sv-SE" sz="1100" b="0" u="none" dirty="0">
                <a:solidFill>
                  <a:schemeClr val="tx1"/>
                </a:solidFill>
                <a:ea typeface="Times New Roman" panose="02020603050405020304" pitchFamily="18" charset="0"/>
                <a:cs typeface="Times New Roman" panose="02020603050405020304" pitchFamily="18" charset="0"/>
              </a:rPr>
              <a:t> Cosmic tillförlitlig, flexibel och lättillgänglig standardiserad data i realtid. I  arbete med ledning och styrning används data på olika nivåer i organisationen bl. a för att på ett effektivare </a:t>
            </a:r>
            <a:r>
              <a:rPr lang="sv-SE" sz="1100" dirty="0">
                <a:ea typeface="Times New Roman" panose="02020603050405020304" pitchFamily="18" charset="0"/>
                <a:cs typeface="Times New Roman" panose="02020603050405020304" pitchFamily="18" charset="0"/>
              </a:rPr>
              <a:t>sätt ge </a:t>
            </a:r>
            <a:r>
              <a:rPr lang="sv-SE" sz="1100" b="0" u="none" dirty="0">
                <a:solidFill>
                  <a:schemeClr val="tx1"/>
                </a:solidFill>
                <a:ea typeface="Times New Roman" panose="02020603050405020304" pitchFamily="18" charset="0"/>
                <a:cs typeface="Times New Roman" panose="02020603050405020304" pitchFamily="18" charset="0"/>
              </a:rPr>
              <a:t>stöd för välgrundade beslut.</a:t>
            </a:r>
            <a:endParaRPr lang="sv-SE" sz="1100" b="0" u="none" dirty="0">
              <a:solidFill>
                <a:schemeClr val="tx1"/>
              </a:solidFill>
              <a:ea typeface="Times New Roman" panose="02020603050405020304" pitchFamily="18" charset="0"/>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100" b="1" u="sng" baseline="0" dirty="0">
              <a:solidFill>
                <a:schemeClr val="tx1"/>
              </a:solidFill>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100" b="1" u="none" dirty="0">
                <a:solidFill>
                  <a:schemeClr val="tx1"/>
                </a:solidFill>
              </a:rPr>
              <a:t>För forskning och innovation</a:t>
            </a:r>
            <a:endParaRPr lang="sv-SE" sz="1100" b="1" u="none" dirty="0">
              <a:solidFill>
                <a:schemeClr val="tx1"/>
              </a:solidFill>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100" dirty="0">
                <a:ea typeface="Times New Roman" panose="02020603050405020304" pitchFamily="18" charset="0"/>
                <a:cs typeface="Times New Roman" panose="02020603050405020304" pitchFamily="18" charset="0"/>
              </a:rPr>
              <a:t>ska Cosmic</a:t>
            </a:r>
            <a:r>
              <a:rPr lang="sv-SE" sz="1100" b="0" u="none" dirty="0">
                <a:solidFill>
                  <a:schemeClr val="tx1"/>
                </a:solidFill>
                <a:ea typeface="Times New Roman" panose="02020603050405020304" pitchFamily="18" charset="0"/>
                <a:cs typeface="Times New Roman" panose="02020603050405020304" pitchFamily="18" charset="0"/>
              </a:rPr>
              <a:t> ge goda förutsättningar att möjliggöra innovation och utveckling. </a:t>
            </a:r>
            <a:br>
              <a:rPr lang="sv-SE" sz="1100" b="0" u="none" dirty="0">
                <a:solidFill>
                  <a:schemeClr val="tx1"/>
                </a:solidFill>
                <a:ea typeface="Times New Roman" panose="02020603050405020304" pitchFamily="18" charset="0"/>
                <a:cs typeface="Times New Roman" panose="02020603050405020304" pitchFamily="18" charset="0"/>
              </a:rPr>
            </a:br>
            <a:br>
              <a:rPr lang="sv-SE" sz="1200" b="0" u="none" dirty="0">
                <a:solidFill>
                  <a:schemeClr val="tx1"/>
                </a:solidFill>
                <a:ea typeface="Times New Roman" panose="02020603050405020304" pitchFamily="18" charset="0"/>
                <a:cs typeface="Times New Roman" panose="02020603050405020304" pitchFamily="18" charset="0"/>
              </a:rPr>
            </a:br>
            <a:endParaRPr lang="sv-SE" dirty="0"/>
          </a:p>
        </p:txBody>
      </p:sp>
      <p:sp>
        <p:nvSpPr>
          <p:cNvPr id="4" name="Platshållare för bildnummer 3"/>
          <p:cNvSpPr>
            <a:spLocks noGrp="1"/>
          </p:cNvSpPr>
          <p:nvPr>
            <p:ph type="sldNum" sz="quarter" idx="5"/>
          </p:nvPr>
        </p:nvSpPr>
        <p:spPr/>
        <p:txBody>
          <a:bodyPr/>
          <a:lstStyle/>
          <a:p>
            <a:fld id="{D0B863A3-F6DA-432C-A68C-0B1EB56ED58E}" type="slidenum">
              <a:rPr lang="sv-SE" smtClean="0"/>
              <a:t>3</a:t>
            </a:fld>
            <a:endParaRPr lang="sv-SE"/>
          </a:p>
        </p:txBody>
      </p:sp>
    </p:spTree>
    <p:extLst>
      <p:ext uri="{BB962C8B-B14F-4D97-AF65-F5344CB8AC3E}">
        <p14:creationId xmlns:p14="http://schemas.microsoft.com/office/powerpoint/2010/main" val="29533378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sv-SE" sz="1200" kern="1200" dirty="0">
                <a:solidFill>
                  <a:schemeClr val="tx1"/>
                </a:solidFill>
                <a:effectLst/>
                <a:latin typeface="+mn-lt"/>
                <a:ea typeface="+mn-ea"/>
                <a:cs typeface="+mn-cs"/>
              </a:rPr>
              <a:t>Repetition av tidigare utskickad APT-information.</a:t>
            </a: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Med det </a:t>
            </a:r>
            <a:r>
              <a:rPr lang="en-US" dirty="0" err="1"/>
              <a:t>nya</a:t>
            </a:r>
            <a:r>
              <a:rPr lang="en-US" dirty="0"/>
              <a:t> </a:t>
            </a:r>
            <a:r>
              <a:rPr lang="en-US" dirty="0" err="1"/>
              <a:t>vårdinformationsstödet</a:t>
            </a:r>
            <a:r>
              <a:rPr lang="en-US" dirty="0"/>
              <a:t> </a:t>
            </a:r>
            <a:r>
              <a:rPr lang="en-US" dirty="0" err="1"/>
              <a:t>skapas</a:t>
            </a:r>
            <a:r>
              <a:rPr lang="en-US" dirty="0"/>
              <a:t> </a:t>
            </a:r>
            <a:r>
              <a:rPr lang="en-US" dirty="0" err="1"/>
              <a:t>över</a:t>
            </a:r>
            <a:r>
              <a:rPr lang="en-US" dirty="0"/>
              <a:t> </a:t>
            </a:r>
            <a:r>
              <a:rPr lang="en-US" dirty="0" err="1"/>
              <a:t>tid</a:t>
            </a:r>
            <a:r>
              <a:rPr lang="en-US" dirty="0"/>
              <a:t> </a:t>
            </a:r>
            <a:r>
              <a:rPr lang="en-US" dirty="0" err="1"/>
              <a:t>ett</a:t>
            </a:r>
            <a:r>
              <a:rPr lang="en-US" dirty="0"/>
              <a:t> </a:t>
            </a:r>
            <a:r>
              <a:rPr lang="en-US" dirty="0" err="1"/>
              <a:t>säkrare</a:t>
            </a:r>
            <a:r>
              <a:rPr lang="en-US" dirty="0"/>
              <a:t> </a:t>
            </a:r>
            <a:r>
              <a:rPr lang="en-US" dirty="0" err="1"/>
              <a:t>och</a:t>
            </a:r>
            <a:r>
              <a:rPr lang="en-US" dirty="0"/>
              <a:t> </a:t>
            </a:r>
            <a:r>
              <a:rPr lang="en-US" dirty="0" err="1"/>
              <a:t>bättre</a:t>
            </a:r>
            <a:r>
              <a:rPr lang="en-US" dirty="0"/>
              <a:t> </a:t>
            </a:r>
            <a:r>
              <a:rPr lang="en-US" dirty="0" err="1"/>
              <a:t>arbetsredskap</a:t>
            </a:r>
            <a:r>
              <a:rPr lang="en-US" dirty="0"/>
              <a:t> för dig </a:t>
            </a:r>
            <a:r>
              <a:rPr lang="en-US" dirty="0" err="1"/>
              <a:t>som</a:t>
            </a:r>
            <a:r>
              <a:rPr lang="en-US" dirty="0"/>
              <a:t> </a:t>
            </a:r>
            <a:r>
              <a:rPr lang="en-US" dirty="0" err="1"/>
              <a:t>arbetar</a:t>
            </a:r>
            <a:r>
              <a:rPr lang="en-US" dirty="0"/>
              <a:t> </a:t>
            </a:r>
            <a:r>
              <a:rPr lang="en-US" dirty="0" err="1"/>
              <a:t>inom</a:t>
            </a:r>
            <a:r>
              <a:rPr lang="en-US" dirty="0"/>
              <a:t> </a:t>
            </a:r>
            <a:r>
              <a:rPr lang="en-US" dirty="0" err="1"/>
              <a:t>hälso</a:t>
            </a:r>
            <a:r>
              <a:rPr lang="en-US" dirty="0"/>
              <a:t>- </a:t>
            </a:r>
            <a:r>
              <a:rPr lang="en-US" dirty="0" err="1"/>
              <a:t>och</a:t>
            </a:r>
            <a:r>
              <a:rPr lang="en-US" dirty="0"/>
              <a:t> </a:t>
            </a:r>
            <a:r>
              <a:rPr lang="en-US" dirty="0" err="1"/>
              <a:t>sjukvården</a:t>
            </a:r>
            <a:r>
              <a:rPr lang="en-US" dirty="0"/>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Det </a:t>
            </a:r>
            <a:r>
              <a:rPr lang="en-US" dirty="0" err="1"/>
              <a:t>blir</a:t>
            </a:r>
            <a:r>
              <a:rPr lang="en-US" dirty="0"/>
              <a:t> </a:t>
            </a:r>
            <a:r>
              <a:rPr lang="en-US" dirty="0" err="1"/>
              <a:t>mindre</a:t>
            </a:r>
            <a:r>
              <a:rPr lang="en-US" dirty="0"/>
              <a:t> administration </a:t>
            </a:r>
            <a:r>
              <a:rPr lang="en-US" dirty="0" err="1"/>
              <a:t>vilket</a:t>
            </a:r>
            <a:r>
              <a:rPr lang="en-US" dirty="0"/>
              <a:t> </a:t>
            </a:r>
            <a:r>
              <a:rPr lang="en-US" dirty="0" err="1"/>
              <a:t>skapar</a:t>
            </a:r>
            <a:r>
              <a:rPr lang="en-US" dirty="0"/>
              <a:t> </a:t>
            </a:r>
            <a:r>
              <a:rPr lang="en-US" dirty="0" err="1"/>
              <a:t>möjlighet</a:t>
            </a:r>
            <a:r>
              <a:rPr lang="en-US" dirty="0"/>
              <a:t> för </a:t>
            </a:r>
            <a:r>
              <a:rPr lang="en-US" dirty="0" err="1"/>
              <a:t>mer</a:t>
            </a:r>
            <a:r>
              <a:rPr lang="en-US" dirty="0"/>
              <a:t> </a:t>
            </a:r>
            <a:r>
              <a:rPr lang="en-US" dirty="0" err="1"/>
              <a:t>patientkontakt</a:t>
            </a:r>
            <a:r>
              <a:rPr lang="en-US" dirty="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Det </a:t>
            </a:r>
            <a:r>
              <a:rPr lang="en-US" dirty="0" err="1"/>
              <a:t>bidrar</a:t>
            </a:r>
            <a:r>
              <a:rPr lang="en-US" dirty="0"/>
              <a:t> till </a:t>
            </a:r>
            <a:r>
              <a:rPr lang="en-US" dirty="0" err="1"/>
              <a:t>att</a:t>
            </a:r>
            <a:r>
              <a:rPr lang="en-US" dirty="0"/>
              <a:t> </a:t>
            </a:r>
            <a:r>
              <a:rPr lang="en-US" dirty="0" err="1"/>
              <a:t>minska</a:t>
            </a:r>
            <a:r>
              <a:rPr lang="en-US" dirty="0"/>
              <a:t> </a:t>
            </a:r>
            <a:r>
              <a:rPr lang="en-US" dirty="0" err="1"/>
              <a:t>behovet</a:t>
            </a:r>
            <a:r>
              <a:rPr lang="en-US" dirty="0"/>
              <a:t> av </a:t>
            </a:r>
            <a:r>
              <a:rPr lang="en-US" dirty="0" err="1"/>
              <a:t>dubbeldokumentation</a:t>
            </a:r>
            <a:r>
              <a:rPr lang="en-US" dirty="0"/>
              <a:t>.</a:t>
            </a:r>
            <a:endParaRPr lang="sv-SE" dirty="0"/>
          </a:p>
          <a:p>
            <a:pPr marL="171450" indent="-171450">
              <a:buFont typeface="Arial" panose="020B0604020202020204" pitchFamily="34" charset="0"/>
              <a:buChar char="•"/>
            </a:pPr>
            <a:r>
              <a:rPr lang="en-US" dirty="0"/>
              <a:t>Du </a:t>
            </a:r>
            <a:r>
              <a:rPr lang="en-US" dirty="0" err="1"/>
              <a:t>kommer</a:t>
            </a:r>
            <a:r>
              <a:rPr lang="en-US" dirty="0"/>
              <a:t> </a:t>
            </a:r>
            <a:r>
              <a:rPr lang="en-US" dirty="0" err="1"/>
              <a:t>inte</a:t>
            </a:r>
            <a:r>
              <a:rPr lang="en-US" dirty="0"/>
              <a:t> </a:t>
            </a:r>
            <a:r>
              <a:rPr lang="en-US" dirty="0" err="1"/>
              <a:t>behöva</a:t>
            </a:r>
            <a:r>
              <a:rPr lang="en-US" dirty="0"/>
              <a:t> </a:t>
            </a:r>
            <a:r>
              <a:rPr lang="en-US" dirty="0" err="1"/>
              <a:t>logga</a:t>
            </a:r>
            <a:r>
              <a:rPr lang="en-US" dirty="0"/>
              <a:t> in </a:t>
            </a:r>
            <a:r>
              <a:rPr lang="en-US" dirty="0" err="1"/>
              <a:t>och</a:t>
            </a:r>
            <a:r>
              <a:rPr lang="en-US" dirty="0"/>
              <a:t> </a:t>
            </a:r>
            <a:r>
              <a:rPr lang="en-US" dirty="0" err="1"/>
              <a:t>ut</a:t>
            </a:r>
            <a:r>
              <a:rPr lang="en-US" dirty="0"/>
              <a:t> </a:t>
            </a:r>
            <a:r>
              <a:rPr lang="en-US" dirty="0" err="1"/>
              <a:t>ur</a:t>
            </a:r>
            <a:r>
              <a:rPr lang="en-US" dirty="0"/>
              <a:t> </a:t>
            </a:r>
            <a:r>
              <a:rPr lang="en-US" dirty="0" err="1"/>
              <a:t>olika</a:t>
            </a:r>
            <a:r>
              <a:rPr lang="en-US" dirty="0"/>
              <a:t> system, all </a:t>
            </a:r>
            <a:r>
              <a:rPr lang="en-US" dirty="0" err="1"/>
              <a:t>väsentlig</a:t>
            </a:r>
            <a:r>
              <a:rPr lang="en-US" dirty="0"/>
              <a:t> information </a:t>
            </a:r>
            <a:r>
              <a:rPr lang="en-US" dirty="0" err="1"/>
              <a:t>finns</a:t>
            </a:r>
            <a:r>
              <a:rPr lang="en-US" dirty="0"/>
              <a:t> </a:t>
            </a:r>
            <a:r>
              <a:rPr lang="en-US" dirty="0" err="1"/>
              <a:t>samlad</a:t>
            </a:r>
            <a:r>
              <a:rPr lang="en-US" dirty="0"/>
              <a:t> </a:t>
            </a:r>
            <a:r>
              <a:rPr lang="en-US" dirty="0" err="1"/>
              <a:t>på</a:t>
            </a:r>
            <a:r>
              <a:rPr lang="en-US" dirty="0"/>
              <a:t> </a:t>
            </a:r>
            <a:r>
              <a:rPr lang="en-US" dirty="0" err="1"/>
              <a:t>ett</a:t>
            </a:r>
            <a:r>
              <a:rPr lang="en-US" dirty="0"/>
              <a:t> </a:t>
            </a:r>
            <a:r>
              <a:rPr lang="en-US" dirty="0" err="1"/>
              <a:t>och</a:t>
            </a:r>
            <a:r>
              <a:rPr lang="en-US" dirty="0"/>
              <a:t> </a:t>
            </a:r>
            <a:r>
              <a:rPr lang="en-US" dirty="0" err="1"/>
              <a:t>samma</a:t>
            </a:r>
            <a:r>
              <a:rPr lang="en-US" dirty="0"/>
              <a:t> </a:t>
            </a:r>
            <a:r>
              <a:rPr lang="en-US" dirty="0" err="1"/>
              <a:t>ställe</a:t>
            </a:r>
            <a:r>
              <a:rPr lang="en-US" dirty="0"/>
              <a:t>. </a:t>
            </a:r>
          </a:p>
          <a:p>
            <a:pPr marL="171450" indent="-171450">
              <a:buFont typeface="Arial" panose="020B0604020202020204" pitchFamily="34" charset="0"/>
              <a:buChar char="•"/>
            </a:pPr>
            <a:r>
              <a:rPr lang="en-US" dirty="0"/>
              <a:t>Cosmic </a:t>
            </a:r>
            <a:r>
              <a:rPr lang="en-US" dirty="0" err="1"/>
              <a:t>innehåller</a:t>
            </a:r>
            <a:r>
              <a:rPr lang="en-US" dirty="0"/>
              <a:t> </a:t>
            </a:r>
            <a:r>
              <a:rPr lang="en-US" dirty="0" err="1"/>
              <a:t>beslutsstöd</a:t>
            </a:r>
            <a:r>
              <a:rPr lang="en-US" dirty="0"/>
              <a:t> </a:t>
            </a:r>
            <a:r>
              <a:rPr lang="en-US" dirty="0" err="1"/>
              <a:t>som</a:t>
            </a:r>
            <a:r>
              <a:rPr lang="en-US" dirty="0"/>
              <a:t> </a:t>
            </a:r>
            <a:r>
              <a:rPr lang="en-US" dirty="0" err="1"/>
              <a:t>gör</a:t>
            </a:r>
            <a:r>
              <a:rPr lang="en-US" dirty="0"/>
              <a:t> det </a:t>
            </a:r>
            <a:r>
              <a:rPr lang="en-US" dirty="0" err="1"/>
              <a:t>enklare</a:t>
            </a:r>
            <a:r>
              <a:rPr lang="en-US" dirty="0"/>
              <a:t> för dig </a:t>
            </a:r>
            <a:r>
              <a:rPr lang="en-US" dirty="0" err="1"/>
              <a:t>som</a:t>
            </a:r>
            <a:r>
              <a:rPr lang="en-US" dirty="0"/>
              <a:t> </a:t>
            </a:r>
            <a:r>
              <a:rPr lang="en-US" dirty="0" err="1"/>
              <a:t>arbetar</a:t>
            </a:r>
            <a:r>
              <a:rPr lang="en-US" dirty="0"/>
              <a:t> </a:t>
            </a:r>
            <a:r>
              <a:rPr lang="en-US" dirty="0" err="1"/>
              <a:t>inom</a:t>
            </a:r>
            <a:r>
              <a:rPr lang="en-US" dirty="0"/>
              <a:t> </a:t>
            </a:r>
            <a:r>
              <a:rPr lang="en-US" dirty="0" err="1"/>
              <a:t>vården</a:t>
            </a:r>
            <a:r>
              <a:rPr lang="en-US" dirty="0"/>
              <a:t> </a:t>
            </a:r>
            <a:r>
              <a:rPr lang="en-US" dirty="0" err="1"/>
              <a:t>att</a:t>
            </a:r>
            <a:r>
              <a:rPr lang="en-US" dirty="0"/>
              <a:t> </a:t>
            </a:r>
            <a:r>
              <a:rPr lang="en-US" dirty="0" err="1"/>
              <a:t>fatta</a:t>
            </a:r>
            <a:r>
              <a:rPr lang="en-US" dirty="0"/>
              <a:t> </a:t>
            </a:r>
            <a:r>
              <a:rPr lang="en-US" dirty="0" err="1"/>
              <a:t>beslut</a:t>
            </a:r>
            <a:r>
              <a:rPr lang="en-US" dirty="0"/>
              <a:t> </a:t>
            </a:r>
            <a:r>
              <a:rPr lang="en-US" dirty="0" err="1"/>
              <a:t>kring</a:t>
            </a:r>
            <a:r>
              <a:rPr lang="en-US" dirty="0"/>
              <a:t> </a:t>
            </a:r>
            <a:r>
              <a:rPr lang="en-US" dirty="0" err="1"/>
              <a:t>patienten</a:t>
            </a:r>
            <a:r>
              <a:rPr lang="en-US" dirty="0"/>
              <a:t>. </a:t>
            </a:r>
          </a:p>
        </p:txBody>
      </p:sp>
      <p:sp>
        <p:nvSpPr>
          <p:cNvPr id="4" name="Platshållare för bildnummer 3"/>
          <p:cNvSpPr>
            <a:spLocks noGrp="1"/>
          </p:cNvSpPr>
          <p:nvPr>
            <p:ph type="sldNum" sz="quarter" idx="5"/>
          </p:nvPr>
        </p:nvSpPr>
        <p:spPr/>
        <p:txBody>
          <a:bodyPr/>
          <a:lstStyle/>
          <a:p>
            <a:fld id="{D0B863A3-F6DA-432C-A68C-0B1EB56ED58E}" type="slidenum">
              <a:rPr lang="sv-SE" smtClean="0"/>
              <a:t>4</a:t>
            </a:fld>
            <a:endParaRPr lang="sv-SE"/>
          </a:p>
        </p:txBody>
      </p:sp>
    </p:spTree>
    <p:extLst>
      <p:ext uri="{BB962C8B-B14F-4D97-AF65-F5344CB8AC3E}">
        <p14:creationId xmlns:p14="http://schemas.microsoft.com/office/powerpoint/2010/main" val="28412475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800" dirty="0">
                <a:effectLst/>
                <a:latin typeface="Calibri"/>
                <a:ea typeface="Calibri" panose="020F0502020204030204" pitchFamily="34" charset="0"/>
                <a:cs typeface="Calibri"/>
              </a:rPr>
              <a:t>Olika aktiviteter kommer att bli aktuella inför och i samband med införandet av Cosmic. Det kan exempelvis handla om att ta del av det som framkommer under arbetet med anpassningar i Cosmic och bryta ner det för att anpassa lokala riktlinjer/rutiner och arbetssätt. Likaså att utifrån central införandeplanering planera och anpassa verksamhet på den enskilda enheten vid införandet. </a:t>
            </a:r>
            <a:r>
              <a:rPr lang="sv-SE" sz="1800" dirty="0">
                <a:solidFill>
                  <a:srgbClr val="000000"/>
                </a:solidFill>
                <a:effectLst/>
                <a:latin typeface="Calibri" panose="020F0502020204030204" pitchFamily="34" charset="0"/>
                <a:ea typeface="Calibri" panose="020F0502020204030204" pitchFamily="34" charset="0"/>
              </a:rPr>
              <a:t>. </a:t>
            </a:r>
            <a:r>
              <a:rPr lang="sv-SE" sz="1800" dirty="0">
                <a:solidFill>
                  <a:srgbClr val="FF0000"/>
                </a:solidFill>
                <a:effectLst/>
                <a:latin typeface="Calibri" panose="020F0502020204030204" pitchFamily="34" charset="0"/>
                <a:ea typeface="Calibri" panose="020F0502020204030204" pitchFamily="34" charset="0"/>
              </a:rPr>
              <a:t>Andra aktiviteter, för den egna verksamheten, berör förberedelser i befintliga system och växlingen över till Cosmic, </a:t>
            </a:r>
            <a:r>
              <a:rPr lang="sv-SE" sz="1800" dirty="0" err="1">
                <a:solidFill>
                  <a:srgbClr val="FF0000"/>
                </a:solidFill>
                <a:effectLst/>
                <a:latin typeface="Calibri" panose="020F0502020204030204" pitchFamily="34" charset="0"/>
                <a:ea typeface="Calibri" panose="020F0502020204030204" pitchFamily="34" charset="0"/>
              </a:rPr>
              <a:t>t.ex</a:t>
            </a:r>
            <a:r>
              <a:rPr lang="sv-SE" sz="1800" dirty="0">
                <a:solidFill>
                  <a:srgbClr val="FF0000"/>
                </a:solidFill>
                <a:effectLst/>
                <a:latin typeface="Calibri" panose="020F0502020204030204" pitchFamily="34" charset="0"/>
                <a:ea typeface="Calibri" panose="020F0502020204030204" pitchFamily="34" charset="0"/>
              </a:rPr>
              <a:t>  lägga in scheman i Cosmic. </a:t>
            </a:r>
            <a:r>
              <a:rPr lang="sv-SE" sz="1800" dirty="0">
                <a:effectLst/>
                <a:latin typeface="Calibri"/>
                <a:ea typeface="Calibri" panose="020F0502020204030204" pitchFamily="34" charset="0"/>
                <a:cs typeface="Calibri"/>
              </a:rPr>
              <a:t>Det behövs även Utbildare och Utbildningsstöd för att planera och genomföra utbildningsinsatser och medarbetare som stöttar och instruerar sina kollegor under den första tiden i Cosmic. Den exakta tidpunkten är inte satt ännu för dina insatser, men förberedelsearbetet påbörjas under hösten 2023 och pågår fram till och med införandet.</a:t>
            </a:r>
          </a:p>
          <a:p>
            <a:endParaRPr lang="sv-SE" dirty="0"/>
          </a:p>
        </p:txBody>
      </p:sp>
      <p:sp>
        <p:nvSpPr>
          <p:cNvPr id="4" name="Platshållare för bildnummer 3"/>
          <p:cNvSpPr>
            <a:spLocks noGrp="1"/>
          </p:cNvSpPr>
          <p:nvPr>
            <p:ph type="sldNum" sz="quarter" idx="5"/>
          </p:nvPr>
        </p:nvSpPr>
        <p:spPr/>
        <p:txBody>
          <a:bodyPr/>
          <a:lstStyle/>
          <a:p>
            <a:fld id="{D0B863A3-F6DA-432C-A68C-0B1EB56ED58E}" type="slidenum">
              <a:rPr lang="sv-SE" smtClean="0"/>
              <a:t>5</a:t>
            </a:fld>
            <a:endParaRPr lang="sv-SE"/>
          </a:p>
        </p:txBody>
      </p:sp>
    </p:spTree>
    <p:extLst>
      <p:ext uri="{BB962C8B-B14F-4D97-AF65-F5344CB8AC3E}">
        <p14:creationId xmlns:p14="http://schemas.microsoft.com/office/powerpoint/2010/main" val="34927622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err="1"/>
              <a:t>Talmanus</a:t>
            </a:r>
            <a:r>
              <a:rPr lang="sv-SE" dirty="0"/>
              <a:t> till chef:</a:t>
            </a:r>
          </a:p>
          <a:p>
            <a:r>
              <a:rPr lang="sv-SE" dirty="0"/>
              <a:t>Då informationen på denna bild kan ge upphov till frågor kommer här svar på några generella frågor.</a:t>
            </a:r>
          </a:p>
          <a:p>
            <a:r>
              <a:rPr lang="sv-SE" dirty="0"/>
              <a:t>Övriga frågor, som t ex arbetsrättsliga frågor, hänvisas till HR-partner. Frågor kring uppdragen finns under frågor och svar på www.FVIS.regionhalland.se.</a:t>
            </a:r>
          </a:p>
          <a:p>
            <a:r>
              <a:rPr lang="sv-SE" dirty="0"/>
              <a:t>Svar på några generella frågor:</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sv-SE" dirty="0"/>
              <a:t>Medarbetaren behåller under uppdraget sin anställning och ordinarie chef.</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sv-SE" dirty="0"/>
              <a:t>Uppdragen innebär arbete måndag – fredag, ordinarie dagtid dvs ca </a:t>
            </a:r>
            <a:r>
              <a:rPr lang="sv-SE" dirty="0" err="1"/>
              <a:t>kl</a:t>
            </a:r>
            <a:r>
              <a:rPr lang="sv-SE" dirty="0"/>
              <a:t> 07-16 eller </a:t>
            </a:r>
            <a:r>
              <a:rPr lang="sv-SE" dirty="0" err="1"/>
              <a:t>kl</a:t>
            </a:r>
            <a:r>
              <a:rPr lang="sv-SE" dirty="0"/>
              <a:t> 08-17 (eventuellt </a:t>
            </a:r>
            <a:r>
              <a:rPr lang="sv-SE" dirty="0" err="1"/>
              <a:t>OB-tillägg</a:t>
            </a:r>
            <a:r>
              <a:rPr lang="sv-SE" dirty="0"/>
              <a:t> är därmed inte aktuellt).</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sv-SE" dirty="0"/>
          </a:p>
          <a:p>
            <a:pPr marL="0" indent="0">
              <a:buFontTx/>
              <a:buNone/>
            </a:pPr>
            <a:endParaRPr lang="sv-SE" dirty="0"/>
          </a:p>
          <a:p>
            <a:r>
              <a:rPr lang="sv-SE" dirty="0"/>
              <a:t>Frågor &amp; Svar (FAQ), mer information samt formulär för att fylla i sin Intresseanmälan finns på: FVIS.regionhalland.se</a:t>
            </a:r>
          </a:p>
          <a:p>
            <a:endParaRPr lang="sv-SE" dirty="0"/>
          </a:p>
        </p:txBody>
      </p:sp>
      <p:sp>
        <p:nvSpPr>
          <p:cNvPr id="4" name="Platshållare för bildnummer 3"/>
          <p:cNvSpPr>
            <a:spLocks noGrp="1"/>
          </p:cNvSpPr>
          <p:nvPr>
            <p:ph type="sldNum" sz="quarter" idx="5"/>
          </p:nvPr>
        </p:nvSpPr>
        <p:spPr/>
        <p:txBody>
          <a:bodyPr/>
          <a:lstStyle/>
          <a:p>
            <a:fld id="{D0B863A3-F6DA-432C-A68C-0B1EB56ED58E}" type="slidenum">
              <a:rPr lang="sv-SE" smtClean="0"/>
              <a:t>6</a:t>
            </a:fld>
            <a:endParaRPr lang="sv-SE"/>
          </a:p>
        </p:txBody>
      </p:sp>
    </p:spTree>
    <p:extLst>
      <p:ext uri="{BB962C8B-B14F-4D97-AF65-F5344CB8AC3E}">
        <p14:creationId xmlns:p14="http://schemas.microsoft.com/office/powerpoint/2010/main" val="27232813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I nästa </a:t>
            </a:r>
            <a:r>
              <a:rPr lang="sv-SE" dirty="0" err="1"/>
              <a:t>Chefspaket</a:t>
            </a:r>
            <a:r>
              <a:rPr lang="sv-SE" dirty="0"/>
              <a:t>, nr 3, som utkommer i mars/april kommer information om resultaten efter acceptanstesterna och en inblick i hur Cosmic ser ut och </a:t>
            </a:r>
            <a:r>
              <a:rPr lang="sv-SE"/>
              <a:t>initial funktionalitet.</a:t>
            </a:r>
            <a:endParaRPr lang="sv-SE" dirty="0"/>
          </a:p>
        </p:txBody>
      </p:sp>
      <p:sp>
        <p:nvSpPr>
          <p:cNvPr id="4" name="Platshållare för bildnummer 3"/>
          <p:cNvSpPr>
            <a:spLocks noGrp="1"/>
          </p:cNvSpPr>
          <p:nvPr>
            <p:ph type="sldNum" sz="quarter" idx="5"/>
          </p:nvPr>
        </p:nvSpPr>
        <p:spPr/>
        <p:txBody>
          <a:bodyPr/>
          <a:lstStyle/>
          <a:p>
            <a:fld id="{D0B863A3-F6DA-432C-A68C-0B1EB56ED58E}" type="slidenum">
              <a:rPr lang="sv-SE" smtClean="0"/>
              <a:t>7</a:t>
            </a:fld>
            <a:endParaRPr lang="sv-SE"/>
          </a:p>
        </p:txBody>
      </p:sp>
    </p:spTree>
    <p:extLst>
      <p:ext uri="{BB962C8B-B14F-4D97-AF65-F5344CB8AC3E}">
        <p14:creationId xmlns:p14="http://schemas.microsoft.com/office/powerpoint/2010/main" val="17517402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D0B863A3-F6DA-432C-A68C-0B1EB56ED58E}" type="slidenum">
              <a:rPr lang="sv-SE" smtClean="0"/>
              <a:t>8</a:t>
            </a:fld>
            <a:endParaRPr lang="sv-SE"/>
          </a:p>
        </p:txBody>
      </p:sp>
    </p:spTree>
    <p:extLst>
      <p:ext uri="{BB962C8B-B14F-4D97-AF65-F5344CB8AC3E}">
        <p14:creationId xmlns:p14="http://schemas.microsoft.com/office/powerpoint/2010/main" val="92213038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tartbild">
    <p:spTree>
      <p:nvGrpSpPr>
        <p:cNvPr id="1" name=""/>
        <p:cNvGrpSpPr/>
        <p:nvPr/>
      </p:nvGrpSpPr>
      <p:grpSpPr>
        <a:xfrm>
          <a:off x="0" y="0"/>
          <a:ext cx="0" cy="0"/>
          <a:chOff x="0" y="0"/>
          <a:chExt cx="0" cy="0"/>
        </a:xfrm>
      </p:grpSpPr>
      <p:pic>
        <p:nvPicPr>
          <p:cNvPr id="8" name="Bildobjekt 7">
            <a:extLst>
              <a:ext uri="{FF2B5EF4-FFF2-40B4-BE49-F238E27FC236}">
                <a16:creationId xmlns:a16="http://schemas.microsoft.com/office/drawing/2014/main" id="{6EFBFA82-2251-4362-9B5B-56907653C55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12204000" cy="5305196"/>
          </a:xfrm>
          <a:prstGeom prst="rect">
            <a:avLst/>
          </a:prstGeom>
        </p:spPr>
      </p:pic>
      <p:sp>
        <p:nvSpPr>
          <p:cNvPr id="2" name="Rubrik 1"/>
          <p:cNvSpPr>
            <a:spLocks noGrp="1"/>
          </p:cNvSpPr>
          <p:nvPr>
            <p:ph type="ctrTitle"/>
          </p:nvPr>
        </p:nvSpPr>
        <p:spPr bwMode="white">
          <a:xfrm>
            <a:off x="1774825" y="1378843"/>
            <a:ext cx="8642350" cy="2160000"/>
          </a:xfrm>
        </p:spPr>
        <p:txBody>
          <a:bodyPr anchor="t" anchorCtr="0"/>
          <a:lstStyle>
            <a:lvl1pPr algn="ctr">
              <a:lnSpc>
                <a:spcPct val="100000"/>
              </a:lnSpc>
              <a:defRPr sz="3800">
                <a:solidFill>
                  <a:schemeClr val="bg1"/>
                </a:solidFill>
              </a:defRPr>
            </a:lvl1pPr>
          </a:lstStyle>
          <a:p>
            <a:r>
              <a:rPr lang="sv-SE"/>
              <a:t>Klicka här för att ändra mall för rubrikformat</a:t>
            </a:r>
          </a:p>
        </p:txBody>
      </p:sp>
      <p:sp>
        <p:nvSpPr>
          <p:cNvPr id="3" name="Underrubrik 2"/>
          <p:cNvSpPr>
            <a:spLocks noGrp="1"/>
          </p:cNvSpPr>
          <p:nvPr>
            <p:ph type="subTitle" idx="1" hasCustomPrompt="1"/>
          </p:nvPr>
        </p:nvSpPr>
        <p:spPr bwMode="white">
          <a:xfrm>
            <a:off x="1774825" y="871180"/>
            <a:ext cx="8642350" cy="360000"/>
          </a:xfrm>
        </p:spPr>
        <p:txBody>
          <a:bodyPr/>
          <a:lstStyle>
            <a:lvl1pPr marL="0" indent="0" algn="ctr">
              <a:buNone/>
              <a:defRPr sz="1800" b="0" cap="none"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Budskap/Verksamhet/Projekt</a:t>
            </a:r>
          </a:p>
        </p:txBody>
      </p:sp>
      <p:pic>
        <p:nvPicPr>
          <p:cNvPr id="10" name="Bildobjekt 9">
            <a:extLst>
              <a:ext uri="{FF2B5EF4-FFF2-40B4-BE49-F238E27FC236}">
                <a16:creationId xmlns:a16="http://schemas.microsoft.com/office/drawing/2014/main" id="{B8E9AD04-824A-4115-A078-C02FD9CD52D0}"/>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4512000" y="5722791"/>
            <a:ext cx="3168000" cy="681459"/>
          </a:xfrm>
          <a:prstGeom prst="rect">
            <a:avLst/>
          </a:prstGeom>
        </p:spPr>
      </p:pic>
    </p:spTree>
    <p:extLst>
      <p:ext uri="{BB962C8B-B14F-4D97-AF65-F5344CB8AC3E}">
        <p14:creationId xmlns:p14="http://schemas.microsoft.com/office/powerpoint/2010/main" val="51211231"/>
      </p:ext>
    </p:extLst>
  </p:cSld>
  <p:clrMapOvr>
    <a:masterClrMapping/>
  </p:clrMapOvr>
  <p:extLst>
    <p:ext uri="{DCECCB84-F9BA-43D5-87BE-67443E8EF086}">
      <p15:sldGuideLst xmlns:p15="http://schemas.microsoft.com/office/powerpoint/2012/main">
        <p15:guide id="1" pos="1118" userDrawn="1">
          <p15:clr>
            <a:srgbClr val="FBAE40"/>
          </p15:clr>
        </p15:guide>
        <p15:guide id="2" pos="6562" userDrawn="1">
          <p15:clr>
            <a:srgbClr val="FBAE40"/>
          </p15:clr>
        </p15:guide>
        <p15:guide id="3" orient="horz" pos="3861" userDrawn="1">
          <p15:clr>
            <a:srgbClr val="FBAE40"/>
          </p15:clr>
        </p15:guide>
        <p15:guide id="4" orient="horz" pos="731"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Rubrik och bi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6" name="Platshållare för bild 9">
            <a:extLst>
              <a:ext uri="{FF2B5EF4-FFF2-40B4-BE49-F238E27FC236}">
                <a16:creationId xmlns:a16="http://schemas.microsoft.com/office/drawing/2014/main" id="{A3940FB8-56C2-4640-90D1-40DD4B63A06F}"/>
              </a:ext>
            </a:extLst>
          </p:cNvPr>
          <p:cNvSpPr>
            <a:spLocks noGrp="1"/>
          </p:cNvSpPr>
          <p:nvPr>
            <p:ph type="pic" sz="quarter" idx="13"/>
          </p:nvPr>
        </p:nvSpPr>
        <p:spPr>
          <a:xfrm>
            <a:off x="803275" y="1665288"/>
            <a:ext cx="10585450" cy="4691062"/>
          </a:xfrm>
          <a:noFill/>
        </p:spPr>
        <p:txBody>
          <a:bodyPr/>
          <a:lstStyle>
            <a:lvl1pPr marL="0" indent="0">
              <a:buNone/>
              <a:defRPr/>
            </a:lvl1pPr>
          </a:lstStyle>
          <a:p>
            <a:r>
              <a:rPr lang="sv-SE"/>
              <a:t>Klicka på ikonen för att lägga till en bild</a:t>
            </a:r>
            <a:endParaRPr lang="en-US"/>
          </a:p>
        </p:txBody>
      </p:sp>
    </p:spTree>
    <p:extLst>
      <p:ext uri="{BB962C8B-B14F-4D97-AF65-F5344CB8AC3E}">
        <p14:creationId xmlns:p14="http://schemas.microsoft.com/office/powerpoint/2010/main" val="35633751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Tom 1">
    <p:spTree>
      <p:nvGrpSpPr>
        <p:cNvPr id="1" name=""/>
        <p:cNvGrpSpPr/>
        <p:nvPr/>
      </p:nvGrpSpPr>
      <p:grpSpPr>
        <a:xfrm>
          <a:off x="0" y="0"/>
          <a:ext cx="0" cy="0"/>
          <a:chOff x="0" y="0"/>
          <a:chExt cx="0" cy="0"/>
        </a:xfrm>
      </p:grpSpPr>
      <p:sp>
        <p:nvSpPr>
          <p:cNvPr id="8" name="Platshållare för datum 7">
            <a:extLst>
              <a:ext uri="{FF2B5EF4-FFF2-40B4-BE49-F238E27FC236}">
                <a16:creationId xmlns:a16="http://schemas.microsoft.com/office/drawing/2014/main" id="{58A24275-663F-44E4-96F3-FF9C308016BC}"/>
              </a:ext>
            </a:extLst>
          </p:cNvPr>
          <p:cNvSpPr>
            <a:spLocks noGrp="1"/>
          </p:cNvSpPr>
          <p:nvPr>
            <p:ph type="dt" sz="half" idx="10"/>
          </p:nvPr>
        </p:nvSpPr>
        <p:spPr/>
        <p:txBody>
          <a:bodyPr/>
          <a:lstStyle/>
          <a:p>
            <a:r>
              <a:rPr lang="sv-SE"/>
              <a:t>Region Halland  │</a:t>
            </a:r>
          </a:p>
        </p:txBody>
      </p:sp>
      <p:sp>
        <p:nvSpPr>
          <p:cNvPr id="9" name="Platshållare för sidfot 8">
            <a:extLst>
              <a:ext uri="{FF2B5EF4-FFF2-40B4-BE49-F238E27FC236}">
                <a16:creationId xmlns:a16="http://schemas.microsoft.com/office/drawing/2014/main" id="{90CA8896-D002-4895-96C3-D957ECD5A120}"/>
              </a:ext>
            </a:extLst>
          </p:cNvPr>
          <p:cNvSpPr>
            <a:spLocks noGrp="1"/>
          </p:cNvSpPr>
          <p:nvPr>
            <p:ph type="ftr" sz="quarter" idx="11"/>
          </p:nvPr>
        </p:nvSpPr>
        <p:spPr/>
        <p:txBody>
          <a:bodyPr/>
          <a:lstStyle/>
          <a:p>
            <a:r>
              <a:rPr lang="sv-SE"/>
              <a:t>Halland – Bästa livsplatsen</a:t>
            </a:r>
          </a:p>
        </p:txBody>
      </p:sp>
      <p:sp>
        <p:nvSpPr>
          <p:cNvPr id="10" name="Platshållare för bildnummer 9">
            <a:extLst>
              <a:ext uri="{FF2B5EF4-FFF2-40B4-BE49-F238E27FC236}">
                <a16:creationId xmlns:a16="http://schemas.microsoft.com/office/drawing/2014/main" id="{AE6A284B-7F89-469B-A856-0079298F2B7D}"/>
              </a:ext>
            </a:extLst>
          </p:cNvPr>
          <p:cNvSpPr>
            <a:spLocks noGrp="1"/>
          </p:cNvSpPr>
          <p:nvPr>
            <p:ph type="sldNum" sz="quarter" idx="12"/>
          </p:nvPr>
        </p:nvSpPr>
        <p:spPr/>
        <p:txBody>
          <a:bodyPr/>
          <a:lstStyle/>
          <a:p>
            <a:fld id="{E8645303-2AAE-45D1-913A-B06AE6474513}" type="slidenum">
              <a:rPr lang="sv-SE" smtClean="0"/>
              <a:pPr/>
              <a:t>‹#›</a:t>
            </a:fld>
            <a:endParaRPr lang="sv-SE"/>
          </a:p>
        </p:txBody>
      </p:sp>
    </p:spTree>
    <p:extLst>
      <p:ext uri="{BB962C8B-B14F-4D97-AF65-F5344CB8AC3E}">
        <p14:creationId xmlns:p14="http://schemas.microsoft.com/office/powerpoint/2010/main" val="31230079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blank" preserve="1">
  <p:cSld name="Tom 2">
    <p:spTree>
      <p:nvGrpSpPr>
        <p:cNvPr id="1" name=""/>
        <p:cNvGrpSpPr/>
        <p:nvPr/>
      </p:nvGrpSpPr>
      <p:grpSpPr>
        <a:xfrm>
          <a:off x="0" y="0"/>
          <a:ext cx="0" cy="0"/>
          <a:chOff x="0" y="0"/>
          <a:chExt cx="0" cy="0"/>
        </a:xfrm>
      </p:grpSpPr>
    </p:spTree>
    <p:extLst>
      <p:ext uri="{BB962C8B-B14F-4D97-AF65-F5344CB8AC3E}">
        <p14:creationId xmlns:p14="http://schemas.microsoft.com/office/powerpoint/2010/main" val="6775852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Slut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9DE6E2B-F46F-401B-AD55-1351DAEC1E81}"/>
              </a:ext>
            </a:extLst>
          </p:cNvPr>
          <p:cNvSpPr>
            <a:spLocks noGrp="1"/>
          </p:cNvSpPr>
          <p:nvPr>
            <p:ph type="title" hasCustomPrompt="1"/>
          </p:nvPr>
        </p:nvSpPr>
        <p:spPr>
          <a:xfrm>
            <a:off x="803275" y="4060182"/>
            <a:ext cx="10585449" cy="1296000"/>
          </a:xfrm>
        </p:spPr>
        <p:txBody>
          <a:bodyPr anchor="t" anchorCtr="0"/>
          <a:lstStyle>
            <a:lvl1pPr algn="ctr">
              <a:lnSpc>
                <a:spcPct val="100000"/>
              </a:lnSpc>
              <a:defRPr sz="1500" b="0" spc="0" baseline="0"/>
            </a:lvl1pPr>
          </a:lstStyle>
          <a:p>
            <a:r>
              <a:rPr lang="sv-SE"/>
              <a:t>Föredragshållarens namn, titel │ Förvaltning │epost@regionhalland.se (Skriv in dina uppgifter och infoga det långa strecket som du hittar under fliken Infoga och knappen Symbol)</a:t>
            </a:r>
            <a:endParaRPr lang="en-US"/>
          </a:p>
        </p:txBody>
      </p:sp>
      <p:sp>
        <p:nvSpPr>
          <p:cNvPr id="3" name="Platshållare för datum 2">
            <a:extLst>
              <a:ext uri="{FF2B5EF4-FFF2-40B4-BE49-F238E27FC236}">
                <a16:creationId xmlns:a16="http://schemas.microsoft.com/office/drawing/2014/main" id="{25D375A6-E1AB-427A-B9D9-7647F9DDD878}"/>
              </a:ext>
            </a:extLst>
          </p:cNvPr>
          <p:cNvSpPr>
            <a:spLocks noGrp="1"/>
          </p:cNvSpPr>
          <p:nvPr>
            <p:ph type="dt" sz="half" idx="10"/>
          </p:nvPr>
        </p:nvSpPr>
        <p:spPr/>
        <p:txBody>
          <a:bodyPr/>
          <a:lstStyle/>
          <a:p>
            <a:r>
              <a:rPr lang="sv-SE"/>
              <a:t>Region Halland  │</a:t>
            </a:r>
          </a:p>
        </p:txBody>
      </p:sp>
      <p:sp>
        <p:nvSpPr>
          <p:cNvPr id="4" name="Platshållare för sidfot 3">
            <a:extLst>
              <a:ext uri="{FF2B5EF4-FFF2-40B4-BE49-F238E27FC236}">
                <a16:creationId xmlns:a16="http://schemas.microsoft.com/office/drawing/2014/main" id="{598FB377-D5EC-4CF3-AAD0-DA1A486FEB28}"/>
              </a:ext>
            </a:extLst>
          </p:cNvPr>
          <p:cNvSpPr>
            <a:spLocks noGrp="1"/>
          </p:cNvSpPr>
          <p:nvPr>
            <p:ph type="ftr" sz="quarter" idx="11"/>
          </p:nvPr>
        </p:nvSpPr>
        <p:spPr/>
        <p:txBody>
          <a:bodyPr/>
          <a:lstStyle/>
          <a:p>
            <a:r>
              <a:rPr lang="sv-SE"/>
              <a:t>Halland – Bästa livsplatsen</a:t>
            </a:r>
          </a:p>
        </p:txBody>
      </p:sp>
      <p:sp>
        <p:nvSpPr>
          <p:cNvPr id="5" name="Platshållare för bildnummer 4">
            <a:extLst>
              <a:ext uri="{FF2B5EF4-FFF2-40B4-BE49-F238E27FC236}">
                <a16:creationId xmlns:a16="http://schemas.microsoft.com/office/drawing/2014/main" id="{DF8B6E0C-343B-4614-BD6C-6399EB338E02}"/>
              </a:ext>
            </a:extLst>
          </p:cNvPr>
          <p:cNvSpPr>
            <a:spLocks noGrp="1"/>
          </p:cNvSpPr>
          <p:nvPr>
            <p:ph type="sldNum" sz="quarter" idx="12"/>
          </p:nvPr>
        </p:nvSpPr>
        <p:spPr/>
        <p:txBody>
          <a:bodyPr/>
          <a:lstStyle/>
          <a:p>
            <a:fld id="{E8645303-2AAE-45D1-913A-B06AE6474513}" type="slidenum">
              <a:rPr lang="sv-SE" smtClean="0"/>
              <a:pPr/>
              <a:t>‹#›</a:t>
            </a:fld>
            <a:endParaRPr lang="sv-SE"/>
          </a:p>
        </p:txBody>
      </p:sp>
      <p:pic>
        <p:nvPicPr>
          <p:cNvPr id="6" name="Bildobjekt 5">
            <a:extLst>
              <a:ext uri="{FF2B5EF4-FFF2-40B4-BE49-F238E27FC236}">
                <a16:creationId xmlns:a16="http://schemas.microsoft.com/office/drawing/2014/main" id="{CA3F7553-A89C-4290-B069-18191A72306E}"/>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2685878" y="2263988"/>
            <a:ext cx="6336000" cy="1362920"/>
          </a:xfrm>
          <a:prstGeom prst="rect">
            <a:avLst/>
          </a:prstGeom>
        </p:spPr>
      </p:pic>
    </p:spTree>
    <p:extLst>
      <p:ext uri="{BB962C8B-B14F-4D97-AF65-F5344CB8AC3E}">
        <p14:creationId xmlns:p14="http://schemas.microsoft.com/office/powerpoint/2010/main" val="39352206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Avsnittsbild">
    <p:bg>
      <p:bgPr>
        <a:solidFill>
          <a:schemeClr val="bg2"/>
        </a:solidFill>
        <a:effectLst/>
      </p:bgPr>
    </p:bg>
    <p:spTree>
      <p:nvGrpSpPr>
        <p:cNvPr id="1" name=""/>
        <p:cNvGrpSpPr/>
        <p:nvPr/>
      </p:nvGrpSpPr>
      <p:grpSpPr>
        <a:xfrm>
          <a:off x="0" y="0"/>
          <a:ext cx="0" cy="0"/>
          <a:chOff x="0" y="0"/>
          <a:chExt cx="0" cy="0"/>
        </a:xfrm>
      </p:grpSpPr>
      <p:pic>
        <p:nvPicPr>
          <p:cNvPr id="9" name="Bildobjekt 8">
            <a:extLst>
              <a:ext uri="{FF2B5EF4-FFF2-40B4-BE49-F238E27FC236}">
                <a16:creationId xmlns:a16="http://schemas.microsoft.com/office/drawing/2014/main" id="{562BDF58-41FF-4A84-AB54-E0322BB72C7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578042" y="-1410535"/>
            <a:ext cx="7920000" cy="8409359"/>
          </a:xfrm>
          <a:prstGeom prst="rect">
            <a:avLst/>
          </a:prstGeom>
        </p:spPr>
      </p:pic>
      <p:sp>
        <p:nvSpPr>
          <p:cNvPr id="2" name="Rubrik 1"/>
          <p:cNvSpPr>
            <a:spLocks noGrp="1"/>
          </p:cNvSpPr>
          <p:nvPr>
            <p:ph type="title" hasCustomPrompt="1"/>
          </p:nvPr>
        </p:nvSpPr>
        <p:spPr>
          <a:xfrm>
            <a:off x="1955800" y="2711338"/>
            <a:ext cx="8280400" cy="2160000"/>
          </a:xfrm>
        </p:spPr>
        <p:txBody>
          <a:bodyPr anchor="t" anchorCtr="0"/>
          <a:lstStyle>
            <a:lvl1pPr algn="ctr">
              <a:lnSpc>
                <a:spcPct val="100000"/>
              </a:lnSpc>
              <a:defRPr sz="3800" spc="0" baseline="0"/>
            </a:lvl1pPr>
          </a:lstStyle>
          <a:p>
            <a:r>
              <a:rPr lang="sv-SE"/>
              <a:t>Klicka här för att lägga till avsnittsrubrik</a:t>
            </a:r>
          </a:p>
        </p:txBody>
      </p:sp>
    </p:spTree>
    <p:extLst>
      <p:ext uri="{BB962C8B-B14F-4D97-AF65-F5344CB8AC3E}">
        <p14:creationId xmlns:p14="http://schemas.microsoft.com/office/powerpoint/2010/main" val="540175247"/>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1232">
          <p15:clr>
            <a:srgbClr val="FBAE40"/>
          </p15:clr>
        </p15:guide>
        <p15:guide id="2" pos="6448">
          <p15:clr>
            <a:srgbClr val="FBAE40"/>
          </p15:clr>
        </p15:guide>
        <p15:guide id="3" orient="horz" pos="2659" userDrawn="1">
          <p15:clr>
            <a:srgbClr val="FBAE40"/>
          </p15:clr>
        </p15:guide>
        <p15:guide id="4" orient="horz" pos="1185"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itatbild">
    <p:bg>
      <p:bgPr>
        <a:solidFill>
          <a:schemeClr val="accent6"/>
        </a:solidFill>
        <a:effectLst/>
      </p:bgPr>
    </p:bg>
    <p:spTree>
      <p:nvGrpSpPr>
        <p:cNvPr id="1" name=""/>
        <p:cNvGrpSpPr/>
        <p:nvPr/>
      </p:nvGrpSpPr>
      <p:grpSpPr>
        <a:xfrm>
          <a:off x="0" y="0"/>
          <a:ext cx="0" cy="0"/>
          <a:chOff x="0" y="0"/>
          <a:chExt cx="0" cy="0"/>
        </a:xfrm>
      </p:grpSpPr>
      <p:pic>
        <p:nvPicPr>
          <p:cNvPr id="8" name="Bild 7">
            <a:extLst>
              <a:ext uri="{FF2B5EF4-FFF2-40B4-BE49-F238E27FC236}">
                <a16:creationId xmlns:a16="http://schemas.microsoft.com/office/drawing/2014/main" id="{56D6488E-11D2-4048-BA5E-66E3F5B0F879}"/>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bwMode="black">
          <a:xfrm>
            <a:off x="1207912" y="1183009"/>
            <a:ext cx="936000" cy="738947"/>
          </a:xfrm>
          <a:prstGeom prst="rect">
            <a:avLst/>
          </a:prstGeom>
        </p:spPr>
      </p:pic>
      <p:sp>
        <p:nvSpPr>
          <p:cNvPr id="10" name="Platshållare för text 9">
            <a:extLst>
              <a:ext uri="{FF2B5EF4-FFF2-40B4-BE49-F238E27FC236}">
                <a16:creationId xmlns:a16="http://schemas.microsoft.com/office/drawing/2014/main" id="{6C15D5CF-9B07-4D02-8766-EE7CA6459B89}"/>
              </a:ext>
            </a:extLst>
          </p:cNvPr>
          <p:cNvSpPr>
            <a:spLocks noGrp="1"/>
          </p:cNvSpPr>
          <p:nvPr>
            <p:ph type="body" sz="quarter" idx="13"/>
          </p:nvPr>
        </p:nvSpPr>
        <p:spPr>
          <a:xfrm>
            <a:off x="1308100" y="2085296"/>
            <a:ext cx="9575800" cy="2235200"/>
          </a:xfrm>
        </p:spPr>
        <p:txBody>
          <a:bodyPr/>
          <a:lstStyle>
            <a:lvl1pPr marL="0" indent="0">
              <a:spcBef>
                <a:spcPts val="0"/>
              </a:spcBef>
              <a:buNone/>
              <a:defRPr sz="3600"/>
            </a:lvl1pPr>
          </a:lstStyle>
          <a:p>
            <a:pPr lvl="0"/>
            <a:r>
              <a:rPr lang="sv-SE"/>
              <a:t>Klicka här för att ändra format på bakgrundstexten</a:t>
            </a:r>
          </a:p>
        </p:txBody>
      </p:sp>
    </p:spTree>
    <p:extLst>
      <p:ext uri="{BB962C8B-B14F-4D97-AF65-F5344CB8AC3E}">
        <p14:creationId xmlns:p14="http://schemas.microsoft.com/office/powerpoint/2010/main" val="1112263955"/>
      </p:ext>
    </p:extLst>
  </p:cSld>
  <p:clrMapOvr>
    <a:masterClrMapping/>
  </p:clrMapOvr>
  <p:extLst>
    <p:ext uri="{DCECCB84-F9BA-43D5-87BE-67443E8EF086}">
      <p15:sldGuideLst xmlns:p15="http://schemas.microsoft.com/office/powerpoint/2012/main">
        <p15:guide id="1" pos="824" userDrawn="1">
          <p15:clr>
            <a:srgbClr val="FBAE40"/>
          </p15:clr>
        </p15:guide>
        <p15:guide id="2" pos="6856" userDrawn="1">
          <p15:clr>
            <a:srgbClr val="FBAE40"/>
          </p15:clr>
        </p15:guide>
        <p15:guide id="3" orient="horz" pos="1616"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ubrik, innehåll 1">
    <p:bg>
      <p:bgRef idx="1001">
        <a:schemeClr val="bg1"/>
      </p:bgRef>
    </p:bg>
    <p:spTree>
      <p:nvGrpSpPr>
        <p:cNvPr id="1" name=""/>
        <p:cNvGrpSpPr/>
        <p:nvPr/>
      </p:nvGrpSpPr>
      <p:grpSpPr>
        <a:xfrm>
          <a:off x="0" y="0"/>
          <a:ext cx="0" cy="0"/>
          <a:chOff x="0" y="0"/>
          <a:chExt cx="0" cy="0"/>
        </a:xfrm>
      </p:grpSpPr>
      <p:sp>
        <p:nvSpPr>
          <p:cNvPr id="7" name="Rubrik 6"/>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6F7647F4-81EF-45D6-8BAD-673F18475109}"/>
              </a:ext>
            </a:extLst>
          </p:cNvPr>
          <p:cNvSpPr>
            <a:spLocks noGrp="1"/>
          </p:cNvSpPr>
          <p:nvPr>
            <p:ph sz="quarter" idx="13"/>
          </p:nvPr>
        </p:nvSpPr>
        <p:spPr>
          <a:xfrm>
            <a:off x="803275" y="1665288"/>
            <a:ext cx="10585450" cy="45354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6" name="Platshållare för datum 5">
            <a:extLst>
              <a:ext uri="{FF2B5EF4-FFF2-40B4-BE49-F238E27FC236}">
                <a16:creationId xmlns:a16="http://schemas.microsoft.com/office/drawing/2014/main" id="{9D37F3D7-35B5-4B45-825B-0A1C551FF00D}"/>
              </a:ext>
            </a:extLst>
          </p:cNvPr>
          <p:cNvSpPr>
            <a:spLocks noGrp="1"/>
          </p:cNvSpPr>
          <p:nvPr>
            <p:ph type="dt" sz="half" idx="14"/>
          </p:nvPr>
        </p:nvSpPr>
        <p:spPr bwMode="white"/>
        <p:txBody>
          <a:bodyPr/>
          <a:lstStyle/>
          <a:p>
            <a:r>
              <a:rPr lang="sv-SE"/>
              <a:t>Region Halland  │</a:t>
            </a:r>
          </a:p>
        </p:txBody>
      </p:sp>
      <p:sp>
        <p:nvSpPr>
          <p:cNvPr id="11" name="Platshållare för sidfot 10">
            <a:extLst>
              <a:ext uri="{FF2B5EF4-FFF2-40B4-BE49-F238E27FC236}">
                <a16:creationId xmlns:a16="http://schemas.microsoft.com/office/drawing/2014/main" id="{76BFA326-99F1-4A76-BDD4-E7F51BA5D48A}"/>
              </a:ext>
            </a:extLst>
          </p:cNvPr>
          <p:cNvSpPr>
            <a:spLocks noGrp="1"/>
          </p:cNvSpPr>
          <p:nvPr>
            <p:ph type="ftr" sz="quarter" idx="15"/>
          </p:nvPr>
        </p:nvSpPr>
        <p:spPr bwMode="white"/>
        <p:txBody>
          <a:bodyPr/>
          <a:lstStyle/>
          <a:p>
            <a:r>
              <a:rPr lang="sv-SE"/>
              <a:t>Halland – Bästa livsplatsen</a:t>
            </a:r>
          </a:p>
        </p:txBody>
      </p:sp>
      <p:sp>
        <p:nvSpPr>
          <p:cNvPr id="12" name="Platshållare för bildnummer 11">
            <a:extLst>
              <a:ext uri="{FF2B5EF4-FFF2-40B4-BE49-F238E27FC236}">
                <a16:creationId xmlns:a16="http://schemas.microsoft.com/office/drawing/2014/main" id="{67044490-FB95-4FEE-84F1-301EDC81E40D}"/>
              </a:ext>
            </a:extLst>
          </p:cNvPr>
          <p:cNvSpPr>
            <a:spLocks noGrp="1"/>
          </p:cNvSpPr>
          <p:nvPr>
            <p:ph type="sldNum" sz="quarter" idx="16"/>
          </p:nvPr>
        </p:nvSpPr>
        <p:spPr bwMode="white"/>
        <p:txBody>
          <a:bodyPr/>
          <a:lstStyle/>
          <a:p>
            <a:fld id="{E8645303-2AAE-45D1-913A-B06AE6474513}" type="slidenum">
              <a:rPr lang="sv-SE" smtClean="0"/>
              <a:pPr/>
              <a:t>‹#›</a:t>
            </a:fld>
            <a:endParaRPr lang="sv-SE"/>
          </a:p>
        </p:txBody>
      </p:sp>
    </p:spTree>
    <p:extLst>
      <p:ext uri="{BB962C8B-B14F-4D97-AF65-F5344CB8AC3E}">
        <p14:creationId xmlns:p14="http://schemas.microsoft.com/office/powerpoint/2010/main" val="16909222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ubrik, innehåll 2">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8" name="Platshållare för innehåll 2">
            <a:extLst>
              <a:ext uri="{FF2B5EF4-FFF2-40B4-BE49-F238E27FC236}">
                <a16:creationId xmlns:a16="http://schemas.microsoft.com/office/drawing/2014/main" id="{1834254C-9BAD-4CF9-998E-CD43CA703D97}"/>
              </a:ext>
            </a:extLst>
          </p:cNvPr>
          <p:cNvSpPr>
            <a:spLocks noGrp="1"/>
          </p:cNvSpPr>
          <p:nvPr>
            <p:ph idx="1"/>
          </p:nvPr>
        </p:nvSpPr>
        <p:spPr>
          <a:xfrm>
            <a:off x="803275" y="1665288"/>
            <a:ext cx="5181600" cy="45354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1" name="Platshållare för innehåll 2">
            <a:extLst>
              <a:ext uri="{FF2B5EF4-FFF2-40B4-BE49-F238E27FC236}">
                <a16:creationId xmlns:a16="http://schemas.microsoft.com/office/drawing/2014/main" id="{391E7B50-F211-4773-9434-6D9056770638}"/>
              </a:ext>
            </a:extLst>
          </p:cNvPr>
          <p:cNvSpPr>
            <a:spLocks noGrp="1"/>
          </p:cNvSpPr>
          <p:nvPr>
            <p:ph idx="13"/>
          </p:nvPr>
        </p:nvSpPr>
        <p:spPr>
          <a:xfrm>
            <a:off x="6207123" y="1665288"/>
            <a:ext cx="5181601" cy="45354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0" name="Platshållare för datum 9">
            <a:extLst>
              <a:ext uri="{FF2B5EF4-FFF2-40B4-BE49-F238E27FC236}">
                <a16:creationId xmlns:a16="http://schemas.microsoft.com/office/drawing/2014/main" id="{FC99E9B6-4316-4D55-9FC8-D01B04066995}"/>
              </a:ext>
            </a:extLst>
          </p:cNvPr>
          <p:cNvSpPr>
            <a:spLocks noGrp="1"/>
          </p:cNvSpPr>
          <p:nvPr>
            <p:ph type="dt" sz="half" idx="14"/>
          </p:nvPr>
        </p:nvSpPr>
        <p:spPr/>
        <p:txBody>
          <a:bodyPr/>
          <a:lstStyle/>
          <a:p>
            <a:r>
              <a:rPr lang="sv-SE"/>
              <a:t>Region Halland  │</a:t>
            </a:r>
          </a:p>
        </p:txBody>
      </p:sp>
      <p:sp>
        <p:nvSpPr>
          <p:cNvPr id="12" name="Platshållare för sidfot 11">
            <a:extLst>
              <a:ext uri="{FF2B5EF4-FFF2-40B4-BE49-F238E27FC236}">
                <a16:creationId xmlns:a16="http://schemas.microsoft.com/office/drawing/2014/main" id="{BE053D03-F9D5-442E-995F-476B49D93039}"/>
              </a:ext>
            </a:extLst>
          </p:cNvPr>
          <p:cNvSpPr>
            <a:spLocks noGrp="1"/>
          </p:cNvSpPr>
          <p:nvPr>
            <p:ph type="ftr" sz="quarter" idx="15"/>
          </p:nvPr>
        </p:nvSpPr>
        <p:spPr/>
        <p:txBody>
          <a:bodyPr/>
          <a:lstStyle/>
          <a:p>
            <a:r>
              <a:rPr lang="sv-SE"/>
              <a:t>Halland – Bästa livsplatsen</a:t>
            </a:r>
          </a:p>
        </p:txBody>
      </p:sp>
      <p:sp>
        <p:nvSpPr>
          <p:cNvPr id="13" name="Platshållare för bildnummer 12">
            <a:extLst>
              <a:ext uri="{FF2B5EF4-FFF2-40B4-BE49-F238E27FC236}">
                <a16:creationId xmlns:a16="http://schemas.microsoft.com/office/drawing/2014/main" id="{F9CDD7C4-4EF3-4271-93C1-E8915FBC0DF0}"/>
              </a:ext>
            </a:extLst>
          </p:cNvPr>
          <p:cNvSpPr>
            <a:spLocks noGrp="1"/>
          </p:cNvSpPr>
          <p:nvPr>
            <p:ph type="sldNum" sz="quarter" idx="16"/>
          </p:nvPr>
        </p:nvSpPr>
        <p:spPr/>
        <p:txBody>
          <a:bodyPr/>
          <a:lstStyle/>
          <a:p>
            <a:fld id="{E8645303-2AAE-45D1-913A-B06AE6474513}" type="slidenum">
              <a:rPr lang="sv-SE" smtClean="0"/>
              <a:pPr/>
              <a:t>‹#›</a:t>
            </a:fld>
            <a:endParaRPr lang="sv-SE"/>
          </a:p>
        </p:txBody>
      </p:sp>
    </p:spTree>
    <p:extLst>
      <p:ext uri="{BB962C8B-B14F-4D97-AF65-F5344CB8AC3E}">
        <p14:creationId xmlns:p14="http://schemas.microsoft.com/office/powerpoint/2010/main" val="18077605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ubrik, innehåll 3">
    <p:spTree>
      <p:nvGrpSpPr>
        <p:cNvPr id="1" name=""/>
        <p:cNvGrpSpPr/>
        <p:nvPr/>
      </p:nvGrpSpPr>
      <p:grpSpPr>
        <a:xfrm>
          <a:off x="0" y="0"/>
          <a:ext cx="0" cy="0"/>
          <a:chOff x="0" y="0"/>
          <a:chExt cx="0" cy="0"/>
        </a:xfrm>
      </p:grpSpPr>
      <p:sp>
        <p:nvSpPr>
          <p:cNvPr id="3" name="Platshållare för text 2"/>
          <p:cNvSpPr>
            <a:spLocks noGrp="1"/>
          </p:cNvSpPr>
          <p:nvPr>
            <p:ph type="body" idx="1" hasCustomPrompt="1"/>
          </p:nvPr>
        </p:nvSpPr>
        <p:spPr>
          <a:xfrm>
            <a:off x="818522" y="1669934"/>
            <a:ext cx="5157787" cy="576000"/>
          </a:xfrm>
        </p:spPr>
        <p:txBody>
          <a:bodyPr anchor="t" anchorCtr="0"/>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4" name="Platshållare för innehåll 3"/>
          <p:cNvSpPr>
            <a:spLocks noGrp="1"/>
          </p:cNvSpPr>
          <p:nvPr>
            <p:ph sz="half" idx="2"/>
          </p:nvPr>
        </p:nvSpPr>
        <p:spPr>
          <a:xfrm>
            <a:off x="818522" y="2245934"/>
            <a:ext cx="5157787" cy="3943729"/>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hasCustomPrompt="1"/>
          </p:nvPr>
        </p:nvSpPr>
        <p:spPr>
          <a:xfrm>
            <a:off x="6193466" y="1669934"/>
            <a:ext cx="5183188" cy="576000"/>
          </a:xfrm>
        </p:spPr>
        <p:txBody>
          <a:bodyPr anchor="t" anchorCtr="0"/>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6" name="Platshållare för innehåll 5"/>
          <p:cNvSpPr>
            <a:spLocks noGrp="1"/>
          </p:cNvSpPr>
          <p:nvPr>
            <p:ph sz="quarter" idx="4"/>
          </p:nvPr>
        </p:nvSpPr>
        <p:spPr>
          <a:xfrm>
            <a:off x="6193466" y="2245934"/>
            <a:ext cx="5183188" cy="3943729"/>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0" name="Rubrik 9"/>
          <p:cNvSpPr>
            <a:spLocks noGrp="1"/>
          </p:cNvSpPr>
          <p:nvPr>
            <p:ph type="title"/>
          </p:nvPr>
        </p:nvSpPr>
        <p:spPr/>
        <p:txBody>
          <a:bodyPr/>
          <a:lstStyle/>
          <a:p>
            <a:r>
              <a:rPr lang="sv-SE"/>
              <a:t>Klicka här för att ändra mall för rubrikformat</a:t>
            </a:r>
          </a:p>
        </p:txBody>
      </p:sp>
      <p:sp>
        <p:nvSpPr>
          <p:cNvPr id="2" name="Platshållare för datum 1">
            <a:extLst>
              <a:ext uri="{FF2B5EF4-FFF2-40B4-BE49-F238E27FC236}">
                <a16:creationId xmlns:a16="http://schemas.microsoft.com/office/drawing/2014/main" id="{750D082F-3C1F-44A5-9E64-6D4246073C2E}"/>
              </a:ext>
            </a:extLst>
          </p:cNvPr>
          <p:cNvSpPr>
            <a:spLocks noGrp="1"/>
          </p:cNvSpPr>
          <p:nvPr>
            <p:ph type="dt" sz="half" idx="10"/>
          </p:nvPr>
        </p:nvSpPr>
        <p:spPr/>
        <p:txBody>
          <a:bodyPr/>
          <a:lstStyle/>
          <a:p>
            <a:r>
              <a:rPr lang="sv-SE"/>
              <a:t>Region Halland  │</a:t>
            </a:r>
          </a:p>
        </p:txBody>
      </p:sp>
      <p:sp>
        <p:nvSpPr>
          <p:cNvPr id="11" name="Platshållare för sidfot 10">
            <a:extLst>
              <a:ext uri="{FF2B5EF4-FFF2-40B4-BE49-F238E27FC236}">
                <a16:creationId xmlns:a16="http://schemas.microsoft.com/office/drawing/2014/main" id="{9E5CE21A-6727-428F-844A-758932147FD8}"/>
              </a:ext>
            </a:extLst>
          </p:cNvPr>
          <p:cNvSpPr>
            <a:spLocks noGrp="1"/>
          </p:cNvSpPr>
          <p:nvPr>
            <p:ph type="ftr" sz="quarter" idx="11"/>
          </p:nvPr>
        </p:nvSpPr>
        <p:spPr/>
        <p:txBody>
          <a:bodyPr/>
          <a:lstStyle/>
          <a:p>
            <a:r>
              <a:rPr lang="sv-SE"/>
              <a:t>Halland – Bästa livsplatsen</a:t>
            </a:r>
          </a:p>
        </p:txBody>
      </p:sp>
      <p:sp>
        <p:nvSpPr>
          <p:cNvPr id="12" name="Platshållare för bildnummer 11">
            <a:extLst>
              <a:ext uri="{FF2B5EF4-FFF2-40B4-BE49-F238E27FC236}">
                <a16:creationId xmlns:a16="http://schemas.microsoft.com/office/drawing/2014/main" id="{9DD0B0D3-F2A8-43C2-8C85-8CF92FBDD80C}"/>
              </a:ext>
            </a:extLst>
          </p:cNvPr>
          <p:cNvSpPr>
            <a:spLocks noGrp="1"/>
          </p:cNvSpPr>
          <p:nvPr>
            <p:ph type="sldNum" sz="quarter" idx="12"/>
          </p:nvPr>
        </p:nvSpPr>
        <p:spPr/>
        <p:txBody>
          <a:bodyPr/>
          <a:lstStyle/>
          <a:p>
            <a:fld id="{E8645303-2AAE-45D1-913A-B06AE6474513}" type="slidenum">
              <a:rPr lang="sv-SE" smtClean="0"/>
              <a:pPr/>
              <a:t>‹#›</a:t>
            </a:fld>
            <a:endParaRPr lang="sv-SE"/>
          </a:p>
        </p:txBody>
      </p:sp>
    </p:spTree>
    <p:extLst>
      <p:ext uri="{BB962C8B-B14F-4D97-AF65-F5344CB8AC3E}">
        <p14:creationId xmlns:p14="http://schemas.microsoft.com/office/powerpoint/2010/main" val="1638976316"/>
      </p:ext>
    </p:extLst>
  </p:cSld>
  <p:clrMapOvr>
    <a:masterClrMapping/>
  </p:clrMapOvr>
  <p:extLst>
    <p:ext uri="{DCECCB84-F9BA-43D5-87BE-67443E8EF086}">
      <p15:sldGuideLst xmlns:p15="http://schemas.microsoft.com/office/powerpoint/2012/main">
        <p15:guide id="1" orient="horz" pos="1412"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Rubrik, innehåll 4">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8" name="Platshållare för innehåll 2">
            <a:extLst>
              <a:ext uri="{FF2B5EF4-FFF2-40B4-BE49-F238E27FC236}">
                <a16:creationId xmlns:a16="http://schemas.microsoft.com/office/drawing/2014/main" id="{1834254C-9BAD-4CF9-998E-CD43CA703D97}"/>
              </a:ext>
            </a:extLst>
          </p:cNvPr>
          <p:cNvSpPr>
            <a:spLocks noGrp="1"/>
          </p:cNvSpPr>
          <p:nvPr>
            <p:ph idx="1"/>
          </p:nvPr>
        </p:nvSpPr>
        <p:spPr>
          <a:xfrm>
            <a:off x="803275" y="1665288"/>
            <a:ext cx="4860000" cy="45354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0" name="Platshållare för bild 9">
            <a:extLst>
              <a:ext uri="{FF2B5EF4-FFF2-40B4-BE49-F238E27FC236}">
                <a16:creationId xmlns:a16="http://schemas.microsoft.com/office/drawing/2014/main" id="{92C242B5-4AAC-4185-8DCE-69CA495D2593}"/>
              </a:ext>
            </a:extLst>
          </p:cNvPr>
          <p:cNvSpPr>
            <a:spLocks noGrp="1"/>
          </p:cNvSpPr>
          <p:nvPr>
            <p:ph type="pic" sz="quarter" idx="13"/>
          </p:nvPr>
        </p:nvSpPr>
        <p:spPr>
          <a:xfrm>
            <a:off x="6528468" y="1665288"/>
            <a:ext cx="4428000" cy="3997325"/>
          </a:xfrm>
          <a:noFill/>
        </p:spPr>
        <p:txBody>
          <a:bodyPr/>
          <a:lstStyle>
            <a:lvl1pPr marL="0" indent="0">
              <a:buNone/>
              <a:defRPr/>
            </a:lvl1pPr>
          </a:lstStyle>
          <a:p>
            <a:r>
              <a:rPr lang="sv-SE"/>
              <a:t>Klicka på ikonen för att lägga till en bild</a:t>
            </a:r>
            <a:endParaRPr lang="en-US"/>
          </a:p>
        </p:txBody>
      </p:sp>
      <p:sp>
        <p:nvSpPr>
          <p:cNvPr id="11" name="Platshållare för datum 10">
            <a:extLst>
              <a:ext uri="{FF2B5EF4-FFF2-40B4-BE49-F238E27FC236}">
                <a16:creationId xmlns:a16="http://schemas.microsoft.com/office/drawing/2014/main" id="{04B00C84-15CD-4D29-82EB-513EE7D2A4F9}"/>
              </a:ext>
            </a:extLst>
          </p:cNvPr>
          <p:cNvSpPr>
            <a:spLocks noGrp="1"/>
          </p:cNvSpPr>
          <p:nvPr>
            <p:ph type="dt" sz="half" idx="14"/>
          </p:nvPr>
        </p:nvSpPr>
        <p:spPr/>
        <p:txBody>
          <a:bodyPr/>
          <a:lstStyle/>
          <a:p>
            <a:r>
              <a:rPr lang="sv-SE"/>
              <a:t>Region Halland  │</a:t>
            </a:r>
          </a:p>
        </p:txBody>
      </p:sp>
      <p:sp>
        <p:nvSpPr>
          <p:cNvPr id="12" name="Platshållare för sidfot 11">
            <a:extLst>
              <a:ext uri="{FF2B5EF4-FFF2-40B4-BE49-F238E27FC236}">
                <a16:creationId xmlns:a16="http://schemas.microsoft.com/office/drawing/2014/main" id="{7448DF46-7649-467F-B1E5-58AF5E0E9F15}"/>
              </a:ext>
            </a:extLst>
          </p:cNvPr>
          <p:cNvSpPr>
            <a:spLocks noGrp="1"/>
          </p:cNvSpPr>
          <p:nvPr>
            <p:ph type="ftr" sz="quarter" idx="15"/>
          </p:nvPr>
        </p:nvSpPr>
        <p:spPr/>
        <p:txBody>
          <a:bodyPr/>
          <a:lstStyle/>
          <a:p>
            <a:r>
              <a:rPr lang="sv-SE"/>
              <a:t>Halland – Bästa livsplatsen</a:t>
            </a:r>
          </a:p>
        </p:txBody>
      </p:sp>
      <p:sp>
        <p:nvSpPr>
          <p:cNvPr id="13" name="Platshållare för bildnummer 12">
            <a:extLst>
              <a:ext uri="{FF2B5EF4-FFF2-40B4-BE49-F238E27FC236}">
                <a16:creationId xmlns:a16="http://schemas.microsoft.com/office/drawing/2014/main" id="{3DB975B3-BD96-4FE1-9A69-7C15E66D9FE4}"/>
              </a:ext>
            </a:extLst>
          </p:cNvPr>
          <p:cNvSpPr>
            <a:spLocks noGrp="1"/>
          </p:cNvSpPr>
          <p:nvPr>
            <p:ph type="sldNum" sz="quarter" idx="16"/>
          </p:nvPr>
        </p:nvSpPr>
        <p:spPr/>
        <p:txBody>
          <a:bodyPr/>
          <a:lstStyle/>
          <a:p>
            <a:fld id="{E8645303-2AAE-45D1-913A-B06AE6474513}" type="slidenum">
              <a:rPr lang="sv-SE" smtClean="0"/>
              <a:pPr/>
              <a:t>‹#›</a:t>
            </a:fld>
            <a:endParaRPr lang="sv-SE"/>
          </a:p>
        </p:txBody>
      </p:sp>
    </p:spTree>
    <p:extLst>
      <p:ext uri="{BB962C8B-B14F-4D97-AF65-F5344CB8AC3E}">
        <p14:creationId xmlns:p14="http://schemas.microsoft.com/office/powerpoint/2010/main" val="20947937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Rubrik, innehåll 5">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8" name="Platshållare för innehåll 2">
            <a:extLst>
              <a:ext uri="{FF2B5EF4-FFF2-40B4-BE49-F238E27FC236}">
                <a16:creationId xmlns:a16="http://schemas.microsoft.com/office/drawing/2014/main" id="{1834254C-9BAD-4CF9-998E-CD43CA703D97}"/>
              </a:ext>
            </a:extLst>
          </p:cNvPr>
          <p:cNvSpPr>
            <a:spLocks noGrp="1"/>
          </p:cNvSpPr>
          <p:nvPr>
            <p:ph idx="1"/>
          </p:nvPr>
        </p:nvSpPr>
        <p:spPr>
          <a:xfrm>
            <a:off x="6528468" y="1665288"/>
            <a:ext cx="4860257" cy="45354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0" name="Platshållare för bild 9">
            <a:extLst>
              <a:ext uri="{FF2B5EF4-FFF2-40B4-BE49-F238E27FC236}">
                <a16:creationId xmlns:a16="http://schemas.microsoft.com/office/drawing/2014/main" id="{92C242B5-4AAC-4185-8DCE-69CA495D2593}"/>
              </a:ext>
            </a:extLst>
          </p:cNvPr>
          <p:cNvSpPr>
            <a:spLocks noGrp="1"/>
          </p:cNvSpPr>
          <p:nvPr>
            <p:ph type="pic" sz="quarter" idx="13"/>
          </p:nvPr>
        </p:nvSpPr>
        <p:spPr>
          <a:xfrm>
            <a:off x="803275" y="1665288"/>
            <a:ext cx="4428000" cy="3997325"/>
          </a:xfrm>
          <a:noFill/>
        </p:spPr>
        <p:txBody>
          <a:bodyPr/>
          <a:lstStyle>
            <a:lvl1pPr marL="0" indent="0">
              <a:buNone/>
              <a:defRPr/>
            </a:lvl1pPr>
          </a:lstStyle>
          <a:p>
            <a:r>
              <a:rPr lang="sv-SE"/>
              <a:t>Klicka på ikonen för att lägga till en bild</a:t>
            </a:r>
            <a:endParaRPr lang="en-US"/>
          </a:p>
        </p:txBody>
      </p:sp>
      <p:sp>
        <p:nvSpPr>
          <p:cNvPr id="11" name="Platshållare för datum 10">
            <a:extLst>
              <a:ext uri="{FF2B5EF4-FFF2-40B4-BE49-F238E27FC236}">
                <a16:creationId xmlns:a16="http://schemas.microsoft.com/office/drawing/2014/main" id="{69BC6E56-4BB3-4033-961C-0FECDDD686C6}"/>
              </a:ext>
            </a:extLst>
          </p:cNvPr>
          <p:cNvSpPr>
            <a:spLocks noGrp="1"/>
          </p:cNvSpPr>
          <p:nvPr>
            <p:ph type="dt" sz="half" idx="14"/>
          </p:nvPr>
        </p:nvSpPr>
        <p:spPr/>
        <p:txBody>
          <a:bodyPr/>
          <a:lstStyle/>
          <a:p>
            <a:r>
              <a:rPr lang="sv-SE"/>
              <a:t>Region Halland  │</a:t>
            </a:r>
          </a:p>
        </p:txBody>
      </p:sp>
      <p:sp>
        <p:nvSpPr>
          <p:cNvPr id="12" name="Platshållare för sidfot 11">
            <a:extLst>
              <a:ext uri="{FF2B5EF4-FFF2-40B4-BE49-F238E27FC236}">
                <a16:creationId xmlns:a16="http://schemas.microsoft.com/office/drawing/2014/main" id="{7C6EE110-A186-43E0-832C-910A9C7A5CDD}"/>
              </a:ext>
            </a:extLst>
          </p:cNvPr>
          <p:cNvSpPr>
            <a:spLocks noGrp="1"/>
          </p:cNvSpPr>
          <p:nvPr>
            <p:ph type="ftr" sz="quarter" idx="15"/>
          </p:nvPr>
        </p:nvSpPr>
        <p:spPr/>
        <p:txBody>
          <a:bodyPr/>
          <a:lstStyle/>
          <a:p>
            <a:r>
              <a:rPr lang="sv-SE"/>
              <a:t>Halland – Bästa livsplatsen</a:t>
            </a:r>
          </a:p>
        </p:txBody>
      </p:sp>
      <p:sp>
        <p:nvSpPr>
          <p:cNvPr id="13" name="Platshållare för bildnummer 12">
            <a:extLst>
              <a:ext uri="{FF2B5EF4-FFF2-40B4-BE49-F238E27FC236}">
                <a16:creationId xmlns:a16="http://schemas.microsoft.com/office/drawing/2014/main" id="{C6F5F072-3570-4698-9ED3-6CB1A4E9B837}"/>
              </a:ext>
            </a:extLst>
          </p:cNvPr>
          <p:cNvSpPr>
            <a:spLocks noGrp="1"/>
          </p:cNvSpPr>
          <p:nvPr>
            <p:ph type="sldNum" sz="quarter" idx="16"/>
          </p:nvPr>
        </p:nvSpPr>
        <p:spPr/>
        <p:txBody>
          <a:bodyPr/>
          <a:lstStyle/>
          <a:p>
            <a:fld id="{E8645303-2AAE-45D1-913A-B06AE6474513}" type="slidenum">
              <a:rPr lang="sv-SE" smtClean="0"/>
              <a:pPr/>
              <a:t>‹#›</a:t>
            </a:fld>
            <a:endParaRPr lang="sv-SE"/>
          </a:p>
        </p:txBody>
      </p:sp>
    </p:spTree>
    <p:extLst>
      <p:ext uri="{BB962C8B-B14F-4D97-AF65-F5344CB8AC3E}">
        <p14:creationId xmlns:p14="http://schemas.microsoft.com/office/powerpoint/2010/main" val="11098889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Helbild">
    <p:spTree>
      <p:nvGrpSpPr>
        <p:cNvPr id="1" name=""/>
        <p:cNvGrpSpPr/>
        <p:nvPr/>
      </p:nvGrpSpPr>
      <p:grpSpPr>
        <a:xfrm>
          <a:off x="0" y="0"/>
          <a:ext cx="0" cy="0"/>
          <a:chOff x="0" y="0"/>
          <a:chExt cx="0" cy="0"/>
        </a:xfrm>
      </p:grpSpPr>
      <p:sp>
        <p:nvSpPr>
          <p:cNvPr id="6" name="Platshållare för bild 5">
            <a:extLst>
              <a:ext uri="{FF2B5EF4-FFF2-40B4-BE49-F238E27FC236}">
                <a16:creationId xmlns:a16="http://schemas.microsoft.com/office/drawing/2014/main" id="{86F6A68A-AE0A-4175-A5B1-DDE04AE02C42}"/>
              </a:ext>
            </a:extLst>
          </p:cNvPr>
          <p:cNvSpPr>
            <a:spLocks noGrp="1"/>
          </p:cNvSpPr>
          <p:nvPr>
            <p:ph type="pic" sz="quarter" idx="10"/>
          </p:nvPr>
        </p:nvSpPr>
        <p:spPr>
          <a:xfrm>
            <a:off x="0" y="0"/>
            <a:ext cx="12192000" cy="6858000"/>
          </a:xfrm>
          <a:noFill/>
        </p:spPr>
        <p:txBody>
          <a:bodyPr/>
          <a:lstStyle>
            <a:lvl1pPr marL="0" indent="0">
              <a:buNone/>
              <a:defRPr/>
            </a:lvl1pPr>
          </a:lstStyle>
          <a:p>
            <a:r>
              <a:rPr lang="sv-SE"/>
              <a:t>Klicka på ikonen för att lägga till en bild</a:t>
            </a:r>
            <a:endParaRPr lang="en-US"/>
          </a:p>
        </p:txBody>
      </p:sp>
    </p:spTree>
    <p:extLst>
      <p:ext uri="{BB962C8B-B14F-4D97-AF65-F5344CB8AC3E}">
        <p14:creationId xmlns:p14="http://schemas.microsoft.com/office/powerpoint/2010/main" val="30895575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418002AD-990B-465A-9AD4-9F17CBE89EC0}"/>
              </a:ext>
            </a:extLst>
          </p:cNvPr>
          <p:cNvSpPr/>
          <p:nvPr userDrawn="1"/>
        </p:nvSpPr>
        <p:spPr>
          <a:xfrm>
            <a:off x="0" y="6356349"/>
            <a:ext cx="12192000" cy="50122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Platshållare för rubrik 1"/>
          <p:cNvSpPr>
            <a:spLocks noGrp="1"/>
          </p:cNvSpPr>
          <p:nvPr>
            <p:ph type="title"/>
          </p:nvPr>
        </p:nvSpPr>
        <p:spPr>
          <a:xfrm>
            <a:off x="803275" y="333375"/>
            <a:ext cx="10585449" cy="1296000"/>
          </a:xfrm>
          <a:prstGeom prst="rect">
            <a:avLst/>
          </a:prstGeom>
        </p:spPr>
        <p:txBody>
          <a:bodyPr vert="horz" lIns="0" tIns="0" rIns="0" bIns="0" rtlCol="0" anchor="ctr">
            <a:noAutofit/>
          </a:bodyPr>
          <a:lstStyle/>
          <a:p>
            <a:r>
              <a:rPr lang="sv-SE"/>
              <a:t>Klicka här för att ändra format</a:t>
            </a:r>
          </a:p>
        </p:txBody>
      </p:sp>
      <p:sp>
        <p:nvSpPr>
          <p:cNvPr id="3" name="Platshållare för text 2"/>
          <p:cNvSpPr>
            <a:spLocks noGrp="1"/>
          </p:cNvSpPr>
          <p:nvPr>
            <p:ph type="body" idx="1"/>
          </p:nvPr>
        </p:nvSpPr>
        <p:spPr>
          <a:xfrm>
            <a:off x="803275" y="1665288"/>
            <a:ext cx="10585450" cy="4535487"/>
          </a:xfrm>
          <a:prstGeom prst="rect">
            <a:avLst/>
          </a:prstGeom>
        </p:spPr>
        <p:txBody>
          <a:bodyPr vert="horz" lIns="0" tIns="0" rIns="0" bIns="0" rtlCol="0">
            <a:no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a:p>
            <a:pPr lvl="5"/>
            <a:r>
              <a:rPr lang="sv-SE"/>
              <a:t>Nivå sex</a:t>
            </a:r>
          </a:p>
          <a:p>
            <a:pPr lvl="6"/>
            <a:r>
              <a:rPr lang="sv-SE"/>
              <a:t>Nivå sju</a:t>
            </a:r>
          </a:p>
          <a:p>
            <a:pPr lvl="7"/>
            <a:r>
              <a:rPr lang="sv-SE"/>
              <a:t>Nivå åtta</a:t>
            </a:r>
          </a:p>
          <a:p>
            <a:pPr lvl="8"/>
            <a:r>
              <a:rPr lang="sv-SE"/>
              <a:t>Nivå nio</a:t>
            </a:r>
          </a:p>
        </p:txBody>
      </p:sp>
      <p:sp>
        <p:nvSpPr>
          <p:cNvPr id="4" name="Platshållare för datum 3"/>
          <p:cNvSpPr>
            <a:spLocks noGrp="1"/>
          </p:cNvSpPr>
          <p:nvPr>
            <p:ph type="dt" sz="half" idx="2"/>
          </p:nvPr>
        </p:nvSpPr>
        <p:spPr bwMode="white">
          <a:xfrm>
            <a:off x="9781032" y="6452047"/>
            <a:ext cx="1440000" cy="324000"/>
          </a:xfrm>
          <a:prstGeom prst="rect">
            <a:avLst/>
          </a:prstGeom>
        </p:spPr>
        <p:txBody>
          <a:bodyPr vert="horz" lIns="0" tIns="0" rIns="0" bIns="0" rtlCol="0" anchor="ctr"/>
          <a:lstStyle>
            <a:lvl1pPr algn="r">
              <a:defRPr sz="1200" b="1">
                <a:solidFill>
                  <a:schemeClr val="bg1"/>
                </a:solidFill>
              </a:defRPr>
            </a:lvl1pPr>
          </a:lstStyle>
          <a:p>
            <a:r>
              <a:rPr lang="sv-SE"/>
              <a:t>Region Halland  │</a:t>
            </a:r>
          </a:p>
        </p:txBody>
      </p:sp>
      <p:sp>
        <p:nvSpPr>
          <p:cNvPr id="5" name="Platshållare för sidfot 4"/>
          <p:cNvSpPr>
            <a:spLocks noGrp="1"/>
          </p:cNvSpPr>
          <p:nvPr>
            <p:ph type="ftr" sz="quarter" idx="3"/>
          </p:nvPr>
        </p:nvSpPr>
        <p:spPr bwMode="white">
          <a:xfrm>
            <a:off x="809625" y="6452047"/>
            <a:ext cx="4114800" cy="324000"/>
          </a:xfrm>
          <a:prstGeom prst="rect">
            <a:avLst/>
          </a:prstGeom>
        </p:spPr>
        <p:txBody>
          <a:bodyPr vert="horz" lIns="0" tIns="0" rIns="0" bIns="0" rtlCol="0" anchor="ctr"/>
          <a:lstStyle>
            <a:lvl1pPr algn="l">
              <a:defRPr sz="1200" b="1">
                <a:solidFill>
                  <a:schemeClr val="bg1"/>
                </a:solidFill>
              </a:defRPr>
            </a:lvl1pPr>
          </a:lstStyle>
          <a:p>
            <a:r>
              <a:rPr lang="sv-SE"/>
              <a:t>Halland – Bästa livsplatsen</a:t>
            </a:r>
          </a:p>
        </p:txBody>
      </p:sp>
      <p:sp>
        <p:nvSpPr>
          <p:cNvPr id="6" name="Platshållare för bildnummer 5"/>
          <p:cNvSpPr>
            <a:spLocks noGrp="1"/>
          </p:cNvSpPr>
          <p:nvPr>
            <p:ph type="sldNum" sz="quarter" idx="4"/>
          </p:nvPr>
        </p:nvSpPr>
        <p:spPr bwMode="white">
          <a:xfrm>
            <a:off x="11227470" y="6452047"/>
            <a:ext cx="216000" cy="324000"/>
          </a:xfrm>
          <a:prstGeom prst="rect">
            <a:avLst/>
          </a:prstGeom>
        </p:spPr>
        <p:txBody>
          <a:bodyPr vert="horz" lIns="0" tIns="0" rIns="0" bIns="0" rtlCol="0" anchor="ctr"/>
          <a:lstStyle>
            <a:lvl1pPr algn="l">
              <a:defRPr sz="1200" b="1">
                <a:solidFill>
                  <a:schemeClr val="bg1"/>
                </a:solidFill>
              </a:defRPr>
            </a:lvl1pPr>
          </a:lstStyle>
          <a:p>
            <a:fld id="{E8645303-2AAE-45D1-913A-B06AE6474513}" type="slidenum">
              <a:rPr lang="sv-SE" smtClean="0"/>
              <a:pPr/>
              <a:t>‹#›</a:t>
            </a:fld>
            <a:endParaRPr lang="sv-SE"/>
          </a:p>
        </p:txBody>
      </p:sp>
    </p:spTree>
    <p:extLst>
      <p:ext uri="{BB962C8B-B14F-4D97-AF65-F5344CB8AC3E}">
        <p14:creationId xmlns:p14="http://schemas.microsoft.com/office/powerpoint/2010/main" val="2492816128"/>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63" r:id="rId3"/>
    <p:sldLayoutId id="2147483650" r:id="rId4"/>
    <p:sldLayoutId id="2147483652" r:id="rId5"/>
    <p:sldLayoutId id="2147483653" r:id="rId6"/>
    <p:sldLayoutId id="2147483657" r:id="rId7"/>
    <p:sldLayoutId id="2147483658" r:id="rId8"/>
    <p:sldLayoutId id="2147483659" r:id="rId9"/>
    <p:sldLayoutId id="2147483660" r:id="rId10"/>
    <p:sldLayoutId id="2147483655" r:id="rId11"/>
    <p:sldLayoutId id="2147483665" r:id="rId12"/>
    <p:sldLayoutId id="2147483664" r:id="rId13"/>
  </p:sldLayoutIdLst>
  <p:hf hdr="0"/>
  <p:txStyles>
    <p:titleStyle>
      <a:lvl1pPr algn="l" defTabSz="914400" rtl="0" eaLnBrk="1" latinLnBrk="0" hangingPunct="1">
        <a:lnSpc>
          <a:spcPct val="90000"/>
        </a:lnSpc>
        <a:spcBef>
          <a:spcPct val="0"/>
        </a:spcBef>
        <a:buNone/>
        <a:defRPr sz="3600" b="1" kern="1200" spc="0" baseline="0">
          <a:solidFill>
            <a:schemeClr val="tx1"/>
          </a:solidFill>
          <a:latin typeface="+mj-lt"/>
          <a:ea typeface="+mj-ea"/>
          <a:cs typeface="+mj-cs"/>
        </a:defRPr>
      </a:lvl1pPr>
    </p:titleStyle>
    <p:bodyStyle>
      <a:lvl1pPr marL="288000" indent="-288000" algn="l" defTabSz="914400" rtl="0" eaLnBrk="1" latinLnBrk="0" hangingPunct="1">
        <a:lnSpc>
          <a:spcPct val="100000"/>
        </a:lnSpc>
        <a:spcBef>
          <a:spcPts val="1200"/>
        </a:spcBef>
        <a:buClr>
          <a:schemeClr val="tx2"/>
        </a:buClr>
        <a:buFont typeface="Arial" panose="020B0604020202020204" pitchFamily="34" charset="0"/>
        <a:buChar char="●"/>
        <a:defRPr sz="2000" kern="1200">
          <a:solidFill>
            <a:schemeClr val="tx1"/>
          </a:solidFill>
          <a:latin typeface="+mn-lt"/>
          <a:ea typeface="+mn-ea"/>
          <a:cs typeface="+mn-cs"/>
        </a:defRPr>
      </a:lvl1pPr>
      <a:lvl2pPr marL="504000" indent="-288000" algn="l" defTabSz="914400" rtl="0" eaLnBrk="1" latinLnBrk="0" hangingPunct="1">
        <a:lnSpc>
          <a:spcPct val="100000"/>
        </a:lnSpc>
        <a:spcBef>
          <a:spcPts val="600"/>
        </a:spcBef>
        <a:buClr>
          <a:schemeClr val="tx2"/>
        </a:buClr>
        <a:buFont typeface="Arial" panose="020B0604020202020204" pitchFamily="34" charset="0"/>
        <a:buChar char="●"/>
        <a:defRPr sz="2000" kern="1200">
          <a:solidFill>
            <a:schemeClr val="tx1"/>
          </a:solidFill>
          <a:latin typeface="+mn-lt"/>
          <a:ea typeface="+mn-ea"/>
          <a:cs typeface="+mn-cs"/>
        </a:defRPr>
      </a:lvl2pPr>
      <a:lvl3pPr marL="756000" indent="-288000" algn="l" defTabSz="914400" rtl="0" eaLnBrk="1" latinLnBrk="0" hangingPunct="1">
        <a:lnSpc>
          <a:spcPct val="100000"/>
        </a:lnSpc>
        <a:spcBef>
          <a:spcPts val="600"/>
        </a:spcBef>
        <a:buClr>
          <a:schemeClr val="tx2"/>
        </a:buClr>
        <a:buFont typeface="Arial" panose="020B0604020202020204" pitchFamily="34" charset="0"/>
        <a:buChar char="●"/>
        <a:defRPr sz="2000" kern="1200">
          <a:solidFill>
            <a:schemeClr val="tx1"/>
          </a:solidFill>
          <a:latin typeface="+mn-lt"/>
          <a:ea typeface="+mn-ea"/>
          <a:cs typeface="+mn-cs"/>
        </a:defRPr>
      </a:lvl3pPr>
      <a:lvl4pPr marL="972000" indent="-288000" algn="l" defTabSz="914400" rtl="0" eaLnBrk="1" latinLnBrk="0" hangingPunct="1">
        <a:lnSpc>
          <a:spcPct val="10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4pPr>
      <a:lvl5pPr marL="1188000" indent="-288000" algn="l" defTabSz="914400" rtl="0" eaLnBrk="1" latinLnBrk="0" hangingPunct="1">
        <a:lnSpc>
          <a:spcPct val="10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5pPr>
      <a:lvl6pPr marL="1440000" indent="-288000" algn="l" defTabSz="914400" rtl="0" eaLnBrk="1" latinLnBrk="0" hangingPunct="1">
        <a:lnSpc>
          <a:spcPct val="10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6pPr>
      <a:lvl7pPr marL="1656000" indent="-288000" algn="l" defTabSz="914400" rtl="0" eaLnBrk="1" latinLnBrk="0" hangingPunct="1">
        <a:lnSpc>
          <a:spcPct val="10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7pPr>
      <a:lvl8pPr marL="1872000" indent="-288000" algn="l" defTabSz="914400" rtl="0" eaLnBrk="1" latinLnBrk="0" hangingPunct="1">
        <a:lnSpc>
          <a:spcPct val="10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8pPr>
      <a:lvl9pPr marL="2124000" indent="-288000" algn="l" defTabSz="914400" rtl="0" eaLnBrk="1" latinLnBrk="0" hangingPunct="1">
        <a:lnSpc>
          <a:spcPct val="10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506" userDrawn="1">
          <p15:clr>
            <a:srgbClr val="F26B43"/>
          </p15:clr>
        </p15:guide>
        <p15:guide id="4" pos="7174" userDrawn="1">
          <p15:clr>
            <a:srgbClr val="F26B43"/>
          </p15:clr>
        </p15:guide>
        <p15:guide id="6" orient="horz" pos="3997" userDrawn="1">
          <p15:clr>
            <a:srgbClr val="F26B43"/>
          </p15:clr>
        </p15:guide>
        <p15:guide id="8" orient="horz" pos="1049" userDrawn="1">
          <p15:clr>
            <a:srgbClr val="F26B43"/>
          </p15:clr>
        </p15:guide>
        <p15:guide id="9" orient="horz" pos="21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5.xml"/><Relationship Id="rId5" Type="http://schemas.openxmlformats.org/officeDocument/2006/relationships/image" Target="../media/image8.png"/><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hyperlink" Target="https://fvis.regionhalland.se/" TargetMode="External"/><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3" Type="http://schemas.openxmlformats.org/officeDocument/2006/relationships/hyperlink" Target="https://fvis.regionhalland.se/" TargetMode="External"/><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image" Target="../media/image15.png"/><Relationship Id="rId4" Type="http://schemas.openxmlformats.org/officeDocument/2006/relationships/hyperlink" Target="mailto:katarina.larborn@regionhalland.se"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658F0010-B778-4E4D-882F-E82A05C6AC3C}"/>
              </a:ext>
            </a:extLst>
          </p:cNvPr>
          <p:cNvSpPr>
            <a:spLocks noGrp="1"/>
          </p:cNvSpPr>
          <p:nvPr>
            <p:ph type="title"/>
          </p:nvPr>
        </p:nvSpPr>
        <p:spPr/>
        <p:txBody>
          <a:bodyPr/>
          <a:lstStyle/>
          <a:p>
            <a:r>
              <a:rPr lang="sv-SE"/>
              <a:t>Varför nytt vårdinformationsstöd och Cosmic?</a:t>
            </a:r>
          </a:p>
        </p:txBody>
      </p:sp>
      <p:sp>
        <p:nvSpPr>
          <p:cNvPr id="2" name="textruta 1">
            <a:extLst>
              <a:ext uri="{FF2B5EF4-FFF2-40B4-BE49-F238E27FC236}">
                <a16:creationId xmlns:a16="http://schemas.microsoft.com/office/drawing/2014/main" id="{E5D3C633-AE45-8973-7688-94B68533A856}"/>
              </a:ext>
            </a:extLst>
          </p:cNvPr>
          <p:cNvSpPr txBox="1"/>
          <p:nvPr/>
        </p:nvSpPr>
        <p:spPr>
          <a:xfrm>
            <a:off x="8888412" y="142875"/>
            <a:ext cx="3133725" cy="369332"/>
          </a:xfrm>
          <a:prstGeom prst="rect">
            <a:avLst/>
          </a:prstGeom>
          <a:noFill/>
        </p:spPr>
        <p:txBody>
          <a:bodyPr wrap="square" rtlCol="0">
            <a:spAutoFit/>
          </a:bodyPr>
          <a:lstStyle/>
          <a:p>
            <a:pPr algn="r"/>
            <a:r>
              <a:rPr lang="sv-SE"/>
              <a:t>APT-material 2</a:t>
            </a:r>
          </a:p>
        </p:txBody>
      </p:sp>
    </p:spTree>
    <p:extLst>
      <p:ext uri="{BB962C8B-B14F-4D97-AF65-F5344CB8AC3E}">
        <p14:creationId xmlns:p14="http://schemas.microsoft.com/office/powerpoint/2010/main" val="179223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pc="-150"/>
              <a:t>Varför behöver vi ett nytt vårdinformationsstöd?</a:t>
            </a:r>
          </a:p>
        </p:txBody>
      </p:sp>
      <p:sp>
        <p:nvSpPr>
          <p:cNvPr id="5" name="Platshållare för datum 4"/>
          <p:cNvSpPr>
            <a:spLocks noGrp="1"/>
          </p:cNvSpPr>
          <p:nvPr>
            <p:ph type="dt" sz="half" idx="1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a:ln>
                  <a:noFill/>
                </a:ln>
                <a:solidFill>
                  <a:prstClr val="white"/>
                </a:solidFill>
                <a:effectLst/>
                <a:uLnTx/>
                <a:uFillTx/>
                <a:latin typeface="Arial" panose="020B0604020202020204"/>
                <a:ea typeface="+mn-ea"/>
                <a:cs typeface="+mn-cs"/>
              </a:rPr>
              <a:t>Region Halland  │</a:t>
            </a:r>
          </a:p>
        </p:txBody>
      </p:sp>
      <p:sp>
        <p:nvSpPr>
          <p:cNvPr id="6" name="Platshållare för sidfot 5"/>
          <p:cNvSpPr>
            <a:spLocks noGrp="1"/>
          </p:cNvSpPr>
          <p:nvPr>
            <p:ph type="ftr" sz="quarter" idx="1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a:ln>
                  <a:noFill/>
                </a:ln>
                <a:solidFill>
                  <a:prstClr val="white"/>
                </a:solidFill>
                <a:effectLst/>
                <a:uLnTx/>
                <a:uFillTx/>
                <a:latin typeface="Arial" panose="020B0604020202020204"/>
                <a:ea typeface="+mn-ea"/>
                <a:cs typeface="+mn-cs"/>
              </a:rPr>
              <a:t>Halland – Bästa livsplatsen</a:t>
            </a:r>
          </a:p>
        </p:txBody>
      </p:sp>
      <p:sp>
        <p:nvSpPr>
          <p:cNvPr id="7" name="Platshållare för bildnummer 6"/>
          <p:cNvSpPr>
            <a:spLocks noGrp="1"/>
          </p:cNvSpPr>
          <p:nvPr>
            <p:ph type="sldNum" sz="quarter" idx="16"/>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8645303-2AAE-45D1-913A-B06AE6474513}" type="slidenum">
              <a:rPr kumimoji="0" lang="sv-SE" sz="1200" b="1" i="0" u="none" strike="noStrike" kern="1200" cap="none" spc="0" normalizeH="0" baseline="0" noProof="0" smtClean="0">
                <a:ln>
                  <a:noFill/>
                </a:ln>
                <a:solidFill>
                  <a:prstClr val="white"/>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sv-SE" sz="1200" b="1"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0" name="Platshållare för innehåll 11"/>
          <p:cNvSpPr txBox="1">
            <a:spLocks/>
          </p:cNvSpPr>
          <p:nvPr/>
        </p:nvSpPr>
        <p:spPr>
          <a:xfrm>
            <a:off x="733825" y="4431156"/>
            <a:ext cx="3477600" cy="1354064"/>
          </a:xfrm>
          <a:prstGeom prst="rect">
            <a:avLst/>
          </a:prstGeom>
        </p:spPr>
        <p:txBody>
          <a:bodyPr vert="horz" lIns="91438" tIns="45719" rIns="91438" bIns="45719" rtlCol="0">
            <a:normAutofit fontScale="92500" lnSpcReduction="10000"/>
          </a:bodyPr>
          <a:lstStyle>
            <a:lvl1pPr marL="180975" indent="-180975" algn="l" defTabSz="914377" rtl="0" eaLnBrk="1" latinLnBrk="0" hangingPunct="1">
              <a:lnSpc>
                <a:spcPct val="100000"/>
              </a:lnSpc>
              <a:spcBef>
                <a:spcPts val="600"/>
              </a:spcBef>
              <a:buFont typeface="Arial" panose="020B0604020202020204" pitchFamily="34" charset="0"/>
              <a:buChar char="•"/>
              <a:defRPr sz="1800" kern="1200" baseline="0">
                <a:solidFill>
                  <a:schemeClr val="tx1"/>
                </a:solidFill>
                <a:latin typeface="+mn-lt"/>
                <a:ea typeface="+mn-ea"/>
                <a:cs typeface="+mn-cs"/>
              </a:defRPr>
            </a:lvl1pPr>
            <a:lvl2pPr marL="274631" indent="0" algn="l" defTabSz="914377" rtl="0" eaLnBrk="1" latinLnBrk="0" hangingPunct="1">
              <a:lnSpc>
                <a:spcPct val="100000"/>
              </a:lnSpc>
              <a:spcBef>
                <a:spcPts val="600"/>
              </a:spcBef>
              <a:buFont typeface="Arial" panose="020B0604020202020204" pitchFamily="34" charset="0"/>
              <a:buNone/>
              <a:defRPr sz="2000" kern="1200">
                <a:solidFill>
                  <a:schemeClr val="tx1"/>
                </a:solidFill>
                <a:latin typeface="+mn-lt"/>
                <a:ea typeface="+mn-ea"/>
                <a:cs typeface="+mn-cs"/>
              </a:defRPr>
            </a:lvl2pPr>
            <a:lvl3pPr marL="627047" indent="0" algn="l" defTabSz="914377" rtl="0" eaLnBrk="1" latinLnBrk="0" hangingPunct="1">
              <a:lnSpc>
                <a:spcPct val="100000"/>
              </a:lnSpc>
              <a:spcBef>
                <a:spcPts val="600"/>
              </a:spcBef>
              <a:buFont typeface="Arial" panose="020B0604020202020204" pitchFamily="34" charset="0"/>
              <a:buNone/>
              <a:defRPr sz="1900" kern="1200">
                <a:solidFill>
                  <a:schemeClr val="tx1"/>
                </a:solidFill>
                <a:latin typeface="+mn-lt"/>
                <a:ea typeface="+mn-ea"/>
                <a:cs typeface="+mn-cs"/>
              </a:defRPr>
            </a:lvl3pPr>
            <a:lvl4pPr marL="985813" indent="0" algn="l" defTabSz="914377" rtl="0" eaLnBrk="1" latinLnBrk="0" hangingPunct="1">
              <a:lnSpc>
                <a:spcPct val="100000"/>
              </a:lnSpc>
              <a:spcBef>
                <a:spcPts val="600"/>
              </a:spcBef>
              <a:buFont typeface="Arial" panose="020B0604020202020204" pitchFamily="34" charset="0"/>
              <a:buNone/>
              <a:defRPr sz="1600" i="0" kern="1200">
                <a:solidFill>
                  <a:schemeClr val="tx1"/>
                </a:solidFill>
                <a:latin typeface="+mn-lt"/>
                <a:ea typeface="+mn-ea"/>
                <a:cs typeface="+mn-cs"/>
              </a:defRPr>
            </a:lvl4pPr>
            <a:lvl5pPr marL="1342990" indent="0" algn="l" defTabSz="914377" rtl="0" eaLnBrk="1" latinLnBrk="0" hangingPunct="1">
              <a:lnSpc>
                <a:spcPct val="100000"/>
              </a:lnSpc>
              <a:spcBef>
                <a:spcPts val="600"/>
              </a:spcBef>
              <a:buFont typeface="Arial" panose="020B0604020202020204" pitchFamily="34" charset="0"/>
              <a:buNone/>
              <a:defRPr sz="1500" i="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a:lstStyle>
          <a:p>
            <a:pPr marL="0" marR="0" lvl="0" indent="0" algn="l" defTabSz="914377" rtl="0" eaLnBrk="1" fontAlgn="auto" latinLnBrk="0" hangingPunct="1">
              <a:lnSpc>
                <a:spcPct val="100000"/>
              </a:lnSpc>
              <a:spcBef>
                <a:spcPts val="600"/>
              </a:spcBef>
              <a:spcAft>
                <a:spcPts val="0"/>
              </a:spcAft>
              <a:buClrTx/>
              <a:buSzTx/>
              <a:buNone/>
              <a:tabLst/>
              <a:defRPr/>
            </a:pPr>
            <a:r>
              <a:rPr kumimoji="0" lang="sv-SE" sz="1800" b="0" i="0" u="none" strike="noStrike" kern="1200" cap="none" spc="0" normalizeH="0" baseline="0" noProof="0" dirty="0">
                <a:ln>
                  <a:noFill/>
                </a:ln>
                <a:solidFill>
                  <a:sysClr val="windowText" lastClr="000000"/>
                </a:solidFill>
                <a:effectLst/>
                <a:uLnTx/>
                <a:uFillTx/>
                <a:latin typeface="Arial"/>
                <a:ea typeface="+mn-ea"/>
                <a:cs typeface="+mn-cs"/>
              </a:rPr>
              <a:t>Flera av våra nuvarande system är omoderna och kan inte utvecklas för att göra vården och informationsöverföringen i vården ännu bättre.</a:t>
            </a:r>
          </a:p>
        </p:txBody>
      </p:sp>
      <p:sp>
        <p:nvSpPr>
          <p:cNvPr id="11" name="Platshållare för innehåll 12"/>
          <p:cNvSpPr txBox="1">
            <a:spLocks/>
          </p:cNvSpPr>
          <p:nvPr/>
        </p:nvSpPr>
        <p:spPr>
          <a:xfrm>
            <a:off x="7506273" y="4431156"/>
            <a:ext cx="3477600" cy="1354064"/>
          </a:xfrm>
          <a:prstGeom prst="rect">
            <a:avLst/>
          </a:prstGeom>
        </p:spPr>
        <p:txBody>
          <a:bodyPr vert="horz" lIns="91438" tIns="45719" rIns="91438" bIns="45719" rtlCol="0">
            <a:normAutofit/>
          </a:bodyPr>
          <a:lstStyle>
            <a:lvl1pPr marL="180975" indent="-180975" algn="l" defTabSz="914377" rtl="0" eaLnBrk="1" latinLnBrk="0" hangingPunct="1">
              <a:lnSpc>
                <a:spcPct val="100000"/>
              </a:lnSpc>
              <a:spcBef>
                <a:spcPts val="600"/>
              </a:spcBef>
              <a:buFont typeface="Arial" panose="020B0604020202020204" pitchFamily="34" charset="0"/>
              <a:buChar char="•"/>
              <a:defRPr sz="1800" kern="1200" baseline="0">
                <a:solidFill>
                  <a:schemeClr val="tx1"/>
                </a:solidFill>
                <a:latin typeface="+mn-lt"/>
                <a:ea typeface="+mn-ea"/>
                <a:cs typeface="+mn-cs"/>
              </a:defRPr>
            </a:lvl1pPr>
            <a:lvl2pPr marL="274631" indent="0" algn="l" defTabSz="914377" rtl="0" eaLnBrk="1" latinLnBrk="0" hangingPunct="1">
              <a:lnSpc>
                <a:spcPct val="100000"/>
              </a:lnSpc>
              <a:spcBef>
                <a:spcPts val="600"/>
              </a:spcBef>
              <a:buFont typeface="Arial" panose="020B0604020202020204" pitchFamily="34" charset="0"/>
              <a:buNone/>
              <a:defRPr sz="2000" kern="1200">
                <a:solidFill>
                  <a:schemeClr val="tx1"/>
                </a:solidFill>
                <a:latin typeface="+mn-lt"/>
                <a:ea typeface="+mn-ea"/>
                <a:cs typeface="+mn-cs"/>
              </a:defRPr>
            </a:lvl2pPr>
            <a:lvl3pPr marL="627047" indent="0" algn="l" defTabSz="914377" rtl="0" eaLnBrk="1" latinLnBrk="0" hangingPunct="1">
              <a:lnSpc>
                <a:spcPct val="100000"/>
              </a:lnSpc>
              <a:spcBef>
                <a:spcPts val="600"/>
              </a:spcBef>
              <a:buFont typeface="Arial" panose="020B0604020202020204" pitchFamily="34" charset="0"/>
              <a:buNone/>
              <a:defRPr sz="1900" kern="1200">
                <a:solidFill>
                  <a:schemeClr val="tx1"/>
                </a:solidFill>
                <a:latin typeface="+mn-lt"/>
                <a:ea typeface="+mn-ea"/>
                <a:cs typeface="+mn-cs"/>
              </a:defRPr>
            </a:lvl3pPr>
            <a:lvl4pPr marL="985813" indent="0" algn="l" defTabSz="914377" rtl="0" eaLnBrk="1" latinLnBrk="0" hangingPunct="1">
              <a:lnSpc>
                <a:spcPct val="100000"/>
              </a:lnSpc>
              <a:spcBef>
                <a:spcPts val="600"/>
              </a:spcBef>
              <a:buFont typeface="Arial" panose="020B0604020202020204" pitchFamily="34" charset="0"/>
              <a:buNone/>
              <a:defRPr sz="1600" i="0" kern="1200">
                <a:solidFill>
                  <a:schemeClr val="tx1"/>
                </a:solidFill>
                <a:latin typeface="+mn-lt"/>
                <a:ea typeface="+mn-ea"/>
                <a:cs typeface="+mn-cs"/>
              </a:defRPr>
            </a:lvl4pPr>
            <a:lvl5pPr marL="1342990" indent="0" algn="l" defTabSz="914377" rtl="0" eaLnBrk="1" latinLnBrk="0" hangingPunct="1">
              <a:lnSpc>
                <a:spcPct val="100000"/>
              </a:lnSpc>
              <a:spcBef>
                <a:spcPts val="600"/>
              </a:spcBef>
              <a:buFont typeface="Arial" panose="020B0604020202020204" pitchFamily="34" charset="0"/>
              <a:buNone/>
              <a:defRPr sz="1500" i="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a:lstStyle>
          <a:p>
            <a:pPr marL="0" marR="0" lvl="0" indent="0" algn="l" defTabSz="914377" rtl="0" eaLnBrk="1" fontAlgn="auto" latinLnBrk="0" hangingPunct="1">
              <a:lnSpc>
                <a:spcPct val="100000"/>
              </a:lnSpc>
              <a:spcBef>
                <a:spcPts val="600"/>
              </a:spcBef>
              <a:spcAft>
                <a:spcPts val="0"/>
              </a:spcAft>
              <a:buClrTx/>
              <a:buSzTx/>
              <a:buNone/>
              <a:tabLst/>
              <a:defRPr/>
            </a:pPr>
            <a:r>
              <a:rPr kumimoji="0" lang="sv-SE" sz="1800" b="0" i="0" u="none" strike="noStrike" kern="1200" cap="none" spc="0" normalizeH="0" baseline="0" noProof="0">
                <a:ln>
                  <a:noFill/>
                </a:ln>
                <a:solidFill>
                  <a:sysClr val="windowText" lastClr="000000"/>
                </a:solidFill>
                <a:effectLst/>
                <a:uLnTx/>
                <a:uFillTx/>
                <a:latin typeface="Arial"/>
                <a:ea typeface="+mn-ea"/>
                <a:cs typeface="+mn-cs"/>
              </a:rPr>
              <a:t>Invånarnas förväntningar på digital tillgänglighet hos hälso- och sjukvården behöver mötas.</a:t>
            </a:r>
          </a:p>
          <a:p>
            <a:pPr marL="180975" marR="0" lvl="0" indent="-180975" algn="l" defTabSz="914377" rtl="0" eaLnBrk="1" fontAlgn="auto" latinLnBrk="0" hangingPunct="1">
              <a:lnSpc>
                <a:spcPct val="100000"/>
              </a:lnSpc>
              <a:spcBef>
                <a:spcPts val="600"/>
              </a:spcBef>
              <a:spcAft>
                <a:spcPts val="0"/>
              </a:spcAft>
              <a:buClrTx/>
              <a:buSzTx/>
              <a:buFont typeface="Arial" panose="020B0604020202020204" pitchFamily="34" charset="0"/>
              <a:buChar char="•"/>
              <a:tabLst/>
              <a:defRPr/>
            </a:pPr>
            <a:endParaRPr kumimoji="0" lang="sv-SE" sz="1800" b="0" i="0" u="none" strike="noStrike" kern="1200" cap="none" spc="0" normalizeH="0" baseline="0" noProof="0">
              <a:ln>
                <a:noFill/>
              </a:ln>
              <a:solidFill>
                <a:sysClr val="windowText" lastClr="000000"/>
              </a:solidFill>
              <a:effectLst/>
              <a:uLnTx/>
              <a:uFillTx/>
              <a:latin typeface="Arial"/>
              <a:ea typeface="+mn-ea"/>
              <a:cs typeface="+mn-cs"/>
            </a:endParaRPr>
          </a:p>
        </p:txBody>
      </p:sp>
      <p:pic>
        <p:nvPicPr>
          <p:cNvPr id="15" name="Bildobjekt 14" descr="En bild som visar bärbar dator, person, dator, inomhus&#10;&#10;Automatiskt genererad beskrivning">
            <a:extLst>
              <a:ext uri="{FF2B5EF4-FFF2-40B4-BE49-F238E27FC236}">
                <a16:creationId xmlns:a16="http://schemas.microsoft.com/office/drawing/2014/main" id="{53EB4840-8CBF-49A5-BED8-7DDFBA3F90E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09625" y="1805409"/>
            <a:ext cx="3599473" cy="2399649"/>
          </a:xfrm>
          <a:prstGeom prst="rect">
            <a:avLst/>
          </a:prstGeom>
          <a:effectLst/>
        </p:spPr>
      </p:pic>
      <p:sp>
        <p:nvSpPr>
          <p:cNvPr id="3" name="Rektangel 2">
            <a:extLst>
              <a:ext uri="{FF2B5EF4-FFF2-40B4-BE49-F238E27FC236}">
                <a16:creationId xmlns:a16="http://schemas.microsoft.com/office/drawing/2014/main" id="{237D4B61-29A2-F96E-C0B1-539B4367E08D}"/>
              </a:ext>
            </a:extLst>
          </p:cNvPr>
          <p:cNvSpPr/>
          <p:nvPr/>
        </p:nvSpPr>
        <p:spPr>
          <a:xfrm>
            <a:off x="10218736" y="0"/>
            <a:ext cx="1973263" cy="66985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 name="textruta 3">
            <a:extLst>
              <a:ext uri="{FF2B5EF4-FFF2-40B4-BE49-F238E27FC236}">
                <a16:creationId xmlns:a16="http://schemas.microsoft.com/office/drawing/2014/main" id="{F493D7FD-51D5-FA63-4EF5-2FD9371235C2}"/>
              </a:ext>
            </a:extLst>
          </p:cNvPr>
          <p:cNvSpPr txBox="1"/>
          <p:nvPr/>
        </p:nvSpPr>
        <p:spPr>
          <a:xfrm>
            <a:off x="10218737" y="142875"/>
            <a:ext cx="1803400" cy="369332"/>
          </a:xfrm>
          <a:prstGeom prst="rect">
            <a:avLst/>
          </a:prstGeom>
          <a:noFill/>
        </p:spPr>
        <p:txBody>
          <a:bodyPr wrap="square" rtlCol="0">
            <a:spAutoFit/>
          </a:bodyPr>
          <a:lstStyle/>
          <a:p>
            <a:pPr algn="r"/>
            <a:r>
              <a:rPr lang="sv-SE">
                <a:solidFill>
                  <a:schemeClr val="bg1"/>
                </a:solidFill>
              </a:rPr>
              <a:t>APT-material 2</a:t>
            </a:r>
          </a:p>
        </p:txBody>
      </p:sp>
      <p:pic>
        <p:nvPicPr>
          <p:cNvPr id="19" name="Bildobjekt 18" descr="En bild som visar text, inomhus, person, mobiltelefon&#10;&#10;Automatiskt genererad beskrivning">
            <a:extLst>
              <a:ext uri="{FF2B5EF4-FFF2-40B4-BE49-F238E27FC236}">
                <a16:creationId xmlns:a16="http://schemas.microsoft.com/office/drawing/2014/main" id="{C89DB107-7795-067B-25EF-2E1747F2235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593185" y="1786494"/>
            <a:ext cx="3627847" cy="2418564"/>
          </a:xfrm>
          <a:prstGeom prst="rect">
            <a:avLst/>
          </a:prstGeom>
        </p:spPr>
      </p:pic>
      <p:pic>
        <p:nvPicPr>
          <p:cNvPr id="20" name="Bildobjekt 19">
            <a:extLst>
              <a:ext uri="{FF2B5EF4-FFF2-40B4-BE49-F238E27FC236}">
                <a16:creationId xmlns:a16="http://schemas.microsoft.com/office/drawing/2014/main" id="{FDB26DC7-BF2C-E8C2-A209-AC2971D7385D}"/>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4804198" y="1805409"/>
            <a:ext cx="2393886" cy="2399649"/>
          </a:xfrm>
          <a:prstGeom prst="rect">
            <a:avLst/>
          </a:prstGeom>
        </p:spPr>
      </p:pic>
    </p:spTree>
    <p:extLst>
      <p:ext uri="{BB962C8B-B14F-4D97-AF65-F5344CB8AC3E}">
        <p14:creationId xmlns:p14="http://schemas.microsoft.com/office/powerpoint/2010/main" val="4587529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E9FB9E6-08B3-4468-93F7-95BD1D15DB2C}"/>
              </a:ext>
            </a:extLst>
          </p:cNvPr>
          <p:cNvSpPr>
            <a:spLocks noGrp="1"/>
          </p:cNvSpPr>
          <p:nvPr>
            <p:ph type="title"/>
          </p:nvPr>
        </p:nvSpPr>
        <p:spPr/>
        <p:txBody>
          <a:bodyPr/>
          <a:lstStyle/>
          <a:p>
            <a:r>
              <a:rPr lang="sv-SE"/>
              <a:t>Cosmic påverkar oss alla, på olika sätt</a:t>
            </a:r>
          </a:p>
        </p:txBody>
      </p:sp>
      <p:sp>
        <p:nvSpPr>
          <p:cNvPr id="5" name="Platshållare för datum 4">
            <a:extLst>
              <a:ext uri="{FF2B5EF4-FFF2-40B4-BE49-F238E27FC236}">
                <a16:creationId xmlns:a16="http://schemas.microsoft.com/office/drawing/2014/main" id="{D62A59DB-94D8-480F-93BD-A59E1A5A1641}"/>
              </a:ext>
            </a:extLst>
          </p:cNvPr>
          <p:cNvSpPr>
            <a:spLocks noGrp="1"/>
          </p:cNvSpPr>
          <p:nvPr>
            <p:ph type="dt" sz="half" idx="14"/>
          </p:nvPr>
        </p:nvSpPr>
        <p:spPr/>
        <p:txBody>
          <a:bodyPr/>
          <a:lstStyle/>
          <a:p>
            <a:r>
              <a:rPr lang="sv-SE"/>
              <a:t>Region Halland  │</a:t>
            </a:r>
          </a:p>
        </p:txBody>
      </p:sp>
      <p:sp>
        <p:nvSpPr>
          <p:cNvPr id="6" name="Platshållare för sidfot 5">
            <a:extLst>
              <a:ext uri="{FF2B5EF4-FFF2-40B4-BE49-F238E27FC236}">
                <a16:creationId xmlns:a16="http://schemas.microsoft.com/office/drawing/2014/main" id="{4D29DC45-41ED-4CE4-8748-A8184DE604E3}"/>
              </a:ext>
            </a:extLst>
          </p:cNvPr>
          <p:cNvSpPr>
            <a:spLocks noGrp="1"/>
          </p:cNvSpPr>
          <p:nvPr>
            <p:ph type="ftr" sz="quarter" idx="15"/>
          </p:nvPr>
        </p:nvSpPr>
        <p:spPr/>
        <p:txBody>
          <a:bodyPr/>
          <a:lstStyle/>
          <a:p>
            <a:r>
              <a:rPr lang="sv-SE"/>
              <a:t>Halland – Bästa livsplatsen</a:t>
            </a:r>
          </a:p>
        </p:txBody>
      </p:sp>
      <p:sp>
        <p:nvSpPr>
          <p:cNvPr id="7" name="Platshållare för bildnummer 6">
            <a:extLst>
              <a:ext uri="{FF2B5EF4-FFF2-40B4-BE49-F238E27FC236}">
                <a16:creationId xmlns:a16="http://schemas.microsoft.com/office/drawing/2014/main" id="{8A0BAB76-C3FA-44D3-937B-9F9FCADAA5F6}"/>
              </a:ext>
            </a:extLst>
          </p:cNvPr>
          <p:cNvSpPr>
            <a:spLocks noGrp="1"/>
          </p:cNvSpPr>
          <p:nvPr>
            <p:ph type="sldNum" sz="quarter" idx="16"/>
          </p:nvPr>
        </p:nvSpPr>
        <p:spPr/>
        <p:txBody>
          <a:bodyPr/>
          <a:lstStyle/>
          <a:p>
            <a:fld id="{E8645303-2AAE-45D1-913A-B06AE6474513}" type="slidenum">
              <a:rPr lang="sv-SE" smtClean="0"/>
              <a:pPr/>
              <a:t>3</a:t>
            </a:fld>
            <a:endParaRPr lang="sv-SE"/>
          </a:p>
        </p:txBody>
      </p:sp>
      <p:sp>
        <p:nvSpPr>
          <p:cNvPr id="8" name="textruta 7">
            <a:extLst>
              <a:ext uri="{FF2B5EF4-FFF2-40B4-BE49-F238E27FC236}">
                <a16:creationId xmlns:a16="http://schemas.microsoft.com/office/drawing/2014/main" id="{B3BBDC87-D97F-4690-8097-25A5375025A1}"/>
              </a:ext>
            </a:extLst>
          </p:cNvPr>
          <p:cNvSpPr txBox="1"/>
          <p:nvPr/>
        </p:nvSpPr>
        <p:spPr>
          <a:xfrm>
            <a:off x="3439497" y="4436761"/>
            <a:ext cx="2489065" cy="1323439"/>
          </a:xfrm>
          <a:prstGeom prst="rect">
            <a:avLst/>
          </a:prstGeom>
          <a:noFill/>
          <a:effectLst/>
        </p:spPr>
        <p:txBody>
          <a:bodyPr wrap="square" rtlCol="0">
            <a:spAutoFit/>
          </a:bodyPr>
          <a:lstStyle/>
          <a:p>
            <a:pPr marL="0" marR="0" lvl="0" indent="0" defTabSz="914377" eaLnBrk="1" fontAlgn="auto" latinLnBrk="0" hangingPunct="1">
              <a:lnSpc>
                <a:spcPct val="100000"/>
              </a:lnSpc>
              <a:spcBef>
                <a:spcPts val="0"/>
              </a:spcBef>
              <a:spcAft>
                <a:spcPts val="0"/>
              </a:spcAft>
              <a:buClrTx/>
              <a:buSzTx/>
              <a:buFontTx/>
              <a:buNone/>
              <a:tabLst/>
              <a:defRPr/>
            </a:pPr>
            <a:r>
              <a:rPr kumimoji="0" lang="sv-SE" sz="1600" b="1" i="0" u="none" strike="noStrike" kern="0" cap="none" spc="0" normalizeH="0" baseline="0" noProof="0">
                <a:ln>
                  <a:noFill/>
                </a:ln>
                <a:solidFill>
                  <a:prstClr val="black"/>
                </a:solidFill>
                <a:effectLst/>
                <a:uLnTx/>
                <a:uFillTx/>
              </a:rPr>
              <a:t>Cosmic</a:t>
            </a:r>
            <a:r>
              <a:rPr kumimoji="0" lang="sv-SE" sz="1600" b="0" i="0" u="none" strike="noStrike" kern="0" cap="none" spc="0" normalizeH="0" baseline="0" noProof="0">
                <a:ln>
                  <a:noFill/>
                </a:ln>
                <a:solidFill>
                  <a:prstClr val="black"/>
                </a:solidFill>
                <a:effectLst/>
                <a:uLnTx/>
                <a:uFillTx/>
              </a:rPr>
              <a:t> ger möjlighet att delta och bidra i planering, genomförande och uppföljning av vården. </a:t>
            </a:r>
          </a:p>
        </p:txBody>
      </p:sp>
      <p:sp>
        <p:nvSpPr>
          <p:cNvPr id="9" name="textruta 8">
            <a:extLst>
              <a:ext uri="{FF2B5EF4-FFF2-40B4-BE49-F238E27FC236}">
                <a16:creationId xmlns:a16="http://schemas.microsoft.com/office/drawing/2014/main" id="{DAB7C49C-2C55-4A9A-AB6B-75600466AE85}"/>
              </a:ext>
            </a:extLst>
          </p:cNvPr>
          <p:cNvSpPr txBox="1"/>
          <p:nvPr/>
        </p:nvSpPr>
        <p:spPr>
          <a:xfrm>
            <a:off x="699102" y="4421384"/>
            <a:ext cx="2489065" cy="1323439"/>
          </a:xfrm>
          <a:prstGeom prst="rect">
            <a:avLst/>
          </a:prstGeom>
          <a:noFill/>
          <a:effectLst/>
        </p:spPr>
        <p:txBody>
          <a:bodyPr wrap="square" rtlCol="0">
            <a:spAutoFit/>
          </a:bodyPr>
          <a:lstStyle/>
          <a:p>
            <a:pPr marL="0" marR="0" lvl="0" indent="0" defTabSz="914377" eaLnBrk="1" fontAlgn="auto" latinLnBrk="0" hangingPunct="1">
              <a:lnSpc>
                <a:spcPct val="100000"/>
              </a:lnSpc>
              <a:spcBef>
                <a:spcPts val="0"/>
              </a:spcBef>
              <a:spcAft>
                <a:spcPts val="0"/>
              </a:spcAft>
              <a:buClrTx/>
              <a:buSzTx/>
              <a:buFontTx/>
              <a:buNone/>
              <a:tabLst/>
              <a:defRPr/>
            </a:pPr>
            <a:r>
              <a:rPr kumimoji="0" lang="sv-SE" sz="1600" b="1" i="0" u="none" strike="noStrike" kern="0" cap="none" spc="0" normalizeH="0" baseline="0" noProof="0">
                <a:ln>
                  <a:noFill/>
                </a:ln>
                <a:solidFill>
                  <a:prstClr val="black"/>
                </a:solidFill>
                <a:effectLst/>
                <a:uLnTx/>
                <a:uFillTx/>
              </a:rPr>
              <a:t>Cosmic</a:t>
            </a:r>
            <a:r>
              <a:rPr kumimoji="0" lang="sv-SE" sz="1600" b="0" i="0" u="none" strike="noStrike" kern="0" cap="none" spc="0" normalizeH="0" baseline="0" noProof="0">
                <a:ln>
                  <a:noFill/>
                </a:ln>
                <a:solidFill>
                  <a:prstClr val="black"/>
                </a:solidFill>
                <a:effectLst/>
                <a:uLnTx/>
                <a:uFillTx/>
              </a:rPr>
              <a:t> ska vara ett effektivt verktyg i det dagliga arbetet tillsammans med patienten. </a:t>
            </a:r>
          </a:p>
        </p:txBody>
      </p:sp>
      <p:sp>
        <p:nvSpPr>
          <p:cNvPr id="10" name="textruta 9">
            <a:extLst>
              <a:ext uri="{FF2B5EF4-FFF2-40B4-BE49-F238E27FC236}">
                <a16:creationId xmlns:a16="http://schemas.microsoft.com/office/drawing/2014/main" id="{590A90FF-01A0-4E84-9C64-4DB8FB4F26FE}"/>
              </a:ext>
            </a:extLst>
          </p:cNvPr>
          <p:cNvSpPr txBox="1"/>
          <p:nvPr/>
        </p:nvSpPr>
        <p:spPr>
          <a:xfrm>
            <a:off x="6151158" y="4421384"/>
            <a:ext cx="2413629" cy="1600438"/>
          </a:xfrm>
          <a:prstGeom prst="rect">
            <a:avLst/>
          </a:prstGeom>
          <a:noFill/>
          <a:effectLst/>
        </p:spPr>
        <p:txBody>
          <a:bodyPr wrap="square" rtlCol="0">
            <a:spAutoFit/>
          </a:bodyPr>
          <a:lstStyle/>
          <a:p>
            <a:pPr marL="0" marR="0" lvl="0" indent="0" defTabSz="914377" eaLnBrk="1" fontAlgn="auto" latinLnBrk="0" hangingPunct="1">
              <a:lnSpc>
                <a:spcPct val="100000"/>
              </a:lnSpc>
              <a:spcBef>
                <a:spcPts val="0"/>
              </a:spcBef>
              <a:spcAft>
                <a:spcPts val="0"/>
              </a:spcAft>
              <a:buClrTx/>
              <a:buSzTx/>
              <a:buFontTx/>
              <a:buNone/>
              <a:tabLst/>
              <a:defRPr/>
            </a:pPr>
            <a:r>
              <a:rPr kumimoji="0" lang="sv-SE" sz="1600" b="1" i="0" u="none" strike="noStrike" kern="0" cap="none" spc="0" normalizeH="0" baseline="0" noProof="0" dirty="0">
                <a:ln>
                  <a:noFill/>
                </a:ln>
                <a:solidFill>
                  <a:prstClr val="black"/>
                </a:solidFill>
                <a:effectLst/>
                <a:uLnTx/>
                <a:uFillTx/>
              </a:rPr>
              <a:t>Cosmic</a:t>
            </a:r>
            <a:r>
              <a:rPr kumimoji="0" lang="sv-SE" sz="1600" b="0" i="0" u="none" strike="noStrike" kern="0" cap="none" spc="0" normalizeH="0" baseline="0" noProof="0" dirty="0">
                <a:ln>
                  <a:noFill/>
                </a:ln>
                <a:solidFill>
                  <a:prstClr val="black"/>
                </a:solidFill>
                <a:effectLst/>
                <a:uLnTx/>
                <a:uFillTx/>
              </a:rPr>
              <a:t> ska möjliggöra tillförlitlig, flexibel och lättillgänglig, standardiserad data i realtid. </a:t>
            </a:r>
            <a:br>
              <a:rPr kumimoji="0" lang="sv-SE" b="0" i="0" u="none" strike="noStrike" kern="0" cap="none" spc="0" normalizeH="0" baseline="0" noProof="0" dirty="0">
                <a:ln>
                  <a:noFill/>
                </a:ln>
                <a:solidFill>
                  <a:prstClr val="black"/>
                </a:solidFill>
                <a:effectLst/>
                <a:uLnTx/>
                <a:uFillTx/>
              </a:rPr>
            </a:br>
            <a:endParaRPr kumimoji="0" lang="sv-SE" b="0" i="0" u="none" strike="noStrike" kern="0" cap="none" spc="0" normalizeH="0" baseline="0" noProof="0" dirty="0">
              <a:ln>
                <a:noFill/>
              </a:ln>
              <a:solidFill>
                <a:prstClr val="black"/>
              </a:solidFill>
              <a:effectLst/>
              <a:uLnTx/>
              <a:uFillTx/>
            </a:endParaRPr>
          </a:p>
        </p:txBody>
      </p:sp>
      <p:sp>
        <p:nvSpPr>
          <p:cNvPr id="11" name="textruta 10">
            <a:extLst>
              <a:ext uri="{FF2B5EF4-FFF2-40B4-BE49-F238E27FC236}">
                <a16:creationId xmlns:a16="http://schemas.microsoft.com/office/drawing/2014/main" id="{D5A304E5-1471-4892-86AA-E8D621B40246}"/>
              </a:ext>
            </a:extLst>
          </p:cNvPr>
          <p:cNvSpPr txBox="1"/>
          <p:nvPr/>
        </p:nvSpPr>
        <p:spPr>
          <a:xfrm>
            <a:off x="8787382" y="4421384"/>
            <a:ext cx="2601342" cy="1354217"/>
          </a:xfrm>
          <a:prstGeom prst="rect">
            <a:avLst/>
          </a:prstGeom>
          <a:noFill/>
          <a:effectLst/>
        </p:spPr>
        <p:txBody>
          <a:bodyPr wrap="square" rtlCol="0">
            <a:spAutoFit/>
          </a:bodyPr>
          <a:lstStyle/>
          <a:p>
            <a:pPr marL="0" marR="0" lvl="0" indent="0" defTabSz="914377" eaLnBrk="1" fontAlgn="auto" latinLnBrk="0" hangingPunct="1">
              <a:lnSpc>
                <a:spcPct val="100000"/>
              </a:lnSpc>
              <a:spcBef>
                <a:spcPts val="0"/>
              </a:spcBef>
              <a:spcAft>
                <a:spcPts val="0"/>
              </a:spcAft>
              <a:buClrTx/>
              <a:buSzTx/>
              <a:buFontTx/>
              <a:buNone/>
              <a:tabLst/>
              <a:defRPr/>
            </a:pPr>
            <a:r>
              <a:rPr kumimoji="0" lang="sv-SE" sz="1600" b="1" i="0" u="none" strike="noStrike" kern="0" cap="none" spc="0" normalizeH="0" baseline="0" noProof="0">
                <a:ln>
                  <a:noFill/>
                </a:ln>
                <a:solidFill>
                  <a:prstClr val="black"/>
                </a:solidFill>
                <a:effectLst/>
                <a:uLnTx/>
                <a:uFillTx/>
              </a:rPr>
              <a:t>Cosmic</a:t>
            </a:r>
            <a:r>
              <a:rPr kumimoji="0" lang="sv-SE" sz="1600" b="0" i="0" u="none" strike="noStrike" kern="0" cap="none" spc="0" normalizeH="0" baseline="0" noProof="0">
                <a:ln>
                  <a:noFill/>
                </a:ln>
                <a:solidFill>
                  <a:prstClr val="black"/>
                </a:solidFill>
                <a:effectLst/>
                <a:uLnTx/>
                <a:uFillTx/>
              </a:rPr>
              <a:t> ska ge goda förutsättningar att möjliggöra innovation och utveckling. </a:t>
            </a:r>
            <a:br>
              <a:rPr kumimoji="0" lang="sv-SE" b="0" i="0" u="none" strike="noStrike" kern="0" cap="none" spc="0" normalizeH="0" baseline="0" noProof="0">
                <a:ln>
                  <a:noFill/>
                </a:ln>
                <a:solidFill>
                  <a:prstClr val="black"/>
                </a:solidFill>
                <a:effectLst/>
                <a:uLnTx/>
                <a:uFillTx/>
              </a:rPr>
            </a:br>
            <a:endParaRPr kumimoji="0" lang="sv-SE" b="0" i="0" u="none" strike="noStrike" kern="0" cap="none" spc="0" normalizeH="0" baseline="0" noProof="0">
              <a:ln>
                <a:noFill/>
              </a:ln>
              <a:solidFill>
                <a:prstClr val="black"/>
              </a:solidFill>
              <a:effectLst/>
              <a:uLnTx/>
              <a:uFillTx/>
            </a:endParaRPr>
          </a:p>
        </p:txBody>
      </p:sp>
      <p:pic>
        <p:nvPicPr>
          <p:cNvPr id="18" name="Bildobjekt 17">
            <a:extLst>
              <a:ext uri="{FF2B5EF4-FFF2-40B4-BE49-F238E27FC236}">
                <a16:creationId xmlns:a16="http://schemas.microsoft.com/office/drawing/2014/main" id="{95141895-4491-419F-AABC-6EFF5C5FBB5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909897" y="1867807"/>
            <a:ext cx="2352466" cy="2352466"/>
          </a:xfrm>
          <a:prstGeom prst="rect">
            <a:avLst/>
          </a:prstGeom>
          <a:effectLst/>
        </p:spPr>
      </p:pic>
      <p:pic>
        <p:nvPicPr>
          <p:cNvPr id="16" name="Bildobjekt 15" descr="En bild som visar person, inomhus, vägg&#10;&#10;Automatiskt genererad beskrivning">
            <a:extLst>
              <a:ext uri="{FF2B5EF4-FFF2-40B4-BE49-F238E27FC236}">
                <a16:creationId xmlns:a16="http://schemas.microsoft.com/office/drawing/2014/main" id="{6EB3A8BD-030F-44CD-B94E-1D2280AB2D74}"/>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513359" y="1866419"/>
            <a:ext cx="2353854" cy="2353854"/>
          </a:xfrm>
          <a:prstGeom prst="rect">
            <a:avLst/>
          </a:prstGeom>
          <a:effectLst/>
        </p:spPr>
      </p:pic>
      <p:pic>
        <p:nvPicPr>
          <p:cNvPr id="19" name="Bildobjekt 18" descr="En bild som visar person, inomhus&#10;&#10;Automatiskt genererad beskrivning">
            <a:extLst>
              <a:ext uri="{FF2B5EF4-FFF2-40B4-BE49-F238E27FC236}">
                <a16:creationId xmlns:a16="http://schemas.microsoft.com/office/drawing/2014/main" id="{14F3EFF3-6927-48C6-8461-02C2E3CB6E2D}"/>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6212322" y="1867807"/>
            <a:ext cx="2352466" cy="2352466"/>
          </a:xfrm>
          <a:prstGeom prst="rect">
            <a:avLst/>
          </a:prstGeom>
          <a:effectLst/>
        </p:spPr>
      </p:pic>
      <p:pic>
        <p:nvPicPr>
          <p:cNvPr id="21" name="Bildobjekt 20" descr="En bild som visar text, person, inomhus, person&#10;&#10;Automatiskt genererad beskrivning">
            <a:extLst>
              <a:ext uri="{FF2B5EF4-FFF2-40B4-BE49-F238E27FC236}">
                <a16:creationId xmlns:a16="http://schemas.microsoft.com/office/drawing/2014/main" id="{4214D7E6-78A2-4C2D-9913-E8C892BCF98D}"/>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809625" y="1862301"/>
            <a:ext cx="2353854" cy="2353854"/>
          </a:xfrm>
          <a:prstGeom prst="rect">
            <a:avLst/>
          </a:prstGeom>
          <a:effectLst/>
        </p:spPr>
      </p:pic>
      <p:sp>
        <p:nvSpPr>
          <p:cNvPr id="3" name="textruta 2">
            <a:extLst>
              <a:ext uri="{FF2B5EF4-FFF2-40B4-BE49-F238E27FC236}">
                <a16:creationId xmlns:a16="http://schemas.microsoft.com/office/drawing/2014/main" id="{0AB149EE-92C6-BD39-799E-D40B82AA7962}"/>
              </a:ext>
            </a:extLst>
          </p:cNvPr>
          <p:cNvSpPr txBox="1"/>
          <p:nvPr/>
        </p:nvSpPr>
        <p:spPr>
          <a:xfrm>
            <a:off x="809625" y="1862301"/>
            <a:ext cx="2353854" cy="369332"/>
          </a:xfrm>
          <a:prstGeom prst="rect">
            <a:avLst/>
          </a:prstGeom>
          <a:solidFill>
            <a:schemeClr val="accent1"/>
          </a:solidFill>
        </p:spPr>
        <p:txBody>
          <a:bodyPr wrap="square" rtlCol="0">
            <a:spAutoFit/>
          </a:bodyPr>
          <a:lstStyle/>
          <a:p>
            <a:pPr algn="ctr"/>
            <a:r>
              <a:rPr lang="sv-SE">
                <a:solidFill>
                  <a:schemeClr val="bg1"/>
                </a:solidFill>
              </a:rPr>
              <a:t>Medarbetare</a:t>
            </a:r>
          </a:p>
        </p:txBody>
      </p:sp>
      <p:sp>
        <p:nvSpPr>
          <p:cNvPr id="4" name="textruta 3">
            <a:extLst>
              <a:ext uri="{FF2B5EF4-FFF2-40B4-BE49-F238E27FC236}">
                <a16:creationId xmlns:a16="http://schemas.microsoft.com/office/drawing/2014/main" id="{18D31BA8-AB1D-B07B-CE2D-D57A4643E153}"/>
              </a:ext>
            </a:extLst>
          </p:cNvPr>
          <p:cNvSpPr txBox="1"/>
          <p:nvPr/>
        </p:nvSpPr>
        <p:spPr>
          <a:xfrm>
            <a:off x="3513359" y="1862301"/>
            <a:ext cx="2353854" cy="369332"/>
          </a:xfrm>
          <a:prstGeom prst="rect">
            <a:avLst/>
          </a:prstGeom>
          <a:solidFill>
            <a:schemeClr val="accent1"/>
          </a:solidFill>
        </p:spPr>
        <p:txBody>
          <a:bodyPr wrap="square" rtlCol="0">
            <a:spAutoFit/>
          </a:bodyPr>
          <a:lstStyle/>
          <a:p>
            <a:pPr algn="ctr"/>
            <a:r>
              <a:rPr lang="sv-SE">
                <a:solidFill>
                  <a:schemeClr val="bg1"/>
                </a:solidFill>
              </a:rPr>
              <a:t>Patienter</a:t>
            </a:r>
          </a:p>
        </p:txBody>
      </p:sp>
      <p:sp>
        <p:nvSpPr>
          <p:cNvPr id="12" name="textruta 11">
            <a:extLst>
              <a:ext uri="{FF2B5EF4-FFF2-40B4-BE49-F238E27FC236}">
                <a16:creationId xmlns:a16="http://schemas.microsoft.com/office/drawing/2014/main" id="{8295918B-7D29-9474-07BA-1B92C56C6BF6}"/>
              </a:ext>
            </a:extLst>
          </p:cNvPr>
          <p:cNvSpPr txBox="1"/>
          <p:nvPr/>
        </p:nvSpPr>
        <p:spPr>
          <a:xfrm>
            <a:off x="6211628" y="1862301"/>
            <a:ext cx="2353854" cy="369332"/>
          </a:xfrm>
          <a:prstGeom prst="rect">
            <a:avLst/>
          </a:prstGeom>
          <a:solidFill>
            <a:schemeClr val="accent1"/>
          </a:solidFill>
        </p:spPr>
        <p:txBody>
          <a:bodyPr wrap="square" rtlCol="0">
            <a:spAutoFit/>
          </a:bodyPr>
          <a:lstStyle/>
          <a:p>
            <a:pPr algn="ctr"/>
            <a:r>
              <a:rPr lang="sv-SE">
                <a:solidFill>
                  <a:schemeClr val="bg1"/>
                </a:solidFill>
              </a:rPr>
              <a:t>Styrning</a:t>
            </a:r>
          </a:p>
        </p:txBody>
      </p:sp>
      <p:sp>
        <p:nvSpPr>
          <p:cNvPr id="13" name="textruta 12">
            <a:extLst>
              <a:ext uri="{FF2B5EF4-FFF2-40B4-BE49-F238E27FC236}">
                <a16:creationId xmlns:a16="http://schemas.microsoft.com/office/drawing/2014/main" id="{8680729F-AAFB-DDB6-B026-2F6822D0CEB5}"/>
              </a:ext>
            </a:extLst>
          </p:cNvPr>
          <p:cNvSpPr txBox="1"/>
          <p:nvPr/>
        </p:nvSpPr>
        <p:spPr>
          <a:xfrm>
            <a:off x="8909897" y="1862301"/>
            <a:ext cx="2353854" cy="369332"/>
          </a:xfrm>
          <a:prstGeom prst="rect">
            <a:avLst/>
          </a:prstGeom>
          <a:solidFill>
            <a:schemeClr val="accent1"/>
          </a:solidFill>
        </p:spPr>
        <p:txBody>
          <a:bodyPr wrap="square" rtlCol="0">
            <a:spAutoFit/>
          </a:bodyPr>
          <a:lstStyle/>
          <a:p>
            <a:pPr algn="ctr"/>
            <a:r>
              <a:rPr lang="sv-SE">
                <a:solidFill>
                  <a:schemeClr val="bg1"/>
                </a:solidFill>
              </a:rPr>
              <a:t>Forskning</a:t>
            </a:r>
          </a:p>
        </p:txBody>
      </p:sp>
      <p:sp>
        <p:nvSpPr>
          <p:cNvPr id="23" name="Rektangel 22">
            <a:extLst>
              <a:ext uri="{FF2B5EF4-FFF2-40B4-BE49-F238E27FC236}">
                <a16:creationId xmlns:a16="http://schemas.microsoft.com/office/drawing/2014/main" id="{08DFC78A-6CDA-C81A-E68C-33AEEC999CEF}"/>
              </a:ext>
            </a:extLst>
          </p:cNvPr>
          <p:cNvSpPr/>
          <p:nvPr/>
        </p:nvSpPr>
        <p:spPr>
          <a:xfrm>
            <a:off x="10218736" y="0"/>
            <a:ext cx="1973263" cy="66985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4" name="textruta 23">
            <a:extLst>
              <a:ext uri="{FF2B5EF4-FFF2-40B4-BE49-F238E27FC236}">
                <a16:creationId xmlns:a16="http://schemas.microsoft.com/office/drawing/2014/main" id="{283A1812-F599-082C-24AE-0BBA9E906F35}"/>
              </a:ext>
            </a:extLst>
          </p:cNvPr>
          <p:cNvSpPr txBox="1"/>
          <p:nvPr/>
        </p:nvSpPr>
        <p:spPr>
          <a:xfrm>
            <a:off x="10218737" y="142875"/>
            <a:ext cx="1803400" cy="369332"/>
          </a:xfrm>
          <a:prstGeom prst="rect">
            <a:avLst/>
          </a:prstGeom>
          <a:noFill/>
        </p:spPr>
        <p:txBody>
          <a:bodyPr wrap="square" rtlCol="0">
            <a:spAutoFit/>
          </a:bodyPr>
          <a:lstStyle/>
          <a:p>
            <a:pPr algn="r"/>
            <a:r>
              <a:rPr lang="sv-SE">
                <a:solidFill>
                  <a:schemeClr val="bg1"/>
                </a:solidFill>
              </a:rPr>
              <a:t>APT-material 2</a:t>
            </a:r>
          </a:p>
        </p:txBody>
      </p:sp>
    </p:spTree>
    <p:extLst>
      <p:ext uri="{BB962C8B-B14F-4D97-AF65-F5344CB8AC3E}">
        <p14:creationId xmlns:p14="http://schemas.microsoft.com/office/powerpoint/2010/main" val="21576561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A50BDF1-B905-4530-BE49-CA91943D8C5B}"/>
              </a:ext>
            </a:extLst>
          </p:cNvPr>
          <p:cNvSpPr>
            <a:spLocks noGrp="1"/>
          </p:cNvSpPr>
          <p:nvPr>
            <p:ph type="title"/>
          </p:nvPr>
        </p:nvSpPr>
        <p:spPr>
          <a:xfrm>
            <a:off x="803275" y="333375"/>
            <a:ext cx="10585449" cy="1296000"/>
          </a:xfrm>
        </p:spPr>
        <p:txBody>
          <a:bodyPr anchor="ctr">
            <a:normAutofit/>
          </a:bodyPr>
          <a:lstStyle/>
          <a:p>
            <a:r>
              <a:rPr lang="sv-SE">
                <a:ea typeface="+mj-lt"/>
                <a:cs typeface="+mj-lt"/>
              </a:rPr>
              <a:t>För oss som jobbar i vården</a:t>
            </a:r>
            <a:endParaRPr lang="sv-SE"/>
          </a:p>
        </p:txBody>
      </p:sp>
      <p:sp>
        <p:nvSpPr>
          <p:cNvPr id="12" name="Content Placeholder 2">
            <a:extLst>
              <a:ext uri="{FF2B5EF4-FFF2-40B4-BE49-F238E27FC236}">
                <a16:creationId xmlns:a16="http://schemas.microsoft.com/office/drawing/2014/main" id="{92C7DCD4-55B6-4F48-B46F-50539038EF45}"/>
              </a:ext>
            </a:extLst>
          </p:cNvPr>
          <p:cNvSpPr>
            <a:spLocks noGrp="1"/>
          </p:cNvSpPr>
          <p:nvPr>
            <p:ph sz="quarter" idx="13"/>
          </p:nvPr>
        </p:nvSpPr>
        <p:spPr>
          <a:xfrm>
            <a:off x="803275" y="1665288"/>
            <a:ext cx="9816985" cy="4535488"/>
          </a:xfrm>
        </p:spPr>
        <p:txBody>
          <a:bodyPr vert="horz" lIns="0" tIns="0" rIns="0" bIns="0" rtlCol="0" anchor="t">
            <a:normAutofit/>
          </a:bodyPr>
          <a:lstStyle/>
          <a:p>
            <a:pPr marL="0" indent="0">
              <a:buNone/>
            </a:pPr>
            <a:r>
              <a:rPr lang="sv-SE" b="1" dirty="0">
                <a:ea typeface="+mn-lt"/>
                <a:cs typeface="+mn-lt"/>
              </a:rPr>
              <a:t>Målet med det nya vårdinformationsstödet Cosmic är att...</a:t>
            </a:r>
            <a:endParaRPr lang="sv-SE" dirty="0">
              <a:ea typeface="+mn-lt"/>
              <a:cs typeface="+mn-lt"/>
            </a:endParaRPr>
          </a:p>
          <a:p>
            <a:pPr marL="0" indent="0">
              <a:buNone/>
            </a:pPr>
            <a:r>
              <a:rPr lang="sv-SE" dirty="0">
                <a:ea typeface="+mn-lt"/>
                <a:cs typeface="+mn-lt"/>
              </a:rPr>
              <a:t>...över tid bli en sammanhållen, digital vårdmiljö som ska innehålla stöd för verksamhetens behov med utgångspunkt från invånarens väg i vården genom att;</a:t>
            </a:r>
            <a:endParaRPr lang="sv-SE" dirty="0">
              <a:cs typeface="Arial"/>
            </a:endParaRPr>
          </a:p>
          <a:p>
            <a:pPr marL="287655" indent="-287655"/>
            <a:r>
              <a:rPr lang="sv-SE" dirty="0">
                <a:ea typeface="+mn-lt"/>
                <a:cs typeface="+mn-lt"/>
              </a:rPr>
              <a:t>Öka överblick och helhetsbild av vårdprocessen och patientens resa genom vården</a:t>
            </a:r>
            <a:endParaRPr lang="sv-SE" dirty="0">
              <a:cs typeface="Arial"/>
            </a:endParaRPr>
          </a:p>
          <a:p>
            <a:pPr marL="287655" indent="-287655"/>
            <a:r>
              <a:rPr lang="sv-SE" dirty="0">
                <a:ea typeface="+mn-lt"/>
                <a:cs typeface="+mn-lt"/>
              </a:rPr>
              <a:t>Minska administrativt arbete</a:t>
            </a:r>
            <a:endParaRPr lang="sv-SE" dirty="0">
              <a:cs typeface="Arial"/>
            </a:endParaRPr>
          </a:p>
          <a:p>
            <a:pPr marL="287655" indent="-287655"/>
            <a:r>
              <a:rPr lang="sv-SE" dirty="0">
                <a:ea typeface="+mn-lt"/>
                <a:cs typeface="+mn-lt"/>
              </a:rPr>
              <a:t>Undvika dubbeldokumentation</a:t>
            </a:r>
            <a:endParaRPr lang="sv-SE" dirty="0">
              <a:cs typeface="Arial"/>
            </a:endParaRPr>
          </a:p>
          <a:p>
            <a:pPr marL="287655" indent="-287655"/>
            <a:r>
              <a:rPr lang="sv-SE" dirty="0">
                <a:ea typeface="+mn-lt"/>
                <a:cs typeface="+mn-lt"/>
              </a:rPr>
              <a:t>Minska antal inloggningar</a:t>
            </a:r>
            <a:endParaRPr lang="sv-SE" dirty="0">
              <a:cs typeface="Arial"/>
            </a:endParaRPr>
          </a:p>
          <a:p>
            <a:pPr marL="287655" indent="-287655"/>
            <a:r>
              <a:rPr lang="sv-SE" dirty="0">
                <a:ea typeface="+mn-lt"/>
                <a:cs typeface="+mn-lt"/>
              </a:rPr>
              <a:t>Integrera vårdförlopp med checklistor och påminnelser</a:t>
            </a:r>
            <a:endParaRPr lang="sv-SE" dirty="0">
              <a:cs typeface="Arial"/>
            </a:endParaRPr>
          </a:p>
          <a:p>
            <a:pPr marL="287655" indent="-287655"/>
            <a:r>
              <a:rPr lang="sv-SE" dirty="0">
                <a:ea typeface="+mn-lt"/>
                <a:cs typeface="+mn-lt"/>
              </a:rPr>
              <a:t>Ge ett bättre beslutsstöd</a:t>
            </a:r>
          </a:p>
          <a:p>
            <a:pPr marL="287655" indent="-287655"/>
            <a:r>
              <a:rPr lang="sv-SE" dirty="0">
                <a:ea typeface="+mn-lt"/>
                <a:cs typeface="+mn-lt"/>
              </a:rPr>
              <a:t>Ge bättre underlag till forskning och innovation</a:t>
            </a:r>
          </a:p>
          <a:p>
            <a:pPr marL="287655" indent="-287655"/>
            <a:endParaRPr lang="en-US" dirty="0">
              <a:cs typeface="Arial"/>
            </a:endParaRPr>
          </a:p>
        </p:txBody>
      </p:sp>
      <p:sp>
        <p:nvSpPr>
          <p:cNvPr id="5" name="Platshållare för datum 4">
            <a:extLst>
              <a:ext uri="{FF2B5EF4-FFF2-40B4-BE49-F238E27FC236}">
                <a16:creationId xmlns:a16="http://schemas.microsoft.com/office/drawing/2014/main" id="{B534B5C9-6553-4D12-BBE0-92C53C1E7015}"/>
              </a:ext>
            </a:extLst>
          </p:cNvPr>
          <p:cNvSpPr>
            <a:spLocks noGrp="1"/>
          </p:cNvSpPr>
          <p:nvPr>
            <p:ph type="dt" sz="half" idx="14"/>
          </p:nvPr>
        </p:nvSpPr>
        <p:spPr>
          <a:xfrm>
            <a:off x="9781032" y="6452047"/>
            <a:ext cx="1440000" cy="324000"/>
          </a:xfrm>
        </p:spPr>
        <p:txBody>
          <a:bodyPr anchor="ctr">
            <a:normAutofit/>
          </a:bodyPr>
          <a:lstStyle/>
          <a:p>
            <a:pPr>
              <a:spcAft>
                <a:spcPts val="600"/>
              </a:spcAft>
            </a:pPr>
            <a:r>
              <a:rPr lang="sv-SE"/>
              <a:t>Region Halland  │</a:t>
            </a:r>
          </a:p>
        </p:txBody>
      </p:sp>
      <p:sp>
        <p:nvSpPr>
          <p:cNvPr id="6" name="Platshållare för sidfot 5">
            <a:extLst>
              <a:ext uri="{FF2B5EF4-FFF2-40B4-BE49-F238E27FC236}">
                <a16:creationId xmlns:a16="http://schemas.microsoft.com/office/drawing/2014/main" id="{805F3267-9592-44AD-8AC9-54E1F0F540B5}"/>
              </a:ext>
            </a:extLst>
          </p:cNvPr>
          <p:cNvSpPr>
            <a:spLocks noGrp="1"/>
          </p:cNvSpPr>
          <p:nvPr>
            <p:ph type="ftr" sz="quarter" idx="15"/>
          </p:nvPr>
        </p:nvSpPr>
        <p:spPr>
          <a:xfrm>
            <a:off x="809625" y="6452047"/>
            <a:ext cx="4114800" cy="324000"/>
          </a:xfrm>
        </p:spPr>
        <p:txBody>
          <a:bodyPr anchor="ctr">
            <a:normAutofit/>
          </a:bodyPr>
          <a:lstStyle/>
          <a:p>
            <a:pPr>
              <a:spcAft>
                <a:spcPts val="600"/>
              </a:spcAft>
            </a:pPr>
            <a:r>
              <a:rPr lang="sv-SE"/>
              <a:t>Halland – Bästa livsplatsen</a:t>
            </a:r>
          </a:p>
        </p:txBody>
      </p:sp>
      <p:sp>
        <p:nvSpPr>
          <p:cNvPr id="7" name="Platshållare för bildnummer 6">
            <a:extLst>
              <a:ext uri="{FF2B5EF4-FFF2-40B4-BE49-F238E27FC236}">
                <a16:creationId xmlns:a16="http://schemas.microsoft.com/office/drawing/2014/main" id="{2F9158A0-B947-41DE-97EB-06928F73F1D7}"/>
              </a:ext>
            </a:extLst>
          </p:cNvPr>
          <p:cNvSpPr>
            <a:spLocks noGrp="1"/>
          </p:cNvSpPr>
          <p:nvPr>
            <p:ph type="sldNum" sz="quarter" idx="16"/>
          </p:nvPr>
        </p:nvSpPr>
        <p:spPr>
          <a:xfrm>
            <a:off x="11227469" y="6452047"/>
            <a:ext cx="216000" cy="324000"/>
          </a:xfrm>
        </p:spPr>
        <p:txBody>
          <a:bodyPr anchor="ctr">
            <a:normAutofit/>
          </a:bodyPr>
          <a:lstStyle/>
          <a:p>
            <a:pPr>
              <a:spcAft>
                <a:spcPts val="600"/>
              </a:spcAft>
            </a:pPr>
            <a:fld id="{E8645303-2AAE-45D1-913A-B06AE6474513}" type="slidenum">
              <a:rPr lang="sv-SE" smtClean="0"/>
              <a:pPr>
                <a:spcAft>
                  <a:spcPts val="600"/>
                </a:spcAft>
              </a:pPr>
              <a:t>4</a:t>
            </a:fld>
            <a:endParaRPr lang="sv-SE"/>
          </a:p>
        </p:txBody>
      </p:sp>
      <p:sp>
        <p:nvSpPr>
          <p:cNvPr id="9" name="Rektangel 8">
            <a:extLst>
              <a:ext uri="{FF2B5EF4-FFF2-40B4-BE49-F238E27FC236}">
                <a16:creationId xmlns:a16="http://schemas.microsoft.com/office/drawing/2014/main" id="{C9ADE170-AD98-3288-AF87-3070614F8C09}"/>
              </a:ext>
            </a:extLst>
          </p:cNvPr>
          <p:cNvSpPr/>
          <p:nvPr/>
        </p:nvSpPr>
        <p:spPr>
          <a:xfrm>
            <a:off x="10218736" y="0"/>
            <a:ext cx="1973263" cy="66985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 name="textruta 9">
            <a:extLst>
              <a:ext uri="{FF2B5EF4-FFF2-40B4-BE49-F238E27FC236}">
                <a16:creationId xmlns:a16="http://schemas.microsoft.com/office/drawing/2014/main" id="{89FEE800-26CF-5485-443E-358794C1B366}"/>
              </a:ext>
            </a:extLst>
          </p:cNvPr>
          <p:cNvSpPr txBox="1"/>
          <p:nvPr/>
        </p:nvSpPr>
        <p:spPr>
          <a:xfrm>
            <a:off x="10218737" y="142875"/>
            <a:ext cx="1803400" cy="369332"/>
          </a:xfrm>
          <a:prstGeom prst="rect">
            <a:avLst/>
          </a:prstGeom>
          <a:noFill/>
        </p:spPr>
        <p:txBody>
          <a:bodyPr wrap="square" rtlCol="0">
            <a:spAutoFit/>
          </a:bodyPr>
          <a:lstStyle/>
          <a:p>
            <a:pPr algn="r"/>
            <a:r>
              <a:rPr lang="sv-SE">
                <a:solidFill>
                  <a:schemeClr val="bg1"/>
                </a:solidFill>
              </a:rPr>
              <a:t>APT-material 2</a:t>
            </a:r>
          </a:p>
        </p:txBody>
      </p:sp>
    </p:spTree>
    <p:extLst>
      <p:ext uri="{BB962C8B-B14F-4D97-AF65-F5344CB8AC3E}">
        <p14:creationId xmlns:p14="http://schemas.microsoft.com/office/powerpoint/2010/main" val="6989704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ktangel 36">
            <a:extLst>
              <a:ext uri="{FF2B5EF4-FFF2-40B4-BE49-F238E27FC236}">
                <a16:creationId xmlns:a16="http://schemas.microsoft.com/office/drawing/2014/main" id="{E5A5AC7B-2529-0577-8E20-6853D4B0C062}"/>
              </a:ext>
            </a:extLst>
          </p:cNvPr>
          <p:cNvSpPr/>
          <p:nvPr/>
        </p:nvSpPr>
        <p:spPr>
          <a:xfrm>
            <a:off x="0" y="434502"/>
            <a:ext cx="4409872" cy="57068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DFDEFFFA-9291-245A-7385-B62661AB155D}"/>
              </a:ext>
            </a:extLst>
          </p:cNvPr>
          <p:cNvSpPr>
            <a:spLocks noGrp="1"/>
          </p:cNvSpPr>
          <p:nvPr>
            <p:ph type="title"/>
          </p:nvPr>
        </p:nvSpPr>
        <p:spPr/>
        <p:txBody>
          <a:bodyPr/>
          <a:lstStyle/>
          <a:p>
            <a:r>
              <a:rPr lang="sv-SE"/>
              <a:t>Aktuellt just nu: </a:t>
            </a:r>
            <a:br>
              <a:rPr lang="sv-SE"/>
            </a:br>
            <a:r>
              <a:rPr lang="sv-SE"/>
              <a:t>Ditt engagemang är viktigt – vi behöver dig!</a:t>
            </a:r>
          </a:p>
        </p:txBody>
      </p:sp>
      <p:sp>
        <p:nvSpPr>
          <p:cNvPr id="3" name="Platshållare för innehåll 2">
            <a:extLst>
              <a:ext uri="{FF2B5EF4-FFF2-40B4-BE49-F238E27FC236}">
                <a16:creationId xmlns:a16="http://schemas.microsoft.com/office/drawing/2014/main" id="{3734C511-188E-FF1A-26B2-EE4AFD7CEBA9}"/>
              </a:ext>
            </a:extLst>
          </p:cNvPr>
          <p:cNvSpPr>
            <a:spLocks noGrp="1"/>
          </p:cNvSpPr>
          <p:nvPr>
            <p:ph sz="quarter" idx="13"/>
          </p:nvPr>
        </p:nvSpPr>
        <p:spPr>
          <a:xfrm>
            <a:off x="803275" y="1665288"/>
            <a:ext cx="5292725" cy="4535488"/>
          </a:xfrm>
        </p:spPr>
        <p:txBody>
          <a:bodyPr>
            <a:normAutofit fontScale="92500"/>
          </a:bodyPr>
          <a:lstStyle/>
          <a:p>
            <a:pPr marL="0" indent="0">
              <a:lnSpc>
                <a:spcPct val="107000"/>
              </a:lnSpc>
              <a:spcAft>
                <a:spcPts val="800"/>
              </a:spcAft>
              <a:buNone/>
            </a:pPr>
            <a:r>
              <a:rPr lang="sv-SE" sz="1800" dirty="0">
                <a:effectLst/>
                <a:latin typeface="Arial" panose="020B0604020202020204" pitchFamily="34" charset="0"/>
                <a:ea typeface="Calibri" panose="020F0502020204030204" pitchFamily="34" charset="0"/>
                <a:cs typeface="Times New Roman" panose="02020603050405020304" pitchFamily="18" charset="0"/>
              </a:rPr>
              <a:t>För ett lyckat införande av Cosmic behöver vi vara förberedda och trygga inför kommande förändringar. Olika roller i verksamheten kommer därför att;</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sv-SE" sz="1800" dirty="0">
                <a:effectLst/>
                <a:latin typeface="Arial" panose="020B0604020202020204" pitchFamily="34" charset="0"/>
                <a:ea typeface="Calibri" panose="020F0502020204030204" pitchFamily="34" charset="0"/>
                <a:cs typeface="Times New Roman" panose="02020603050405020304" pitchFamily="18" charset="0"/>
              </a:rPr>
              <a:t>Få fördjupad kunskap om Cosmic och införandet</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SE" sz="1800" dirty="0">
                <a:effectLst/>
                <a:latin typeface="Arial" panose="020B0604020202020204" pitchFamily="34" charset="0"/>
                <a:ea typeface="Calibri" panose="020F0502020204030204" pitchFamily="34" charset="0"/>
                <a:cs typeface="Times New Roman" panose="02020603050405020304" pitchFamily="18" charset="0"/>
              </a:rPr>
              <a:t>Ansvara för olika områden som berör förberedelsearbetet, utbildning och stöd till medarbetare inför och under </a:t>
            </a:r>
            <a:r>
              <a:rPr lang="sv-SE" sz="1800" dirty="0">
                <a:latin typeface="Arial" panose="020B0604020202020204" pitchFamily="34" charset="0"/>
                <a:ea typeface="Calibri" panose="020F0502020204030204" pitchFamily="34" charset="0"/>
                <a:cs typeface="Times New Roman" panose="02020603050405020304" pitchFamily="18" charset="0"/>
              </a:rPr>
              <a:t>införandet</a:t>
            </a:r>
            <a:r>
              <a:rPr lang="sv-SE" sz="1800" dirty="0">
                <a:effectLst/>
                <a:latin typeface="Arial" panose="020B0604020202020204" pitchFamily="34" charset="0"/>
                <a:ea typeface="Calibri" panose="020F0502020204030204" pitchFamily="34" charset="0"/>
                <a:cs typeface="Times New Roman" panose="02020603050405020304" pitchFamily="18" charset="0"/>
              </a:rPr>
              <a:t> av Cosmic</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SE" sz="1800" dirty="0">
                <a:effectLst/>
                <a:latin typeface="Arial" panose="020B0604020202020204" pitchFamily="34" charset="0"/>
                <a:ea typeface="Calibri" panose="020F0502020204030204" pitchFamily="34" charset="0"/>
                <a:cs typeface="Times New Roman" panose="02020603050405020304" pitchFamily="18" charset="0"/>
              </a:rPr>
              <a:t>Rollerna kan variera utifrån typ av uppgift, förvaltning/verksamhet och utses av verksamheten</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SE" sz="1800" dirty="0">
                <a:effectLst/>
                <a:latin typeface="Arial" panose="020B0604020202020204" pitchFamily="34" charset="0"/>
                <a:ea typeface="Calibri" panose="020F0502020204030204" pitchFamily="34" charset="0"/>
                <a:cs typeface="Times New Roman" panose="02020603050405020304" pitchFamily="18" charset="0"/>
              </a:rPr>
              <a:t>Mer information om olika roller kommer efterhand. Berätta för din närmsta chef om du är intresserad av att bidra!</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Platshållare för datum 3">
            <a:extLst>
              <a:ext uri="{FF2B5EF4-FFF2-40B4-BE49-F238E27FC236}">
                <a16:creationId xmlns:a16="http://schemas.microsoft.com/office/drawing/2014/main" id="{301F50D4-1391-6440-85F5-4702F48B3DBC}"/>
              </a:ext>
            </a:extLst>
          </p:cNvPr>
          <p:cNvSpPr>
            <a:spLocks noGrp="1"/>
          </p:cNvSpPr>
          <p:nvPr>
            <p:ph type="dt" sz="half" idx="14"/>
          </p:nvPr>
        </p:nvSpPr>
        <p:spPr/>
        <p:txBody>
          <a:bodyPr/>
          <a:lstStyle/>
          <a:p>
            <a:r>
              <a:rPr lang="sv-SE"/>
              <a:t>Region Halland  │</a:t>
            </a:r>
          </a:p>
        </p:txBody>
      </p:sp>
      <p:sp>
        <p:nvSpPr>
          <p:cNvPr id="5" name="Platshållare för sidfot 4">
            <a:extLst>
              <a:ext uri="{FF2B5EF4-FFF2-40B4-BE49-F238E27FC236}">
                <a16:creationId xmlns:a16="http://schemas.microsoft.com/office/drawing/2014/main" id="{E48AE816-8E14-42D7-CD60-CC2DEBACF345}"/>
              </a:ext>
            </a:extLst>
          </p:cNvPr>
          <p:cNvSpPr>
            <a:spLocks noGrp="1"/>
          </p:cNvSpPr>
          <p:nvPr>
            <p:ph type="ftr" sz="quarter" idx="15"/>
          </p:nvPr>
        </p:nvSpPr>
        <p:spPr/>
        <p:txBody>
          <a:bodyPr/>
          <a:lstStyle/>
          <a:p>
            <a:r>
              <a:rPr lang="sv-SE"/>
              <a:t>Halland – Bästa livsplatsen</a:t>
            </a:r>
          </a:p>
        </p:txBody>
      </p:sp>
      <p:sp>
        <p:nvSpPr>
          <p:cNvPr id="6" name="Platshållare för bildnummer 5">
            <a:extLst>
              <a:ext uri="{FF2B5EF4-FFF2-40B4-BE49-F238E27FC236}">
                <a16:creationId xmlns:a16="http://schemas.microsoft.com/office/drawing/2014/main" id="{527C0447-CBDB-7D38-911F-B7DD6625E7EA}"/>
              </a:ext>
            </a:extLst>
          </p:cNvPr>
          <p:cNvSpPr>
            <a:spLocks noGrp="1"/>
          </p:cNvSpPr>
          <p:nvPr>
            <p:ph type="sldNum" sz="quarter" idx="16"/>
          </p:nvPr>
        </p:nvSpPr>
        <p:spPr/>
        <p:txBody>
          <a:bodyPr/>
          <a:lstStyle/>
          <a:p>
            <a:fld id="{E8645303-2AAE-45D1-913A-B06AE6474513}" type="slidenum">
              <a:rPr lang="sv-SE" smtClean="0"/>
              <a:pPr/>
              <a:t>5</a:t>
            </a:fld>
            <a:endParaRPr lang="sv-SE"/>
          </a:p>
        </p:txBody>
      </p:sp>
      <p:sp>
        <p:nvSpPr>
          <p:cNvPr id="8" name="Rektangel 7">
            <a:extLst>
              <a:ext uri="{FF2B5EF4-FFF2-40B4-BE49-F238E27FC236}">
                <a16:creationId xmlns:a16="http://schemas.microsoft.com/office/drawing/2014/main" id="{135DBA7C-B105-DDE5-7E9F-FB5DF08BD4C0}"/>
              </a:ext>
            </a:extLst>
          </p:cNvPr>
          <p:cNvSpPr/>
          <p:nvPr/>
        </p:nvSpPr>
        <p:spPr>
          <a:xfrm>
            <a:off x="10218736" y="0"/>
            <a:ext cx="1973263" cy="66985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 name="textruta 10">
            <a:extLst>
              <a:ext uri="{FF2B5EF4-FFF2-40B4-BE49-F238E27FC236}">
                <a16:creationId xmlns:a16="http://schemas.microsoft.com/office/drawing/2014/main" id="{A8CF3829-F356-4122-4ED0-602EBEE25C1F}"/>
              </a:ext>
            </a:extLst>
          </p:cNvPr>
          <p:cNvSpPr txBox="1"/>
          <p:nvPr/>
        </p:nvSpPr>
        <p:spPr>
          <a:xfrm>
            <a:off x="10218737" y="142875"/>
            <a:ext cx="1803400" cy="369332"/>
          </a:xfrm>
          <a:prstGeom prst="rect">
            <a:avLst/>
          </a:prstGeom>
          <a:noFill/>
        </p:spPr>
        <p:txBody>
          <a:bodyPr wrap="square" rtlCol="0">
            <a:spAutoFit/>
          </a:bodyPr>
          <a:lstStyle/>
          <a:p>
            <a:pPr algn="r"/>
            <a:r>
              <a:rPr lang="sv-SE">
                <a:solidFill>
                  <a:schemeClr val="bg1"/>
                </a:solidFill>
              </a:rPr>
              <a:t>APT-material 2</a:t>
            </a:r>
          </a:p>
        </p:txBody>
      </p:sp>
      <p:pic>
        <p:nvPicPr>
          <p:cNvPr id="10" name="Bildobjekt 9" descr="En bild som visar person, inomhus, fönster, personer&#10;&#10;Automatiskt genererad beskrivning">
            <a:extLst>
              <a:ext uri="{FF2B5EF4-FFF2-40B4-BE49-F238E27FC236}">
                <a16:creationId xmlns:a16="http://schemas.microsoft.com/office/drawing/2014/main" id="{C321F679-51E9-B6CC-1325-24D37E86E7B8}"/>
              </a:ext>
            </a:extLst>
          </p:cNvPr>
          <p:cNvPicPr>
            <a:picLocks noChangeAspect="1"/>
          </p:cNvPicPr>
          <p:nvPr/>
        </p:nvPicPr>
        <p:blipFill>
          <a:blip r:embed="rId3"/>
          <a:stretch>
            <a:fillRect/>
          </a:stretch>
        </p:blipFill>
        <p:spPr>
          <a:xfrm>
            <a:off x="6511852" y="2101623"/>
            <a:ext cx="5080000" cy="3390900"/>
          </a:xfrm>
          <a:prstGeom prst="rect">
            <a:avLst/>
          </a:prstGeom>
        </p:spPr>
      </p:pic>
    </p:spTree>
    <p:extLst>
      <p:ext uri="{BB962C8B-B14F-4D97-AF65-F5344CB8AC3E}">
        <p14:creationId xmlns:p14="http://schemas.microsoft.com/office/powerpoint/2010/main" val="976808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37498DFD-F81C-EF54-0D4B-BD529B7E58DD}"/>
              </a:ext>
            </a:extLst>
          </p:cNvPr>
          <p:cNvSpPr/>
          <p:nvPr/>
        </p:nvSpPr>
        <p:spPr>
          <a:xfrm>
            <a:off x="0" y="434502"/>
            <a:ext cx="4409872" cy="57068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74399785-1AFF-9B83-93C0-7FB28216D9BB}"/>
              </a:ext>
            </a:extLst>
          </p:cNvPr>
          <p:cNvSpPr>
            <a:spLocks noGrp="1"/>
          </p:cNvSpPr>
          <p:nvPr>
            <p:ph type="title"/>
          </p:nvPr>
        </p:nvSpPr>
        <p:spPr/>
        <p:txBody>
          <a:bodyPr/>
          <a:lstStyle/>
          <a:p>
            <a:r>
              <a:rPr lang="sv-SE"/>
              <a:t>Aktuellt just nu: </a:t>
            </a:r>
            <a:br>
              <a:rPr lang="sv-SE"/>
            </a:br>
            <a:r>
              <a:rPr lang="sv-SE"/>
              <a:t>Utbildare &amp; Utbildningsstöd sökes!</a:t>
            </a:r>
          </a:p>
        </p:txBody>
      </p:sp>
      <p:sp>
        <p:nvSpPr>
          <p:cNvPr id="3" name="Platshållare för innehåll 2">
            <a:extLst>
              <a:ext uri="{FF2B5EF4-FFF2-40B4-BE49-F238E27FC236}">
                <a16:creationId xmlns:a16="http://schemas.microsoft.com/office/drawing/2014/main" id="{CFC359BE-BE6F-E1C0-E0E7-7E5B9ED61920}"/>
              </a:ext>
            </a:extLst>
          </p:cNvPr>
          <p:cNvSpPr>
            <a:spLocks noGrp="1"/>
          </p:cNvSpPr>
          <p:nvPr>
            <p:ph sz="quarter" idx="13"/>
          </p:nvPr>
        </p:nvSpPr>
        <p:spPr>
          <a:xfrm>
            <a:off x="812800" y="1665288"/>
            <a:ext cx="6340475" cy="4535488"/>
          </a:xfrm>
        </p:spPr>
        <p:txBody>
          <a:bodyPr>
            <a:normAutofit/>
          </a:bodyPr>
          <a:lstStyle/>
          <a:p>
            <a:r>
              <a:rPr lang="sv-SE" dirty="0"/>
              <a:t>Du som är intresserad kommer kunna göra en intresseanmälan om att bli Utbildare eller Utbildningsstöd i Cosmic</a:t>
            </a:r>
          </a:p>
          <a:p>
            <a:r>
              <a:rPr lang="sv-SE" dirty="0"/>
              <a:t>Utbildare (20 </a:t>
            </a:r>
            <a:r>
              <a:rPr lang="sv-SE" dirty="0" err="1"/>
              <a:t>st</a:t>
            </a:r>
            <a:r>
              <a:rPr lang="sv-SE" dirty="0"/>
              <a:t> i Region Halland) går 9 veckors utbildning hösten 2023</a:t>
            </a:r>
          </a:p>
          <a:p>
            <a:r>
              <a:rPr lang="sv-SE" dirty="0"/>
              <a:t>Utbildningsstöd (ca 40 </a:t>
            </a:r>
            <a:r>
              <a:rPr lang="sv-SE" dirty="0" err="1"/>
              <a:t>st</a:t>
            </a:r>
            <a:r>
              <a:rPr lang="sv-SE" dirty="0"/>
              <a:t>) får en utbildning våren 2024</a:t>
            </a:r>
          </a:p>
          <a:p>
            <a:r>
              <a:rPr lang="sv-SE" dirty="0"/>
              <a:t>De intresseanmälningar som blir aktuella väljs ut i dialog med chef och medarbetare</a:t>
            </a:r>
          </a:p>
          <a:p>
            <a:r>
              <a:rPr lang="sv-SE" dirty="0"/>
              <a:t>Mer information och anmälan kommer på </a:t>
            </a:r>
            <a:r>
              <a:rPr lang="sv-SE" dirty="0">
                <a:hlinkClick r:id="rId3"/>
              </a:rPr>
              <a:t>FVIS.regionhalland.se</a:t>
            </a:r>
            <a:endParaRPr lang="sv-SE" dirty="0"/>
          </a:p>
          <a:p>
            <a:r>
              <a:rPr lang="sv-SE" dirty="0"/>
              <a:t>Urval sker löpande</a:t>
            </a:r>
          </a:p>
        </p:txBody>
      </p:sp>
      <p:sp>
        <p:nvSpPr>
          <p:cNvPr id="4" name="Platshållare för datum 3">
            <a:extLst>
              <a:ext uri="{FF2B5EF4-FFF2-40B4-BE49-F238E27FC236}">
                <a16:creationId xmlns:a16="http://schemas.microsoft.com/office/drawing/2014/main" id="{48654A0F-B524-CB2F-8635-72285E79200B}"/>
              </a:ext>
            </a:extLst>
          </p:cNvPr>
          <p:cNvSpPr>
            <a:spLocks noGrp="1"/>
          </p:cNvSpPr>
          <p:nvPr>
            <p:ph type="dt" sz="half" idx="14"/>
          </p:nvPr>
        </p:nvSpPr>
        <p:spPr/>
        <p:txBody>
          <a:bodyPr/>
          <a:lstStyle/>
          <a:p>
            <a:r>
              <a:rPr lang="sv-SE"/>
              <a:t>Region Halland  │</a:t>
            </a:r>
          </a:p>
        </p:txBody>
      </p:sp>
      <p:sp>
        <p:nvSpPr>
          <p:cNvPr id="5" name="Platshållare för sidfot 4">
            <a:extLst>
              <a:ext uri="{FF2B5EF4-FFF2-40B4-BE49-F238E27FC236}">
                <a16:creationId xmlns:a16="http://schemas.microsoft.com/office/drawing/2014/main" id="{7EC8DD2A-E77A-BA01-5C0E-47BB19D17517}"/>
              </a:ext>
            </a:extLst>
          </p:cNvPr>
          <p:cNvSpPr>
            <a:spLocks noGrp="1"/>
          </p:cNvSpPr>
          <p:nvPr>
            <p:ph type="ftr" sz="quarter" idx="15"/>
          </p:nvPr>
        </p:nvSpPr>
        <p:spPr/>
        <p:txBody>
          <a:bodyPr/>
          <a:lstStyle/>
          <a:p>
            <a:r>
              <a:rPr lang="sv-SE"/>
              <a:t>Halland – Bästa livsplatsen</a:t>
            </a:r>
          </a:p>
        </p:txBody>
      </p:sp>
      <p:sp>
        <p:nvSpPr>
          <p:cNvPr id="6" name="Platshållare för bildnummer 5">
            <a:extLst>
              <a:ext uri="{FF2B5EF4-FFF2-40B4-BE49-F238E27FC236}">
                <a16:creationId xmlns:a16="http://schemas.microsoft.com/office/drawing/2014/main" id="{60B5A49B-56D1-F78F-01EE-5639C72804B3}"/>
              </a:ext>
            </a:extLst>
          </p:cNvPr>
          <p:cNvSpPr>
            <a:spLocks noGrp="1"/>
          </p:cNvSpPr>
          <p:nvPr>
            <p:ph type="sldNum" sz="quarter" idx="16"/>
          </p:nvPr>
        </p:nvSpPr>
        <p:spPr/>
        <p:txBody>
          <a:bodyPr/>
          <a:lstStyle/>
          <a:p>
            <a:fld id="{E8645303-2AAE-45D1-913A-B06AE6474513}" type="slidenum">
              <a:rPr lang="sv-SE" smtClean="0"/>
              <a:pPr/>
              <a:t>6</a:t>
            </a:fld>
            <a:endParaRPr lang="sv-SE"/>
          </a:p>
        </p:txBody>
      </p:sp>
      <p:sp>
        <p:nvSpPr>
          <p:cNvPr id="11" name="Rektangel 10">
            <a:extLst>
              <a:ext uri="{FF2B5EF4-FFF2-40B4-BE49-F238E27FC236}">
                <a16:creationId xmlns:a16="http://schemas.microsoft.com/office/drawing/2014/main" id="{51E0D2CD-8674-2839-4D58-F4FE2C0F0B4E}"/>
              </a:ext>
            </a:extLst>
          </p:cNvPr>
          <p:cNvSpPr/>
          <p:nvPr/>
        </p:nvSpPr>
        <p:spPr>
          <a:xfrm>
            <a:off x="10218736" y="0"/>
            <a:ext cx="1973263" cy="66985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3" name="textruta 12">
            <a:extLst>
              <a:ext uri="{FF2B5EF4-FFF2-40B4-BE49-F238E27FC236}">
                <a16:creationId xmlns:a16="http://schemas.microsoft.com/office/drawing/2014/main" id="{6A7B6C34-1F57-A72A-D51E-491FFC1DABF1}"/>
              </a:ext>
            </a:extLst>
          </p:cNvPr>
          <p:cNvSpPr txBox="1"/>
          <p:nvPr/>
        </p:nvSpPr>
        <p:spPr>
          <a:xfrm>
            <a:off x="10218737" y="142875"/>
            <a:ext cx="1803400" cy="369332"/>
          </a:xfrm>
          <a:prstGeom prst="rect">
            <a:avLst/>
          </a:prstGeom>
          <a:noFill/>
        </p:spPr>
        <p:txBody>
          <a:bodyPr wrap="square" rtlCol="0">
            <a:spAutoFit/>
          </a:bodyPr>
          <a:lstStyle/>
          <a:p>
            <a:pPr algn="r"/>
            <a:r>
              <a:rPr lang="sv-SE">
                <a:solidFill>
                  <a:schemeClr val="bg1"/>
                </a:solidFill>
              </a:rPr>
              <a:t>APT-material 2</a:t>
            </a:r>
          </a:p>
        </p:txBody>
      </p:sp>
      <p:pic>
        <p:nvPicPr>
          <p:cNvPr id="18" name="Bildobjekt 17" descr="Personer i ett klass rum">
            <a:extLst>
              <a:ext uri="{FF2B5EF4-FFF2-40B4-BE49-F238E27FC236}">
                <a16:creationId xmlns:a16="http://schemas.microsoft.com/office/drawing/2014/main" id="{D850CCC0-2454-EA5F-9649-8BB8012DF85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219632" y="2098608"/>
            <a:ext cx="4530913" cy="3020376"/>
          </a:xfrm>
          <a:prstGeom prst="rect">
            <a:avLst/>
          </a:prstGeom>
        </p:spPr>
      </p:pic>
    </p:spTree>
    <p:extLst>
      <p:ext uri="{BB962C8B-B14F-4D97-AF65-F5344CB8AC3E}">
        <p14:creationId xmlns:p14="http://schemas.microsoft.com/office/powerpoint/2010/main" val="4248251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79106D1-6348-F06D-A72C-2A687EA555B2}"/>
              </a:ext>
            </a:extLst>
          </p:cNvPr>
          <p:cNvSpPr>
            <a:spLocks noGrp="1"/>
          </p:cNvSpPr>
          <p:nvPr>
            <p:ph type="title"/>
          </p:nvPr>
        </p:nvSpPr>
        <p:spPr/>
        <p:txBody>
          <a:bodyPr/>
          <a:lstStyle/>
          <a:p>
            <a:r>
              <a:rPr lang="sv-SE"/>
              <a:t>Till nästa gång:</a:t>
            </a:r>
          </a:p>
        </p:txBody>
      </p:sp>
      <p:sp>
        <p:nvSpPr>
          <p:cNvPr id="3" name="Platshållare för innehåll 2">
            <a:extLst>
              <a:ext uri="{FF2B5EF4-FFF2-40B4-BE49-F238E27FC236}">
                <a16:creationId xmlns:a16="http://schemas.microsoft.com/office/drawing/2014/main" id="{D1072423-5E2B-C3A0-5F39-405631059772}"/>
              </a:ext>
            </a:extLst>
          </p:cNvPr>
          <p:cNvSpPr>
            <a:spLocks noGrp="1"/>
          </p:cNvSpPr>
          <p:nvPr>
            <p:ph sz="quarter" idx="13"/>
          </p:nvPr>
        </p:nvSpPr>
        <p:spPr>
          <a:xfrm>
            <a:off x="803275" y="1665288"/>
            <a:ext cx="5292725" cy="4535488"/>
          </a:xfrm>
        </p:spPr>
        <p:txBody>
          <a:bodyPr/>
          <a:lstStyle/>
          <a:p>
            <a:r>
              <a:rPr lang="sv-SE" dirty="0"/>
              <a:t>Nästa information om införandet av Cosmic kommer i mars/april.</a:t>
            </a:r>
          </a:p>
          <a:p>
            <a:r>
              <a:rPr lang="sv-SE" dirty="0"/>
              <a:t>Information, nyheter, uppdateringar och film finns på hemsidan: </a:t>
            </a:r>
            <a:r>
              <a:rPr lang="sv-SE" dirty="0">
                <a:hlinkClick r:id="rId3"/>
              </a:rPr>
              <a:t>FVIS.regionhalland.se</a:t>
            </a:r>
            <a:endParaRPr lang="sv-SE" dirty="0"/>
          </a:p>
          <a:p>
            <a:r>
              <a:rPr lang="sv-SE" dirty="0"/>
              <a:t>Frågor, kommentarer, synpunkter, förslag skickas till: </a:t>
            </a:r>
            <a:r>
              <a:rPr lang="sv-SE" dirty="0">
                <a:hlinkClick r:id="rId4"/>
              </a:rPr>
              <a:t>katarina.larborn@regionhalland.se</a:t>
            </a:r>
            <a:r>
              <a:rPr lang="sv-SE" dirty="0"/>
              <a:t> </a:t>
            </a:r>
          </a:p>
        </p:txBody>
      </p:sp>
      <p:sp>
        <p:nvSpPr>
          <p:cNvPr id="4" name="Platshållare för datum 3">
            <a:extLst>
              <a:ext uri="{FF2B5EF4-FFF2-40B4-BE49-F238E27FC236}">
                <a16:creationId xmlns:a16="http://schemas.microsoft.com/office/drawing/2014/main" id="{30C3E9DA-28C8-06DF-D5B0-09E7F53104F5}"/>
              </a:ext>
            </a:extLst>
          </p:cNvPr>
          <p:cNvSpPr>
            <a:spLocks noGrp="1"/>
          </p:cNvSpPr>
          <p:nvPr>
            <p:ph type="dt" sz="half" idx="14"/>
          </p:nvPr>
        </p:nvSpPr>
        <p:spPr/>
        <p:txBody>
          <a:bodyPr/>
          <a:lstStyle/>
          <a:p>
            <a:r>
              <a:rPr lang="sv-SE"/>
              <a:t>Region Halland  │</a:t>
            </a:r>
          </a:p>
        </p:txBody>
      </p:sp>
      <p:sp>
        <p:nvSpPr>
          <p:cNvPr id="5" name="Platshållare för sidfot 4">
            <a:extLst>
              <a:ext uri="{FF2B5EF4-FFF2-40B4-BE49-F238E27FC236}">
                <a16:creationId xmlns:a16="http://schemas.microsoft.com/office/drawing/2014/main" id="{D3DCA591-DCC3-9BC1-88D4-281EEB350E05}"/>
              </a:ext>
            </a:extLst>
          </p:cNvPr>
          <p:cNvSpPr>
            <a:spLocks noGrp="1"/>
          </p:cNvSpPr>
          <p:nvPr>
            <p:ph type="ftr" sz="quarter" idx="15"/>
          </p:nvPr>
        </p:nvSpPr>
        <p:spPr/>
        <p:txBody>
          <a:bodyPr/>
          <a:lstStyle/>
          <a:p>
            <a:r>
              <a:rPr lang="sv-SE"/>
              <a:t>Halland – Bästa livsplatsen</a:t>
            </a:r>
          </a:p>
        </p:txBody>
      </p:sp>
      <p:sp>
        <p:nvSpPr>
          <p:cNvPr id="6" name="Platshållare för bildnummer 5">
            <a:extLst>
              <a:ext uri="{FF2B5EF4-FFF2-40B4-BE49-F238E27FC236}">
                <a16:creationId xmlns:a16="http://schemas.microsoft.com/office/drawing/2014/main" id="{6E621E70-52C1-39EF-32C4-4716E4F96756}"/>
              </a:ext>
            </a:extLst>
          </p:cNvPr>
          <p:cNvSpPr>
            <a:spLocks noGrp="1"/>
          </p:cNvSpPr>
          <p:nvPr>
            <p:ph type="sldNum" sz="quarter" idx="16"/>
          </p:nvPr>
        </p:nvSpPr>
        <p:spPr/>
        <p:txBody>
          <a:bodyPr/>
          <a:lstStyle/>
          <a:p>
            <a:fld id="{E8645303-2AAE-45D1-913A-B06AE6474513}" type="slidenum">
              <a:rPr lang="sv-SE" smtClean="0"/>
              <a:pPr/>
              <a:t>7</a:t>
            </a:fld>
            <a:endParaRPr lang="sv-SE"/>
          </a:p>
        </p:txBody>
      </p:sp>
      <p:sp>
        <p:nvSpPr>
          <p:cNvPr id="12" name="Pil: höger 11">
            <a:extLst>
              <a:ext uri="{FF2B5EF4-FFF2-40B4-BE49-F238E27FC236}">
                <a16:creationId xmlns:a16="http://schemas.microsoft.com/office/drawing/2014/main" id="{AE6FE1E2-69F0-068F-1960-5EFAB99C7155}"/>
              </a:ext>
            </a:extLst>
          </p:cNvPr>
          <p:cNvSpPr/>
          <p:nvPr/>
        </p:nvSpPr>
        <p:spPr>
          <a:xfrm>
            <a:off x="6014932" y="2809478"/>
            <a:ext cx="687180" cy="199536"/>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 name="Rektangel 10">
            <a:extLst>
              <a:ext uri="{FF2B5EF4-FFF2-40B4-BE49-F238E27FC236}">
                <a16:creationId xmlns:a16="http://schemas.microsoft.com/office/drawing/2014/main" id="{57F3AB51-DBC3-3252-70D9-D72460E7D47A}"/>
              </a:ext>
            </a:extLst>
          </p:cNvPr>
          <p:cNvSpPr/>
          <p:nvPr/>
        </p:nvSpPr>
        <p:spPr>
          <a:xfrm>
            <a:off x="10218736" y="0"/>
            <a:ext cx="1973263" cy="66985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textruta 13">
            <a:extLst>
              <a:ext uri="{FF2B5EF4-FFF2-40B4-BE49-F238E27FC236}">
                <a16:creationId xmlns:a16="http://schemas.microsoft.com/office/drawing/2014/main" id="{1319E49F-714A-761E-A23E-1FB25AAC79F7}"/>
              </a:ext>
            </a:extLst>
          </p:cNvPr>
          <p:cNvSpPr txBox="1"/>
          <p:nvPr/>
        </p:nvSpPr>
        <p:spPr>
          <a:xfrm>
            <a:off x="10218737" y="142875"/>
            <a:ext cx="1803400" cy="369332"/>
          </a:xfrm>
          <a:prstGeom prst="rect">
            <a:avLst/>
          </a:prstGeom>
          <a:noFill/>
        </p:spPr>
        <p:txBody>
          <a:bodyPr wrap="square" rtlCol="0">
            <a:spAutoFit/>
          </a:bodyPr>
          <a:lstStyle/>
          <a:p>
            <a:pPr algn="r"/>
            <a:r>
              <a:rPr lang="sv-SE">
                <a:solidFill>
                  <a:schemeClr val="bg1"/>
                </a:solidFill>
              </a:rPr>
              <a:t>APT-material 2</a:t>
            </a:r>
          </a:p>
        </p:txBody>
      </p:sp>
      <p:pic>
        <p:nvPicPr>
          <p:cNvPr id="13" name="Bildobjekt 12">
            <a:extLst>
              <a:ext uri="{FF2B5EF4-FFF2-40B4-BE49-F238E27FC236}">
                <a16:creationId xmlns:a16="http://schemas.microsoft.com/office/drawing/2014/main" id="{946033EC-2416-3178-53E5-BE5DE52D3C28}"/>
              </a:ext>
            </a:extLst>
          </p:cNvPr>
          <p:cNvPicPr>
            <a:picLocks noChangeAspect="1"/>
          </p:cNvPicPr>
          <p:nvPr/>
        </p:nvPicPr>
        <p:blipFill rotWithShape="1">
          <a:blip r:embed="rId5"/>
          <a:srcRect l="33095" t="8976" r="33810" b="4142"/>
          <a:stretch/>
        </p:blipFill>
        <p:spPr>
          <a:xfrm>
            <a:off x="7010732" y="812727"/>
            <a:ext cx="4903037" cy="5388050"/>
          </a:xfrm>
          <a:prstGeom prst="rect">
            <a:avLst/>
          </a:prstGeom>
        </p:spPr>
      </p:pic>
    </p:spTree>
    <p:extLst>
      <p:ext uri="{BB962C8B-B14F-4D97-AF65-F5344CB8AC3E}">
        <p14:creationId xmlns:p14="http://schemas.microsoft.com/office/powerpoint/2010/main" val="16557398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datum 3"/>
          <p:cNvSpPr>
            <a:spLocks noGrp="1"/>
          </p:cNvSpPr>
          <p:nvPr>
            <p:ph type="dt" sz="half" idx="10"/>
          </p:nvPr>
        </p:nvSpPr>
        <p:spPr/>
        <p:txBody>
          <a:bodyPr/>
          <a:lstStyle/>
          <a:p>
            <a:r>
              <a:rPr lang="sv-SE"/>
              <a:t>Region Halland  │</a:t>
            </a:r>
          </a:p>
        </p:txBody>
      </p:sp>
      <p:sp>
        <p:nvSpPr>
          <p:cNvPr id="5" name="Platshållare för sidfot 4"/>
          <p:cNvSpPr>
            <a:spLocks noGrp="1"/>
          </p:cNvSpPr>
          <p:nvPr>
            <p:ph type="ftr" sz="quarter" idx="11"/>
          </p:nvPr>
        </p:nvSpPr>
        <p:spPr/>
        <p:txBody>
          <a:bodyPr/>
          <a:lstStyle/>
          <a:p>
            <a:r>
              <a:rPr lang="sv-SE"/>
              <a:t>Halland – Bästa livsplatsen</a:t>
            </a:r>
          </a:p>
        </p:txBody>
      </p:sp>
      <p:sp>
        <p:nvSpPr>
          <p:cNvPr id="6" name="Platshållare för bildnummer 5"/>
          <p:cNvSpPr>
            <a:spLocks noGrp="1"/>
          </p:cNvSpPr>
          <p:nvPr>
            <p:ph type="sldNum" sz="quarter" idx="12"/>
          </p:nvPr>
        </p:nvSpPr>
        <p:spPr/>
        <p:txBody>
          <a:bodyPr/>
          <a:lstStyle/>
          <a:p>
            <a:fld id="{E8645303-2AAE-45D1-913A-B06AE6474513}" type="slidenum">
              <a:rPr lang="sv-SE" smtClean="0"/>
              <a:pPr/>
              <a:t>8</a:t>
            </a:fld>
            <a:endParaRPr lang="sv-SE"/>
          </a:p>
        </p:txBody>
      </p:sp>
      <p:sp>
        <p:nvSpPr>
          <p:cNvPr id="7" name="Rubrik 6">
            <a:extLst>
              <a:ext uri="{FF2B5EF4-FFF2-40B4-BE49-F238E27FC236}">
                <a16:creationId xmlns:a16="http://schemas.microsoft.com/office/drawing/2014/main" id="{3C6DB630-EFBE-3F65-A75F-36975BE49687}"/>
              </a:ext>
            </a:extLst>
          </p:cNvPr>
          <p:cNvSpPr>
            <a:spLocks noGrp="1"/>
          </p:cNvSpPr>
          <p:nvPr>
            <p:ph type="title"/>
          </p:nvPr>
        </p:nvSpPr>
        <p:spPr/>
        <p:txBody>
          <a:bodyPr/>
          <a:lstStyle/>
          <a:p>
            <a:endParaRPr lang="sv-SE"/>
          </a:p>
        </p:txBody>
      </p:sp>
    </p:spTree>
    <p:extLst>
      <p:ext uri="{BB962C8B-B14F-4D97-AF65-F5344CB8AC3E}">
        <p14:creationId xmlns:p14="http://schemas.microsoft.com/office/powerpoint/2010/main" val="3935200919"/>
      </p:ext>
    </p:extLst>
  </p:cSld>
  <p:clrMapOvr>
    <a:masterClrMapping/>
  </p:clrMapOvr>
</p:sld>
</file>

<file path=ppt/theme/theme1.xml><?xml version="1.0" encoding="utf-8"?>
<a:theme xmlns:a="http://schemas.openxmlformats.org/drawingml/2006/main" name="Region Halland - blå">
  <a:themeElements>
    <a:clrScheme name="Region Halland">
      <a:dk1>
        <a:sysClr val="windowText" lastClr="000000"/>
      </a:dk1>
      <a:lt1>
        <a:sysClr val="window" lastClr="FFFFFF"/>
      </a:lt1>
      <a:dk2>
        <a:srgbClr val="00495D"/>
      </a:dk2>
      <a:lt2>
        <a:srgbClr val="F8F8F8"/>
      </a:lt2>
      <a:accent1>
        <a:srgbClr val="006858"/>
      </a:accent1>
      <a:accent2>
        <a:srgbClr val="A3D8E7"/>
      </a:accent2>
      <a:accent3>
        <a:srgbClr val="20AC6C"/>
      </a:accent3>
      <a:accent4>
        <a:srgbClr val="D8E69C"/>
      </a:accent4>
      <a:accent5>
        <a:srgbClr val="28B3C7"/>
      </a:accent5>
      <a:accent6>
        <a:srgbClr val="82CD9E"/>
      </a:accent6>
      <a:hlink>
        <a:srgbClr val="006966"/>
      </a:hlink>
      <a:folHlink>
        <a:srgbClr val="00506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dirty="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Region Halland blå.potx" id="{5384568C-46C8-4BDA-9C04-5B20A2E297BA}" vid="{85EA6A2E-8FBC-4B2E-B7F1-457A55978CCF}"/>
    </a:ext>
  </a:extLst>
</a:theme>
</file>

<file path=ppt/theme/theme2.xml><?xml version="1.0" encoding="utf-8"?>
<a:theme xmlns:a="http://schemas.openxmlformats.org/drawingml/2006/main" name="Office-tema">
  <a:themeElements>
    <a:clrScheme name="Region Halland">
      <a:dk1>
        <a:sysClr val="windowText" lastClr="000000"/>
      </a:dk1>
      <a:lt1>
        <a:sysClr val="window" lastClr="FFFFFF"/>
      </a:lt1>
      <a:dk2>
        <a:srgbClr val="005069"/>
      </a:dk2>
      <a:lt2>
        <a:srgbClr val="F8F8F8"/>
      </a:lt2>
      <a:accent1>
        <a:srgbClr val="006966"/>
      </a:accent1>
      <a:accent2>
        <a:srgbClr val="B4DEE6"/>
      </a:accent2>
      <a:accent3>
        <a:srgbClr val="0DA964"/>
      </a:accent3>
      <a:accent4>
        <a:srgbClr val="D8E69C"/>
      </a:accent4>
      <a:accent5>
        <a:srgbClr val="34BBC3"/>
      </a:accent5>
      <a:accent6>
        <a:srgbClr val="83C59B"/>
      </a:accent6>
      <a:hlink>
        <a:srgbClr val="006966"/>
      </a:hlink>
      <a:folHlink>
        <a:srgbClr val="00506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Region Halland">
      <a:dk1>
        <a:sysClr val="windowText" lastClr="000000"/>
      </a:dk1>
      <a:lt1>
        <a:sysClr val="window" lastClr="FFFFFF"/>
      </a:lt1>
      <a:dk2>
        <a:srgbClr val="005069"/>
      </a:dk2>
      <a:lt2>
        <a:srgbClr val="F8F8F8"/>
      </a:lt2>
      <a:accent1>
        <a:srgbClr val="006966"/>
      </a:accent1>
      <a:accent2>
        <a:srgbClr val="B4DEE6"/>
      </a:accent2>
      <a:accent3>
        <a:srgbClr val="0DA964"/>
      </a:accent3>
      <a:accent4>
        <a:srgbClr val="D8E69C"/>
      </a:accent4>
      <a:accent5>
        <a:srgbClr val="34BBC3"/>
      </a:accent5>
      <a:accent6>
        <a:srgbClr val="83C59B"/>
      </a:accent6>
      <a:hlink>
        <a:srgbClr val="006966"/>
      </a:hlink>
      <a:folHlink>
        <a:srgbClr val="00506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Region Halland blå</Template>
  <TotalTime>464</TotalTime>
  <Words>1375</Words>
  <Application>Microsoft Office PowerPoint</Application>
  <PresentationFormat>Bredbild</PresentationFormat>
  <Paragraphs>125</Paragraphs>
  <Slides>8</Slides>
  <Notes>8</Notes>
  <HiddenSlides>0</HiddenSlides>
  <MMClips>0</MMClips>
  <ScaleCrop>false</ScaleCrop>
  <HeadingPairs>
    <vt:vector size="6" baseType="variant">
      <vt:variant>
        <vt:lpstr>Använt teckensnitt</vt:lpstr>
      </vt:variant>
      <vt:variant>
        <vt:i4>2</vt:i4>
      </vt:variant>
      <vt:variant>
        <vt:lpstr>Tema</vt:lpstr>
      </vt:variant>
      <vt:variant>
        <vt:i4>1</vt:i4>
      </vt:variant>
      <vt:variant>
        <vt:lpstr>Bildrubriker</vt:lpstr>
      </vt:variant>
      <vt:variant>
        <vt:i4>8</vt:i4>
      </vt:variant>
    </vt:vector>
  </HeadingPairs>
  <TitlesOfParts>
    <vt:vector size="11" baseType="lpstr">
      <vt:lpstr>Arial</vt:lpstr>
      <vt:lpstr>Calibri</vt:lpstr>
      <vt:lpstr>Region Halland - blå</vt:lpstr>
      <vt:lpstr>Varför nytt vårdinformationsstöd och Cosmic?</vt:lpstr>
      <vt:lpstr>Varför behöver vi ett nytt vårdinformationsstöd?</vt:lpstr>
      <vt:lpstr>Cosmic påverkar oss alla, på olika sätt</vt:lpstr>
      <vt:lpstr>För oss som jobbar i vården</vt:lpstr>
      <vt:lpstr>Aktuellt just nu:  Ditt engagemang är viktigt – vi behöver dig!</vt:lpstr>
      <vt:lpstr>Aktuellt just nu:  Utbildare &amp; Utbildningsstöd sökes!</vt:lpstr>
      <vt:lpstr>Till nästa gång:</vt:lpstr>
      <vt:lpstr>PowerPoint-presentation</vt:lpstr>
    </vt:vector>
  </TitlesOfParts>
  <Company>Region Halland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Rydelius Gustaf HS</dc:creator>
  <cp:keywords>class='Open'</cp:keywords>
  <cp:lastModifiedBy>Larborn Katarina RK</cp:lastModifiedBy>
  <cp:revision>7</cp:revision>
  <dcterms:created xsi:type="dcterms:W3CDTF">2022-12-13T14:59:04Z</dcterms:created>
  <dcterms:modified xsi:type="dcterms:W3CDTF">2023-02-02T12:19:00Z</dcterms:modified>
</cp:coreProperties>
</file>