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  <p:sldMasterId id="2147483648" r:id="rId5"/>
    <p:sldMasterId id="2147483684" r:id="rId6"/>
  </p:sldMasterIdLst>
  <p:notesMasterIdLst>
    <p:notesMasterId r:id="rId29"/>
  </p:notesMasterIdLst>
  <p:handoutMasterIdLst>
    <p:handoutMasterId r:id="rId30"/>
  </p:handoutMasterIdLst>
  <p:sldIdLst>
    <p:sldId id="2142533063" r:id="rId7"/>
    <p:sldId id="2142533070" r:id="rId8"/>
    <p:sldId id="2142533075" r:id="rId9"/>
    <p:sldId id="2142533079" r:id="rId10"/>
    <p:sldId id="2142533076" r:id="rId11"/>
    <p:sldId id="2142533077" r:id="rId12"/>
    <p:sldId id="2142533078" r:id="rId13"/>
    <p:sldId id="2142533080" r:id="rId14"/>
    <p:sldId id="2142533085" r:id="rId15"/>
    <p:sldId id="2142533083" r:id="rId16"/>
    <p:sldId id="2142533084" r:id="rId17"/>
    <p:sldId id="2142533081" r:id="rId18"/>
    <p:sldId id="2142533082" r:id="rId19"/>
    <p:sldId id="2142533071" r:id="rId20"/>
    <p:sldId id="2142533072" r:id="rId21"/>
    <p:sldId id="2142533073" r:id="rId22"/>
    <p:sldId id="2142533074" r:id="rId23"/>
    <p:sldId id="2142533067" r:id="rId24"/>
    <p:sldId id="2142533068" r:id="rId25"/>
    <p:sldId id="2142533069" r:id="rId26"/>
    <p:sldId id="2142533086" r:id="rId27"/>
    <p:sldId id="2142533061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0332FA32-E790-4CD3-86B6-B248B4EADE8B}">
          <p14:sldIdLst>
            <p14:sldId id="2142533063"/>
            <p14:sldId id="2142533070"/>
            <p14:sldId id="2142533075"/>
            <p14:sldId id="2142533079"/>
            <p14:sldId id="2142533076"/>
            <p14:sldId id="2142533077"/>
            <p14:sldId id="2142533078"/>
            <p14:sldId id="2142533080"/>
            <p14:sldId id="2142533085"/>
            <p14:sldId id="2142533083"/>
            <p14:sldId id="2142533084"/>
            <p14:sldId id="2142533081"/>
            <p14:sldId id="2142533082"/>
            <p14:sldId id="2142533071"/>
            <p14:sldId id="2142533072"/>
            <p14:sldId id="2142533073"/>
            <p14:sldId id="2142533074"/>
            <p14:sldId id="2142533067"/>
            <p14:sldId id="2142533068"/>
            <p14:sldId id="2142533069"/>
            <p14:sldId id="2142533086"/>
            <p14:sldId id="21425330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na Jonsson" initials="SJ" lastIdx="6" clrIdx="1">
    <p:extLst>
      <p:ext uri="{19B8F6BF-5375-455C-9EA6-DF929625EA0E}">
        <p15:presenceInfo xmlns:p15="http://schemas.microsoft.com/office/powerpoint/2012/main" userId="S::stina.jonsson@xlent.se::fe3498a6-7a08-43b0-87b5-ab5ed1f427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3CDCD"/>
    <a:srgbClr val="B6C8ED"/>
    <a:srgbClr val="FF0066"/>
    <a:srgbClr val="FFFF66"/>
    <a:srgbClr val="CC99FF"/>
    <a:srgbClr val="CEF74B"/>
    <a:srgbClr val="FF9966"/>
    <a:srgbClr val="FFFF99"/>
    <a:srgbClr val="F4F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2C346-AED0-4C0C-864D-3E8A952DE679}" v="1" dt="2022-12-14T15:22:42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7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born Katarina RK" userId="f05856f7-905e-41ee-9131-f18cc1d06330" providerId="ADAL" clId="{4E45EEAD-89F6-4B2A-98FD-622722AF39CB}"/>
    <pc:docChg chg="addSld modSld modSection">
      <pc:chgData name="Larborn Katarina RK" userId="f05856f7-905e-41ee-9131-f18cc1d06330" providerId="ADAL" clId="{4E45EEAD-89F6-4B2A-98FD-622722AF39CB}" dt="2022-12-15T11:25:42.704" v="81" actId="5793"/>
      <pc:docMkLst>
        <pc:docMk/>
      </pc:docMkLst>
      <pc:sldChg chg="modSp new mod">
        <pc:chgData name="Larborn Katarina RK" userId="f05856f7-905e-41ee-9131-f18cc1d06330" providerId="ADAL" clId="{4E45EEAD-89F6-4B2A-98FD-622722AF39CB}" dt="2022-12-15T11:25:42.704" v="81" actId="5793"/>
        <pc:sldMkLst>
          <pc:docMk/>
          <pc:sldMk cId="3284857558" sldId="2142533086"/>
        </pc:sldMkLst>
        <pc:spChg chg="mod">
          <ac:chgData name="Larborn Katarina RK" userId="f05856f7-905e-41ee-9131-f18cc1d06330" providerId="ADAL" clId="{4E45EEAD-89F6-4B2A-98FD-622722AF39CB}" dt="2022-12-15T11:24:01.171" v="62" actId="20577"/>
          <ac:spMkLst>
            <pc:docMk/>
            <pc:sldMk cId="3284857558" sldId="2142533086"/>
            <ac:spMk id="2" creationId="{71D63B97-91A4-DBBA-224C-851E6581A42D}"/>
          </ac:spMkLst>
        </pc:spChg>
        <pc:spChg chg="mod">
          <ac:chgData name="Larborn Katarina RK" userId="f05856f7-905e-41ee-9131-f18cc1d06330" providerId="ADAL" clId="{4E45EEAD-89F6-4B2A-98FD-622722AF39CB}" dt="2022-12-15T11:25:42.704" v="81" actId="5793"/>
          <ac:spMkLst>
            <pc:docMk/>
            <pc:sldMk cId="3284857558" sldId="2142533086"/>
            <ac:spMk id="3" creationId="{9E68D05B-3DD8-ABAA-3C6D-CF616DB8691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CE5FF-AD53-4344-9124-DEF2DFDC0B0D}" type="doc">
      <dgm:prSet loTypeId="urn:microsoft.com/office/officeart/2005/8/layout/hProcess9" loCatId="process" qsTypeId="urn:microsoft.com/office/officeart/2005/8/quickstyle/simple1" qsCatId="simple" csTypeId="urn:microsoft.com/office/officeart/2005/8/colors/accent3_4" csCatId="accent3" phldr="1"/>
      <dgm:spPr/>
    </dgm:pt>
    <dgm:pt modelId="{1B30843E-0FA7-411F-94EB-CC920DB508B7}">
      <dgm:prSet phldrT="[Text]" custT="1"/>
      <dgm:spPr>
        <a:solidFill>
          <a:schemeClr val="accent3"/>
        </a:solidFill>
      </dgm:spPr>
      <dgm:t>
        <a:bodyPr/>
        <a:lstStyle/>
        <a:p>
          <a:r>
            <a:rPr lang="sv-SE" sz="2600"/>
            <a:t>Grundfunktionalitet </a:t>
          </a:r>
          <a:r>
            <a:rPr lang="sv-SE" sz="1800"/>
            <a:t>ersätta huvudjournalsystem*</a:t>
          </a:r>
        </a:p>
      </dgm:t>
    </dgm:pt>
    <dgm:pt modelId="{47A4FFC9-CF7F-4D25-80D7-8FF12DA3FC7B}" type="parTrans" cxnId="{A81555FA-DFAB-4F6A-A719-76084B84C368}">
      <dgm:prSet/>
      <dgm:spPr/>
      <dgm:t>
        <a:bodyPr/>
        <a:lstStyle/>
        <a:p>
          <a:endParaRPr lang="sv-SE"/>
        </a:p>
      </dgm:t>
    </dgm:pt>
    <dgm:pt modelId="{B824B1C2-97DA-429E-9C8E-229CEF934405}" type="sibTrans" cxnId="{A81555FA-DFAB-4F6A-A719-76084B84C368}">
      <dgm:prSet/>
      <dgm:spPr/>
      <dgm:t>
        <a:bodyPr/>
        <a:lstStyle/>
        <a:p>
          <a:endParaRPr lang="sv-SE"/>
        </a:p>
      </dgm:t>
    </dgm:pt>
    <dgm:pt modelId="{109D42AD-096F-4CF5-8904-FE1221CFD16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sv-SE" sz="2500"/>
            <a:t>Specialområden </a:t>
          </a:r>
          <a:r>
            <a:rPr lang="sv-SE" sz="1800"/>
            <a:t>fasa ut befintliga system</a:t>
          </a:r>
        </a:p>
      </dgm:t>
    </dgm:pt>
    <dgm:pt modelId="{A3496265-EC18-488D-BE06-CC316CEF778D}" type="parTrans" cxnId="{45A45894-1E6E-470A-A5BF-5942425EDF2D}">
      <dgm:prSet/>
      <dgm:spPr/>
      <dgm:t>
        <a:bodyPr/>
        <a:lstStyle/>
        <a:p>
          <a:endParaRPr lang="sv-SE"/>
        </a:p>
      </dgm:t>
    </dgm:pt>
    <dgm:pt modelId="{443EA4D1-8268-4E6F-A140-63ECC1C83A0A}" type="sibTrans" cxnId="{45A45894-1E6E-470A-A5BF-5942425EDF2D}">
      <dgm:prSet/>
      <dgm:spPr/>
      <dgm:t>
        <a:bodyPr/>
        <a:lstStyle/>
        <a:p>
          <a:endParaRPr lang="sv-SE"/>
        </a:p>
      </dgm:t>
    </dgm:pt>
    <dgm:pt modelId="{039A7489-18F1-41EB-BB52-3DC23E801F4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sv-SE" sz="2500"/>
            <a:t>Specialområden </a:t>
          </a:r>
          <a:r>
            <a:rPr lang="sv-SE" sz="1800"/>
            <a:t>fasa ut befintliga system</a:t>
          </a:r>
        </a:p>
      </dgm:t>
    </dgm:pt>
    <dgm:pt modelId="{EC5A7766-2720-4689-89D9-70F4BCD826ED}" type="parTrans" cxnId="{8D4D4D8D-6A0B-4B96-A006-4B3410DC570F}">
      <dgm:prSet/>
      <dgm:spPr/>
      <dgm:t>
        <a:bodyPr/>
        <a:lstStyle/>
        <a:p>
          <a:endParaRPr lang="sv-SE"/>
        </a:p>
      </dgm:t>
    </dgm:pt>
    <dgm:pt modelId="{0FDBDB9E-BAF1-4E74-8AB1-444A5F27C97A}" type="sibTrans" cxnId="{8D4D4D8D-6A0B-4B96-A006-4B3410DC570F}">
      <dgm:prSet/>
      <dgm:spPr/>
      <dgm:t>
        <a:bodyPr/>
        <a:lstStyle/>
        <a:p>
          <a:endParaRPr lang="sv-SE"/>
        </a:p>
      </dgm:t>
    </dgm:pt>
    <dgm:pt modelId="{8FB1BA48-EC45-4B2D-8FA8-10DEFD0DCA76}" type="pres">
      <dgm:prSet presAssocID="{1E7CE5FF-AD53-4344-9124-DEF2DFDC0B0D}" presName="CompostProcess" presStyleCnt="0">
        <dgm:presLayoutVars>
          <dgm:dir/>
          <dgm:resizeHandles val="exact"/>
        </dgm:presLayoutVars>
      </dgm:prSet>
      <dgm:spPr/>
    </dgm:pt>
    <dgm:pt modelId="{C496418F-147F-4119-A992-C4C88328C4F3}" type="pres">
      <dgm:prSet presAssocID="{1E7CE5FF-AD53-4344-9124-DEF2DFDC0B0D}" presName="arrow" presStyleLbl="bgShp" presStyleIdx="0" presStyleCnt="1" custLinFactNeighborY="-659"/>
      <dgm:spPr>
        <a:solidFill>
          <a:schemeClr val="accent6">
            <a:lumMod val="50000"/>
          </a:schemeClr>
        </a:solidFill>
      </dgm:spPr>
    </dgm:pt>
    <dgm:pt modelId="{604D57B9-DD56-4515-8E52-0A08AC4C3E7B}" type="pres">
      <dgm:prSet presAssocID="{1E7CE5FF-AD53-4344-9124-DEF2DFDC0B0D}" presName="linearProcess" presStyleCnt="0"/>
      <dgm:spPr/>
    </dgm:pt>
    <dgm:pt modelId="{182A54C1-BC86-4818-9F79-B11441BBEE6B}" type="pres">
      <dgm:prSet presAssocID="{1B30843E-0FA7-411F-94EB-CC920DB508B7}" presName="textNode" presStyleLbl="node1" presStyleIdx="0" presStyleCnt="3" custScaleX="111564">
        <dgm:presLayoutVars>
          <dgm:bulletEnabled val="1"/>
        </dgm:presLayoutVars>
      </dgm:prSet>
      <dgm:spPr/>
    </dgm:pt>
    <dgm:pt modelId="{733F23F8-AD60-452B-8341-6B5225E291B1}" type="pres">
      <dgm:prSet presAssocID="{B824B1C2-97DA-429E-9C8E-229CEF934405}" presName="sibTrans" presStyleCnt="0"/>
      <dgm:spPr/>
    </dgm:pt>
    <dgm:pt modelId="{2747FD6C-4FA5-4AE6-A04B-4E88038EEB96}" type="pres">
      <dgm:prSet presAssocID="{109D42AD-096F-4CF5-8904-FE1221CFD16C}" presName="textNode" presStyleLbl="node1" presStyleIdx="1" presStyleCnt="3">
        <dgm:presLayoutVars>
          <dgm:bulletEnabled val="1"/>
        </dgm:presLayoutVars>
      </dgm:prSet>
      <dgm:spPr/>
    </dgm:pt>
    <dgm:pt modelId="{26DF3BC5-FE77-45A0-844E-70B493C12729}" type="pres">
      <dgm:prSet presAssocID="{443EA4D1-8268-4E6F-A140-63ECC1C83A0A}" presName="sibTrans" presStyleCnt="0"/>
      <dgm:spPr/>
    </dgm:pt>
    <dgm:pt modelId="{E33A2BB0-2FE1-4F6D-908B-282AAC69B2C6}" type="pres">
      <dgm:prSet presAssocID="{039A7489-18F1-41EB-BB52-3DC23E801F45}" presName="textNode" presStyleLbl="node1" presStyleIdx="2" presStyleCnt="3" custScaleX="101223" custLinFactNeighborX="179" custLinFactNeighborY="-299">
        <dgm:presLayoutVars>
          <dgm:bulletEnabled val="1"/>
        </dgm:presLayoutVars>
      </dgm:prSet>
      <dgm:spPr/>
    </dgm:pt>
  </dgm:ptLst>
  <dgm:cxnLst>
    <dgm:cxn modelId="{6ACC6225-2878-48F0-8E73-D61D3C79C63A}" type="presOf" srcId="{109D42AD-096F-4CF5-8904-FE1221CFD16C}" destId="{2747FD6C-4FA5-4AE6-A04B-4E88038EEB96}" srcOrd="0" destOrd="0" presId="urn:microsoft.com/office/officeart/2005/8/layout/hProcess9"/>
    <dgm:cxn modelId="{6D80C648-D729-47A4-9683-36F7306D9B60}" type="presOf" srcId="{1E7CE5FF-AD53-4344-9124-DEF2DFDC0B0D}" destId="{8FB1BA48-EC45-4B2D-8FA8-10DEFD0DCA76}" srcOrd="0" destOrd="0" presId="urn:microsoft.com/office/officeart/2005/8/layout/hProcess9"/>
    <dgm:cxn modelId="{E9EC0750-CB69-4AE7-9D9B-CFD504EC2433}" type="presOf" srcId="{1B30843E-0FA7-411F-94EB-CC920DB508B7}" destId="{182A54C1-BC86-4818-9F79-B11441BBEE6B}" srcOrd="0" destOrd="0" presId="urn:microsoft.com/office/officeart/2005/8/layout/hProcess9"/>
    <dgm:cxn modelId="{8D4D4D8D-6A0B-4B96-A006-4B3410DC570F}" srcId="{1E7CE5FF-AD53-4344-9124-DEF2DFDC0B0D}" destId="{039A7489-18F1-41EB-BB52-3DC23E801F45}" srcOrd="2" destOrd="0" parTransId="{EC5A7766-2720-4689-89D9-70F4BCD826ED}" sibTransId="{0FDBDB9E-BAF1-4E74-8AB1-444A5F27C97A}"/>
    <dgm:cxn modelId="{45A45894-1E6E-470A-A5BF-5942425EDF2D}" srcId="{1E7CE5FF-AD53-4344-9124-DEF2DFDC0B0D}" destId="{109D42AD-096F-4CF5-8904-FE1221CFD16C}" srcOrd="1" destOrd="0" parTransId="{A3496265-EC18-488D-BE06-CC316CEF778D}" sibTransId="{443EA4D1-8268-4E6F-A140-63ECC1C83A0A}"/>
    <dgm:cxn modelId="{4021E0A5-6531-4024-A209-583D1B7EF90D}" type="presOf" srcId="{039A7489-18F1-41EB-BB52-3DC23E801F45}" destId="{E33A2BB0-2FE1-4F6D-908B-282AAC69B2C6}" srcOrd="0" destOrd="0" presId="urn:microsoft.com/office/officeart/2005/8/layout/hProcess9"/>
    <dgm:cxn modelId="{A81555FA-DFAB-4F6A-A719-76084B84C368}" srcId="{1E7CE5FF-AD53-4344-9124-DEF2DFDC0B0D}" destId="{1B30843E-0FA7-411F-94EB-CC920DB508B7}" srcOrd="0" destOrd="0" parTransId="{47A4FFC9-CF7F-4D25-80D7-8FF12DA3FC7B}" sibTransId="{B824B1C2-97DA-429E-9C8E-229CEF934405}"/>
    <dgm:cxn modelId="{B43D7E7B-2476-4627-AD90-E4FDC23734F0}" type="presParOf" srcId="{8FB1BA48-EC45-4B2D-8FA8-10DEFD0DCA76}" destId="{C496418F-147F-4119-A992-C4C88328C4F3}" srcOrd="0" destOrd="0" presId="urn:microsoft.com/office/officeart/2005/8/layout/hProcess9"/>
    <dgm:cxn modelId="{67D2434C-247E-4D9E-954E-688AE84BF5C7}" type="presParOf" srcId="{8FB1BA48-EC45-4B2D-8FA8-10DEFD0DCA76}" destId="{604D57B9-DD56-4515-8E52-0A08AC4C3E7B}" srcOrd="1" destOrd="0" presId="urn:microsoft.com/office/officeart/2005/8/layout/hProcess9"/>
    <dgm:cxn modelId="{234CF1D0-9AD0-4D9D-B849-0AA6FC37649E}" type="presParOf" srcId="{604D57B9-DD56-4515-8E52-0A08AC4C3E7B}" destId="{182A54C1-BC86-4818-9F79-B11441BBEE6B}" srcOrd="0" destOrd="0" presId="urn:microsoft.com/office/officeart/2005/8/layout/hProcess9"/>
    <dgm:cxn modelId="{A3E57D27-097C-4E38-8409-2E2DA30A16FA}" type="presParOf" srcId="{604D57B9-DD56-4515-8E52-0A08AC4C3E7B}" destId="{733F23F8-AD60-452B-8341-6B5225E291B1}" srcOrd="1" destOrd="0" presId="urn:microsoft.com/office/officeart/2005/8/layout/hProcess9"/>
    <dgm:cxn modelId="{7A7F7C24-3E2D-49D0-8EF7-3E3C659867B9}" type="presParOf" srcId="{604D57B9-DD56-4515-8E52-0A08AC4C3E7B}" destId="{2747FD6C-4FA5-4AE6-A04B-4E88038EEB96}" srcOrd="2" destOrd="0" presId="urn:microsoft.com/office/officeart/2005/8/layout/hProcess9"/>
    <dgm:cxn modelId="{9ED42613-945D-4CB8-B884-15055B44DB4D}" type="presParOf" srcId="{604D57B9-DD56-4515-8E52-0A08AC4C3E7B}" destId="{26DF3BC5-FE77-45A0-844E-70B493C12729}" srcOrd="3" destOrd="0" presId="urn:microsoft.com/office/officeart/2005/8/layout/hProcess9"/>
    <dgm:cxn modelId="{A3BEE151-99F5-417D-B299-27EDBA2B7E2D}" type="presParOf" srcId="{604D57B9-DD56-4515-8E52-0A08AC4C3E7B}" destId="{E33A2BB0-2FE1-4F6D-908B-282AAC69B2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6418F-147F-4119-A992-C4C88328C4F3}">
      <dsp:nvSpPr>
        <dsp:cNvPr id="0" name=""/>
        <dsp:cNvSpPr/>
      </dsp:nvSpPr>
      <dsp:spPr>
        <a:xfrm>
          <a:off x="793908" y="0"/>
          <a:ext cx="8997632" cy="3117726"/>
        </a:xfrm>
        <a:prstGeom prst="rightArrow">
          <a:avLst/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A54C1-BC86-4818-9F79-B11441BBEE6B}">
      <dsp:nvSpPr>
        <dsp:cNvPr id="0" name=""/>
        <dsp:cNvSpPr/>
      </dsp:nvSpPr>
      <dsp:spPr>
        <a:xfrm>
          <a:off x="909" y="935317"/>
          <a:ext cx="3411391" cy="124709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/>
            <a:t>Grundfunktionalitet </a:t>
          </a:r>
          <a:r>
            <a:rPr lang="sv-SE" sz="1800" kern="1200"/>
            <a:t>ersätta huvudjournalsystem*</a:t>
          </a:r>
        </a:p>
      </dsp:txBody>
      <dsp:txXfrm>
        <a:off x="61787" y="996195"/>
        <a:ext cx="3289635" cy="1125334"/>
      </dsp:txXfrm>
    </dsp:sp>
    <dsp:sp modelId="{2747FD6C-4FA5-4AE6-A04B-4E88038EEB96}">
      <dsp:nvSpPr>
        <dsp:cNvPr id="0" name=""/>
        <dsp:cNvSpPr/>
      </dsp:nvSpPr>
      <dsp:spPr>
        <a:xfrm>
          <a:off x="3921933" y="935317"/>
          <a:ext cx="3057789" cy="124709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/>
            <a:t>Specialområden </a:t>
          </a:r>
          <a:r>
            <a:rPr lang="sv-SE" sz="1800" kern="1200"/>
            <a:t>fasa ut befintliga system</a:t>
          </a:r>
        </a:p>
      </dsp:txBody>
      <dsp:txXfrm>
        <a:off x="3982811" y="996195"/>
        <a:ext cx="2936033" cy="1125334"/>
      </dsp:txXfrm>
    </dsp:sp>
    <dsp:sp modelId="{E33A2BB0-2FE1-4F6D-908B-282AAC69B2C6}">
      <dsp:nvSpPr>
        <dsp:cNvPr id="0" name=""/>
        <dsp:cNvSpPr/>
      </dsp:nvSpPr>
      <dsp:spPr>
        <a:xfrm>
          <a:off x="7490264" y="931588"/>
          <a:ext cx="3095185" cy="124709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/>
            <a:t>Specialområden </a:t>
          </a:r>
          <a:r>
            <a:rPr lang="sv-SE" sz="1800" kern="1200"/>
            <a:t>fasa ut befintliga system</a:t>
          </a:r>
        </a:p>
      </dsp:txBody>
      <dsp:txXfrm>
        <a:off x="7551142" y="992466"/>
        <a:ext cx="2973429" cy="1125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099343-CAF7-4FF5-A44C-D36D99D0004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27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78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sv-SE" sz="1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Region  Halland </a:t>
            </a:r>
            <a:r>
              <a:rPr lang="sv-SE">
                <a:solidFill>
                  <a:srgbClr val="000000"/>
                </a:solidFill>
                <a:latin typeface="Arial"/>
                <a:cs typeface="Arial"/>
              </a:rPr>
              <a:t>har idag sammanhållen journal i VAS som används både i offentlig och privat regi.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12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1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Med ledning av genomförd riskanalys och med stöd från mångårig erfarenhet av tidigare digitala införanden inom hälso- och sjukvård i Region Halland, är följande införandemetod beslutad</a:t>
            </a:r>
            <a:r>
              <a:rPr lang="sv-SE" sz="120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lnSpc>
                <a:spcPct val="114000"/>
              </a:lnSpc>
              <a:buNone/>
            </a:pPr>
            <a:endParaRPr lang="sv-SE" sz="12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sv-SE" sz="1200" b="1">
                <a:solidFill>
                  <a:srgbClr val="000000"/>
                </a:solidFill>
                <a:latin typeface="Segoe UI" panose="020B0502040204020203" pitchFamily="34" charset="0"/>
              </a:rPr>
              <a:t>Att i</a:t>
            </a:r>
            <a:r>
              <a:rPr lang="sv-SE" sz="1200" b="1" i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ett första steg införa grundfunktionalitet i Cosmic</a:t>
            </a:r>
            <a:r>
              <a:rPr lang="sv-SE" sz="1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för att ersätta funktionalitet i VAS </a:t>
            </a:r>
            <a:r>
              <a:rPr lang="sv-SE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 funktionalitet som har starka beroenden till VAS *, </a:t>
            </a:r>
            <a:r>
              <a:rPr lang="sv-SE" sz="1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all hälso- och sjukvård i Region Halland under </a:t>
            </a:r>
            <a:r>
              <a:rPr lang="sv-SE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kort period (förslagsvis </a:t>
            </a:r>
            <a:r>
              <a:rPr lang="sv-SE" sz="120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1–2 veckor).*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sv-SE" sz="1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Därefter införa resterande funktionalitet i Cosmic stegvist efterhand</a:t>
            </a:r>
            <a:r>
              <a:rPr lang="sv-SE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lnSpc>
                <a:spcPct val="114000"/>
              </a:lnSpc>
              <a:buNone/>
            </a:pPr>
            <a:endParaRPr lang="sv-SE" sz="12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Detta medför att funktionalitet i befintliga system kommer att fortsätta att nyttjas tills motsvarande funktionaliteten tas i bruk i Cosmic. Likaså kommer nytillkommen funktionalitet, dvs. funktionalitet som inte finns i befintliga system, införas stegvist. </a:t>
            </a:r>
          </a:p>
          <a:p>
            <a:endParaRPr lang="sv-SE"/>
          </a:p>
          <a:p>
            <a:r>
              <a:rPr lang="sv-SE"/>
              <a:t> Steg 1 kommer att analyseras vidare och riskanalyseras under hösten 2022.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099343-CAF7-4FF5-A44C-D36D99D0004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77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mailto:fvis@regionhalland.se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204000" cy="53051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  <p:sp>
        <p:nvSpPr>
          <p:cNvPr id="6" name="Underrubrik 2">
            <a:extLst>
              <a:ext uri="{FF2B5EF4-FFF2-40B4-BE49-F238E27FC236}">
                <a16:creationId xmlns:a16="http://schemas.microsoft.com/office/drawing/2014/main" id="{C1770838-1237-3A23-BBF8-CDB504A7B73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1774825" y="889460"/>
            <a:ext cx="8642350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114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FVIS-programmet</a:t>
            </a:r>
          </a:p>
        </p:txBody>
      </p:sp>
      <p:sp>
        <p:nvSpPr>
          <p:cNvPr id="9" name="Platshållare för text 15">
            <a:extLst>
              <a:ext uri="{FF2B5EF4-FFF2-40B4-BE49-F238E27FC236}">
                <a16:creationId xmlns:a16="http://schemas.microsoft.com/office/drawing/2014/main" id="{C5E80BCE-4E63-E821-87EE-8BA3A69BD8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74825" y="3664390"/>
            <a:ext cx="8642350" cy="887413"/>
          </a:xfrm>
        </p:spPr>
        <p:txBody>
          <a:bodyPr anchor="ctr"/>
          <a:lstStyle>
            <a:lvl1pPr marL="0" indent="0" algn="ctr">
              <a:buNone/>
              <a:defRPr sz="3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z="3800"/>
              <a:t>ÅÅÅÅ-MM-DD</a:t>
            </a:r>
            <a:endParaRPr lang="sv-SE"/>
          </a:p>
        </p:txBody>
      </p:sp>
      <p:sp>
        <p:nvSpPr>
          <p:cNvPr id="11" name="Rubrik 10">
            <a:extLst>
              <a:ext uri="{FF2B5EF4-FFF2-40B4-BE49-F238E27FC236}">
                <a16:creationId xmlns:a16="http://schemas.microsoft.com/office/drawing/2014/main" id="{D3360234-39A4-1BB2-4934-249DC63C98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4826" y="1730043"/>
            <a:ext cx="8642350" cy="181869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625" y="5362380"/>
            <a:ext cx="10585449" cy="515905"/>
          </a:xfrm>
        </p:spPr>
        <p:txBody>
          <a:bodyPr anchor="ctr" anchorCtr="0"/>
          <a:lstStyle>
            <a:lvl1pPr algn="ctr">
              <a:lnSpc>
                <a:spcPct val="150000"/>
              </a:lnSpc>
              <a:defRPr sz="1600" b="0" spc="0" baseline="0"/>
            </a:lvl1pPr>
          </a:lstStyle>
          <a:p>
            <a:r>
              <a:rPr lang="sv-SE"/>
              <a:t>Förnamn Efternamn - roll FVIS-programmet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498F671F-BC55-C6AA-7897-199ACD8ADCA9}"/>
              </a:ext>
            </a:extLst>
          </p:cNvPr>
          <p:cNvCxnSpPr>
            <a:cxnSpLocks/>
          </p:cNvCxnSpPr>
          <p:nvPr userDrawn="1"/>
        </p:nvCxnSpPr>
        <p:spPr>
          <a:xfrm>
            <a:off x="2253343" y="5373264"/>
            <a:ext cx="76853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46AB0AF-ABFA-383D-F136-20171B9C20F5}"/>
              </a:ext>
            </a:extLst>
          </p:cNvPr>
          <p:cNvSpPr txBox="1"/>
          <p:nvPr userDrawn="1"/>
        </p:nvSpPr>
        <p:spPr>
          <a:xfrm>
            <a:off x="779078" y="5878284"/>
            <a:ext cx="10633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>
                <a:hlinkClick r:id="rId3"/>
              </a:rPr>
              <a:t>fvis@regionhalland.se</a:t>
            </a: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 1-spalt me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8E08CF-ADB6-7345-8D67-A35360A6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296863"/>
            <a:ext cx="10089799" cy="1211278"/>
          </a:xfrm>
        </p:spPr>
        <p:txBody>
          <a:bodyPr anchor="b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41F70E2-5277-2C46-9262-F210040950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989" y="1773238"/>
            <a:ext cx="8752636" cy="38877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41632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pos="257" userDrawn="1">
          <p15:clr>
            <a:srgbClr val="FBAE40"/>
          </p15:clr>
        </p15:guide>
        <p15:guide id="3" pos="7446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117" userDrawn="1">
          <p15:clr>
            <a:srgbClr val="FBAE40"/>
          </p15:clr>
        </p15:guide>
        <p15:guide id="6" orient="horz" pos="18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vudavsnit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/>
          </a:blip>
          <a:srcRect/>
          <a:stretch/>
        </p:blipFill>
        <p:spPr>
          <a:xfrm>
            <a:off x="-1573175" y="-1411513"/>
            <a:ext cx="7920000" cy="8383813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349000"/>
            <a:ext cx="8280400" cy="2160000"/>
          </a:xfrm>
        </p:spPr>
        <p:txBody>
          <a:bodyPr anchor="ctr" anchorCtr="0"/>
          <a:lstStyle>
            <a:lvl1pPr algn="ctr">
              <a:lnSpc>
                <a:spcPct val="114000"/>
              </a:lnSpc>
              <a:defRPr sz="3800" spc="0" baseline="0"/>
            </a:lvl1pPr>
          </a:lstStyle>
          <a:p>
            <a:r>
              <a:rPr lang="sv-SE"/>
              <a:t>Huvudavsnitt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nderavsnit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-1573022" y="-1411739"/>
            <a:ext cx="7920000" cy="8383813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349000"/>
            <a:ext cx="8280400" cy="2160000"/>
          </a:xfrm>
        </p:spPr>
        <p:txBody>
          <a:bodyPr anchor="ctr" anchorCtr="0"/>
          <a:lstStyle>
            <a:lvl1pPr algn="ctr">
              <a:lnSpc>
                <a:spcPct val="114000"/>
              </a:lnSpc>
              <a:defRPr sz="3800" spc="0" baseline="0"/>
            </a:lvl1pPr>
          </a:lstStyle>
          <a:p>
            <a:r>
              <a:rPr lang="sv-SE"/>
              <a:t>Underavsnitt</a:t>
            </a:r>
          </a:p>
        </p:txBody>
      </p:sp>
    </p:spTree>
    <p:extLst>
      <p:ext uri="{BB962C8B-B14F-4D97-AF65-F5344CB8AC3E}">
        <p14:creationId xmlns:p14="http://schemas.microsoft.com/office/powerpoint/2010/main" val="4213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58917"/>
            <a:ext cx="9575800" cy="274016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 i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 marL="631825" indent="-287338">
              <a:lnSpc>
                <a:spcPct val="114000"/>
              </a:lnSpc>
              <a:defRPr/>
            </a:lvl2pPr>
            <a:lvl3pPr marL="990600" indent="-287338">
              <a:lnSpc>
                <a:spcPct val="114000"/>
              </a:lnSpc>
              <a:defRPr/>
            </a:lvl3pPr>
            <a:lvl4pPr marL="1349375" indent="-287338">
              <a:lnSpc>
                <a:spcPct val="114000"/>
              </a:lnSpc>
              <a:defRPr/>
            </a:lvl4pPr>
            <a:lvl5pPr marL="1698625" indent="-287338">
              <a:lnSpc>
                <a:spcPct val="114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5181600" cy="4535488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F9A6B297-C259-5315-018A-2C7DF9D6782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207127" y="1665288"/>
            <a:ext cx="5181600" cy="4535488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D9B2E30-2E1A-4AD7-A7A1-34C910037D9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8522" y="2286493"/>
            <a:ext cx="5181600" cy="3896593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68DBFCDC-B815-5085-A3FA-929BBCEF883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00775" y="2286493"/>
            <a:ext cx="5181600" cy="3896593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3377464A-287C-CF7B-C1CD-CFC31AB148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5181600" cy="4535488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DACE31D-2F6E-EE7A-20AB-82D9957D99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07124" y="1665288"/>
            <a:ext cx="5181600" cy="4535488"/>
          </a:xfrm>
        </p:spPr>
        <p:txBody>
          <a:bodyPr/>
          <a:lstStyle>
            <a:lvl1pPr marL="288000" indent="-288000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287338" algn="l" defTabSz="98425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937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625" indent="-287338" algn="l" defTabSz="914400" rtl="0" eaLnBrk="1" latinLnBrk="0" hangingPunct="1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●"/>
              <a:defRPr lang="sv-S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66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83" r:id="rId3"/>
    <p:sldLayoutId id="2147483682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79" r:id="rId13"/>
    <p:sldLayoutId id="214748368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14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317500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87338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375" indent="-287338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625" indent="-287338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70088" indent="-287338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68000" indent="0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14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6553166-DAC1-5345-8C8A-B026DBA26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E83477-464E-0246-A0D9-B313BF7F8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9665910" cy="3818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53C649-0C3E-A040-B942-234978FFB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507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15D6-A9B4-3042-866A-9FB9B65F9C96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B15E98-CB26-544E-B8EA-BD2ACD2C1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8656" y="69769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2FC5-4415-FC40-AEF8-6F204353BA6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E14F5D-CA70-8C4B-9FB6-5A6A1A95EE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962" y="5918662"/>
            <a:ext cx="1010700" cy="1010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4281C8-5BEF-3A41-A111-C59E7BE522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3405" y="5918662"/>
            <a:ext cx="1010700" cy="101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BAFC7C-1492-B14F-83DD-322CFF34F1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753" y="5918662"/>
            <a:ext cx="1010700" cy="1010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37D616-C2E5-E24C-AF49-4F942371DFC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1660" y="5918662"/>
            <a:ext cx="1010700" cy="1010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DADA36-1827-494D-AD60-428FB432281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4009" y="5918662"/>
            <a:ext cx="1010700" cy="1010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16EAD4-B469-C640-9279-09C0AD2ACE3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6358" y="5918662"/>
            <a:ext cx="1010700" cy="1010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792111-2C77-4B4C-9641-CDCB0C6CBB6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9311" y="5918662"/>
            <a:ext cx="1010700" cy="1010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C8B741-DB0D-9347-AB55-668DDB3C4F4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1056" y="5918662"/>
            <a:ext cx="1010700" cy="10107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4B72630-D2AB-0D4F-9685-F3C75F02316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8707" y="5918662"/>
            <a:ext cx="1010700" cy="10107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860B7B-DF8F-1D49-92D2-2A14C2F526B6}"/>
              </a:ext>
            </a:extLst>
          </p:cNvPr>
          <p:cNvCxnSpPr/>
          <p:nvPr userDrawn="1"/>
        </p:nvCxnSpPr>
        <p:spPr>
          <a:xfrm>
            <a:off x="386962" y="6134515"/>
            <a:ext cx="1141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ruta 16">
            <a:extLst>
              <a:ext uri="{FF2B5EF4-FFF2-40B4-BE49-F238E27FC236}">
                <a16:creationId xmlns:a16="http://schemas.microsoft.com/office/drawing/2014/main" id="{E6ED1801-051A-004E-81F5-79626EFE4D5D}"/>
              </a:ext>
            </a:extLst>
          </p:cNvPr>
          <p:cNvSpPr txBox="1"/>
          <p:nvPr userDrawn="1"/>
        </p:nvSpPr>
        <p:spPr>
          <a:xfrm>
            <a:off x="328294" y="5818896"/>
            <a:ext cx="162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>
                <a:solidFill>
                  <a:srgbClr val="000000"/>
                </a:solidFill>
              </a:rPr>
              <a:t>Sussa samverkan</a:t>
            </a:r>
          </a:p>
        </p:txBody>
      </p:sp>
    </p:spTree>
    <p:extLst>
      <p:ext uri="{BB962C8B-B14F-4D97-AF65-F5344CB8AC3E}">
        <p14:creationId xmlns:p14="http://schemas.microsoft.com/office/powerpoint/2010/main" val="147380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1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64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64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64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64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64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6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725" userDrawn="1">
          <p15:clr>
            <a:srgbClr val="F26B43"/>
          </p15:clr>
        </p15:guide>
        <p15:guide id="4" pos="234" userDrawn="1">
          <p15:clr>
            <a:srgbClr val="F26B43"/>
          </p15:clr>
        </p15:guide>
        <p15:guide id="5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vis.regionhalland.se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vis.regionhalland.se/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katarina.larborn@regionhalland.se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BDB97B4-D001-840C-87B9-DD3A52FBE2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2022-12-14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3955E31-B280-8555-EEEE-1A1C7DC8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6" y="1730043"/>
            <a:ext cx="8642350" cy="1934347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sv-SE" dirty="0"/>
              <a:t>Kommunikation kring FVIS</a:t>
            </a:r>
            <a:br>
              <a:rPr lang="sv-SE" dirty="0"/>
            </a:br>
            <a:r>
              <a:rPr lang="sv-SE" dirty="0"/>
              <a:t>Framtidens vårdinformationsstöd</a:t>
            </a:r>
            <a:br>
              <a:rPr lang="sv-SE" dirty="0"/>
            </a:br>
            <a:r>
              <a:rPr lang="sv-SE" dirty="0"/>
              <a:t>privata vårdgivare</a:t>
            </a:r>
          </a:p>
        </p:txBody>
      </p:sp>
    </p:spTree>
    <p:extLst>
      <p:ext uri="{BB962C8B-B14F-4D97-AF65-F5344CB8AC3E}">
        <p14:creationId xmlns:p14="http://schemas.microsoft.com/office/powerpoint/2010/main" val="318517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A7A3E-8F06-B197-8806-EF098129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Verksamhetens ansvar </a:t>
            </a:r>
            <a:r>
              <a:rPr lang="sv-SE" sz="2000"/>
              <a:t>(utdrag från regional införandestrategi)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7CDE59-6517-D980-8776-E9B594900D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/>
              <a:t>Vårdförvaltningar, berörda privata vårdgivare och kommuner ansvarar för att </a:t>
            </a:r>
            <a:r>
              <a:rPr lang="sv-SE" sz="1600" b="1" dirty="0"/>
              <a:t>formera organisation </a:t>
            </a:r>
            <a:r>
              <a:rPr lang="sv-SE" sz="1600" dirty="0"/>
              <a:t>för införande och mottagande av Cosmic, och/eller funktionalitet för SIP/SPU för att koordinera mot FVIS-programmet, samt för att </a:t>
            </a:r>
            <a:r>
              <a:rPr lang="sv-SE" sz="1600" b="1" dirty="0"/>
              <a:t>föra dialog och förankring av frågor</a:t>
            </a:r>
            <a:r>
              <a:rPr lang="sv-SE" sz="1600" dirty="0"/>
              <a:t> som rör Cosmic </a:t>
            </a:r>
            <a:r>
              <a:rPr lang="sv-SE" sz="1600" b="1" dirty="0"/>
              <a:t>inom/</a:t>
            </a:r>
            <a:r>
              <a:rPr lang="sv-SE" sz="1600" dirty="0"/>
              <a:t>mellan </a:t>
            </a:r>
            <a:r>
              <a:rPr lang="sv-SE" sz="1600" b="1" dirty="0"/>
              <a:t>respektive</a:t>
            </a:r>
            <a:r>
              <a:rPr lang="sv-SE" sz="1600" dirty="0"/>
              <a:t> förvaltning/</a:t>
            </a:r>
            <a:r>
              <a:rPr lang="sv-SE" sz="1600" b="1" dirty="0"/>
              <a:t>verksamhet. </a:t>
            </a:r>
          </a:p>
          <a:p>
            <a:r>
              <a:rPr lang="sv-SE" sz="1600" dirty="0"/>
              <a:t>Mottagandeorganisation i verksamheten, med olika roller och ansvarsområden, bör formeras till enhetsnivå. </a:t>
            </a:r>
            <a:r>
              <a:rPr lang="sv-SE" sz="1600" b="1" dirty="0"/>
              <a:t>Gemensamma benämningar, beskrivning av roller, ansvar och tidsplan för åtagande </a:t>
            </a:r>
            <a:r>
              <a:rPr lang="sv-SE" sz="1600" dirty="0"/>
              <a:t>arbetas fram under införandeplanering, i samverkan med delprojekt Utrullning och delprojekt Utbildning.  </a:t>
            </a:r>
          </a:p>
          <a:p>
            <a:r>
              <a:rPr lang="sv-SE" sz="1600" dirty="0"/>
              <a:t>Respektive vårdförvaltning, berörd privat vårdgivare och kommun ansvarar för att </a:t>
            </a:r>
            <a:r>
              <a:rPr lang="sv-SE" sz="1600" b="1" dirty="0"/>
              <a:t>anpassa och förbereda respektive verksamhet.  </a:t>
            </a:r>
          </a:p>
          <a:p>
            <a:pPr marL="0" indent="0">
              <a:buNone/>
            </a:pPr>
            <a:r>
              <a:rPr lang="sv-SE" sz="1600" dirty="0"/>
              <a:t>Detta innebär bland annat ansvar för:  </a:t>
            </a:r>
          </a:p>
          <a:p>
            <a:r>
              <a:rPr lang="sv-SE" sz="1600" dirty="0"/>
              <a:t>Att </a:t>
            </a:r>
            <a:r>
              <a:rPr lang="sv-SE" sz="1600" b="1" dirty="0"/>
              <a:t>införa vårdinformationsstödet</a:t>
            </a:r>
            <a:r>
              <a:rPr lang="sv-SE" sz="1600" dirty="0"/>
              <a:t> i verksamheten. För kommuner avser detta funktionalitet för SIP/SPU, och LPT/LRV.</a:t>
            </a:r>
          </a:p>
          <a:p>
            <a:r>
              <a:rPr lang="sv-SE" sz="1600" b="1" dirty="0"/>
              <a:t>Förändringsledning</a:t>
            </a:r>
            <a:r>
              <a:rPr lang="sv-SE" sz="1600" dirty="0"/>
              <a:t> som krävs inför nytt vårdinformationsstöd 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491372-88D0-1A1E-3528-22CC0FF3FE5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01B96D-E400-72F0-A419-CD466973BC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B4E10B-B896-0EE0-44FB-11FE5EA85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51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790CC4-1059-40EB-E58B-8F6282DD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879789"/>
          </a:xfrm>
        </p:spPr>
        <p:txBody>
          <a:bodyPr/>
          <a:lstStyle/>
          <a:p>
            <a:r>
              <a:rPr lang="sv-SE"/>
              <a:t>Verksamhetens ansvar, fortsättning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FE6454-F445-37D2-D00C-1C0DE468A8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131683"/>
            <a:ext cx="10585450" cy="5069093"/>
          </a:xfrm>
        </p:spPr>
        <p:txBody>
          <a:bodyPr/>
          <a:lstStyle/>
          <a:p>
            <a:r>
              <a:rPr lang="sv-SE" sz="1600" dirty="0"/>
              <a:t>Att genomföra </a:t>
            </a:r>
            <a:r>
              <a:rPr lang="sv-SE" sz="1600" b="1" dirty="0"/>
              <a:t>risk- och konsekvensanalyser </a:t>
            </a:r>
          </a:p>
          <a:p>
            <a:r>
              <a:rPr lang="sv-SE" sz="1600" dirty="0"/>
              <a:t>Att, med vägledning från delprojekt Verksamhetsanalys och lösnings analyser och leveranser, genomföra </a:t>
            </a:r>
            <a:r>
              <a:rPr lang="sv-SE" sz="1600" b="1" dirty="0"/>
              <a:t>påverkansanalyser</a:t>
            </a:r>
            <a:r>
              <a:rPr lang="sv-SE" sz="1600" dirty="0"/>
              <a:t> inom egen verksamhet </a:t>
            </a:r>
          </a:p>
          <a:p>
            <a:r>
              <a:rPr lang="sv-SE" sz="1600" dirty="0"/>
              <a:t>Att ta fram, fastställa och realisera </a:t>
            </a:r>
            <a:r>
              <a:rPr lang="sv-SE" sz="1600" b="1" dirty="0"/>
              <a:t>verksamhetsspecifika riktlinjer och rutiner samt övergångsrutiner </a:t>
            </a:r>
            <a:r>
              <a:rPr lang="sv-SE" sz="1600" dirty="0"/>
              <a:t>i samverkan med FVIS-programmet. </a:t>
            </a:r>
          </a:p>
          <a:p>
            <a:r>
              <a:rPr lang="sv-SE" sz="1600" dirty="0"/>
              <a:t>Att genomföra </a:t>
            </a:r>
            <a:r>
              <a:rPr lang="sv-SE" sz="1600" b="1" dirty="0"/>
              <a:t>kommunikationsinsatser</a:t>
            </a:r>
            <a:r>
              <a:rPr lang="sv-SE" sz="1600" dirty="0"/>
              <a:t>, utifrån den gemensamma kommunikationsplanen. </a:t>
            </a:r>
          </a:p>
          <a:p>
            <a:r>
              <a:rPr lang="sv-SE" sz="1600" dirty="0"/>
              <a:t>Att </a:t>
            </a:r>
            <a:r>
              <a:rPr lang="sv-SE" sz="1600" b="1" dirty="0"/>
              <a:t>säkerställa att resursplanering </a:t>
            </a:r>
            <a:r>
              <a:rPr lang="sv-SE" sz="1600" dirty="0"/>
              <a:t>inför införande och produktionsstart är gjord </a:t>
            </a:r>
          </a:p>
          <a:p>
            <a:r>
              <a:rPr lang="sv-SE" sz="1600" dirty="0"/>
              <a:t>Att utifrån vägledning från FVIS-program och IT &amp; Digitalisering </a:t>
            </a:r>
            <a:r>
              <a:rPr lang="sv-SE" sz="1600" b="1" dirty="0"/>
              <a:t>tillse att tekniska förutsättningar</a:t>
            </a:r>
            <a:r>
              <a:rPr lang="sv-SE" sz="1600" dirty="0"/>
              <a:t>, avseende den funktionalitet som produktionsätts, avseende teknisk utrustning, medicinteknisk apparatur, mobilt arbetssätt och multimedia/bildhantering </a:t>
            </a:r>
            <a:r>
              <a:rPr lang="sv-SE" sz="1600" b="1" dirty="0"/>
              <a:t>finns tillgängliga</a:t>
            </a:r>
            <a:r>
              <a:rPr lang="sv-SE" sz="1600" dirty="0"/>
              <a:t>.  </a:t>
            </a:r>
          </a:p>
          <a:p>
            <a:r>
              <a:rPr lang="sv-SE" sz="1600" dirty="0"/>
              <a:t>Att </a:t>
            </a:r>
            <a:r>
              <a:rPr lang="sv-SE" sz="1600" b="1" dirty="0"/>
              <a:t>säkerställa att </a:t>
            </a:r>
            <a:r>
              <a:rPr lang="sv-SE" sz="1600" dirty="0"/>
              <a:t>alla </a:t>
            </a:r>
            <a:r>
              <a:rPr lang="sv-SE" sz="1600" b="1" dirty="0"/>
              <a:t>berörda medarbetare har deltagit i de tilldelade utbildningsinsatser </a:t>
            </a:r>
            <a:r>
              <a:rPr lang="sv-SE" sz="1600" dirty="0"/>
              <a:t>som krävs inför produktionsstart i aktuell verksamhet. </a:t>
            </a:r>
          </a:p>
          <a:p>
            <a:r>
              <a:rPr lang="sv-SE" sz="1600" dirty="0"/>
              <a:t>Därtill ansvarar respektive vårdförvaltning samt kommuner i Region Halland för att genomföra utbildningsinsatser efter koordinering med central utbildningsansvarig. 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A80B32-503C-1409-A50A-F901892A213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8FD012-2E90-4513-2B0C-BD10CA9682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0E9A1C-89A1-237A-BA05-8C6252D642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38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C38321-968B-0BA6-0022-F3D8C71E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Pågående dialoger kring verksamhetens ansvar</a:t>
            </a:r>
            <a:endParaRPr lang="sv-SE" sz="2000" b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5A6E5C-5090-E870-E4A7-4636B03E60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/>
              <a:t>Medverkan i ”funktionsområden” som leds av delprojekt ”Verksamhetsanalys och lösning”</a:t>
            </a:r>
            <a:endParaRPr lang="en-US" dirty="0"/>
          </a:p>
          <a:p>
            <a:pPr marL="287655" indent="-287655"/>
            <a:r>
              <a:rPr lang="sv-SE" dirty="0"/>
              <a:t>Ta fram </a:t>
            </a:r>
            <a:r>
              <a:rPr lang="sv-SE" b="1" dirty="0"/>
              <a:t>underlag för regional konfigurering</a:t>
            </a:r>
            <a:endParaRPr lang="sv-SE" b="1" dirty="0">
              <a:cs typeface="Arial"/>
            </a:endParaRPr>
          </a:p>
          <a:p>
            <a:pPr marL="287655" indent="-287655"/>
            <a:r>
              <a:rPr lang="sv-SE" b="1" dirty="0"/>
              <a:t>Manuell överföring av data </a:t>
            </a:r>
            <a:r>
              <a:rPr lang="sv-SE" dirty="0"/>
              <a:t>till Cosmic inklusive schemaläggning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Medverkan i </a:t>
            </a:r>
            <a:r>
              <a:rPr lang="sv-SE" b="1" dirty="0"/>
              <a:t>verksamhetsvalidering och slutanvändartester</a:t>
            </a:r>
            <a:endParaRPr lang="sv-SE" b="1" dirty="0">
              <a:cs typeface="Arial" panose="020B0604020202020204"/>
            </a:endParaRPr>
          </a:p>
          <a:p>
            <a:pPr marL="287655" indent="-287655"/>
            <a:r>
              <a:rPr lang="sv-SE" dirty="0"/>
              <a:t>Planera och genomföra utbildningsinsatser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b="1" dirty="0"/>
              <a:t>Tillse att organisation för förberedelsearbete och införande formeras och att resurser är redo när olika faser inleds</a:t>
            </a:r>
            <a:endParaRPr lang="sv-SE" b="1" dirty="0">
              <a:cs typeface="Arial" panose="020B0604020202020204"/>
            </a:endParaRPr>
          </a:p>
          <a:p>
            <a:pPr marL="287655" indent="-287655"/>
            <a:r>
              <a:rPr lang="sv-SE" dirty="0"/>
              <a:t>Planera och genomföra </a:t>
            </a:r>
            <a:r>
              <a:rPr lang="sv-SE" b="1" dirty="0"/>
              <a:t>initialt användarstöd</a:t>
            </a:r>
            <a:endParaRPr lang="sv-SE" b="1" dirty="0">
              <a:cs typeface="Arial" panose="020B0604020202020204"/>
            </a:endParaRPr>
          </a:p>
          <a:p>
            <a:pPr marL="287655" indent="-287655"/>
            <a:endParaRPr lang="sv-SE" dirty="0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2B35F-118C-63AA-0E03-EFF35FCAA86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A0B309-A225-CFAF-8301-EE82581AD4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459F10-EC7F-6165-6B94-B72FDE36D3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06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D02C1-5904-4347-1C1E-7C31A841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Information och kommunikation avseende FVIS</a:t>
            </a:r>
          </a:p>
        </p:txBody>
      </p:sp>
    </p:spTree>
    <p:extLst>
      <p:ext uri="{BB962C8B-B14F-4D97-AF65-F5344CB8AC3E}">
        <p14:creationId xmlns:p14="http://schemas.microsoft.com/office/powerpoint/2010/main" val="365169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5BE641-6213-471B-F2F9-54C4A2D0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Status FVIS information och förberedelser för PVG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320D95-4E02-6F21-51AE-9AEB206117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/>
              <a:t>Övergripande introduktion om FVIS har genomförts</a:t>
            </a:r>
            <a:endParaRPr lang="en-US" dirty="0"/>
          </a:p>
          <a:p>
            <a:pPr marL="287655" indent="-287655"/>
            <a:r>
              <a:rPr lang="sv-SE" dirty="0"/>
              <a:t>Referensgrupp PVG har bildats (start våren 2022)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Information om antal berörd personal för utbildning har inhämtats.</a:t>
            </a:r>
            <a:endParaRPr lang="sv-SE" dirty="0">
              <a:cs typeface="Arial"/>
            </a:endParaRPr>
          </a:p>
          <a:p>
            <a:pPr marL="287655" indent="-287655"/>
            <a:r>
              <a:rPr lang="sv-SE" dirty="0"/>
              <a:t>Ny informationssida  </a:t>
            </a:r>
            <a:r>
              <a:rPr lang="sv-SE" dirty="0">
                <a:hlinkClick r:id="rId2"/>
              </a:rPr>
              <a:t>Framtidens vårdinformationsstöd - (regionhalland.se)</a:t>
            </a:r>
            <a:r>
              <a:rPr lang="sv-SE" dirty="0"/>
              <a:t> 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Särskild flik för information för PVG</a:t>
            </a:r>
            <a:endParaRPr lang="sv-SE" dirty="0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A8FD0D-FD6D-5489-DB9B-6B85AF884D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52B678-4110-6B20-D875-A090CCED0E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F4ADF-FBF3-B17C-8656-DEE0BEDE655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86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BFB11-6F4F-F67D-0E79-0E7873BD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Informationsplanering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5E27D7-4C7A-5A76-F271-DB26C9A75D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/>
              <a:t>Informationen och ibland även behovet av återkoppling kommer att successivt intensifieras.</a:t>
            </a:r>
          </a:p>
          <a:p>
            <a:pPr marL="287655" indent="-287655"/>
            <a:r>
              <a:rPr lang="sv-SE">
                <a:cs typeface="Arial" panose="020B0604020202020204"/>
              </a:rPr>
              <a:t>Vi behöver hålla ihop informationen, frågor och svar med mera, så att den blir hanterbar. Därför är det viktigt att ni själva samlar </a:t>
            </a:r>
            <a:r>
              <a:rPr lang="sv-SE" err="1">
                <a:cs typeface="Arial" panose="020B0604020202020204"/>
              </a:rPr>
              <a:t>ev</a:t>
            </a:r>
            <a:r>
              <a:rPr lang="sv-SE">
                <a:cs typeface="Arial" panose="020B0604020202020204"/>
              </a:rPr>
              <a:t> frågor och kanaliserar dem via er själva som verksamhetschefer alternativt era IT-samordnare (referensgruppsdeltagare). Det gör att vi också säkerställer att de är relevanta avsändare för information.</a:t>
            </a:r>
          </a:p>
          <a:p>
            <a:pPr marL="287655" indent="-287655"/>
            <a:r>
              <a:rPr lang="sv-SE" i="1"/>
              <a:t>Det är av stor vikt att verksamhetens kontaktperson säkerställer rätta kontaktuppgifter och en redundans av information som gäller införandet.</a:t>
            </a:r>
            <a:endParaRPr lang="sv-SE" i="1">
              <a:cs typeface="Arial" panose="020B0604020202020204"/>
            </a:endParaRPr>
          </a:p>
          <a:p>
            <a:pPr marL="287655" indent="-287655">
              <a:lnSpc>
                <a:spcPct val="113999"/>
              </a:lnSpc>
            </a:pPr>
            <a:endParaRPr lang="sv-SE" i="1">
              <a:cs typeface="Arial" panose="020B0604020202020204"/>
            </a:endParaRPr>
          </a:p>
          <a:p>
            <a:pPr marL="0" indent="0">
              <a:buNone/>
            </a:pPr>
            <a:endParaRPr lang="sv-SE" i="1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442D0B-4E02-5BB0-7504-399DFD819D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BB5167-FBF3-BB85-90B5-F0CABE81FDA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DEEC97-FBB3-4A52-A670-1EA22D38B3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84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389808-23BE-8920-AA40-23F693950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Referensgrupp PVG</a:t>
            </a:r>
          </a:p>
        </p:txBody>
      </p:sp>
    </p:spTree>
    <p:extLst>
      <p:ext uri="{BB962C8B-B14F-4D97-AF65-F5344CB8AC3E}">
        <p14:creationId xmlns:p14="http://schemas.microsoft.com/office/powerpoint/2010/main" val="3322601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FE1FA6-6E2A-A11A-19C3-97868488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Referensgrupp PVG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842888-4FC7-5416-7A4F-1BD2B609DB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/>
              <a:t>Gemensam referensgrupp för samtliga PVG i RH, 44 </a:t>
            </a:r>
            <a:r>
              <a:rPr lang="sv-SE" sz="1600" dirty="0" err="1"/>
              <a:t>st</a:t>
            </a:r>
            <a:r>
              <a:rPr lang="sv-SE" sz="1600" dirty="0"/>
              <a:t> </a:t>
            </a:r>
          </a:p>
          <a:p>
            <a:r>
              <a:rPr lang="sv-SE" sz="1600" dirty="0"/>
              <a:t>17 medverkande från 13 PVG (10 VC, 3 övriga PVG)</a:t>
            </a:r>
          </a:p>
          <a:p>
            <a:r>
              <a:rPr lang="sv-SE" sz="1600" dirty="0"/>
              <a:t>Startade i mars 2022 och har genomfört sex möten </a:t>
            </a:r>
          </a:p>
          <a:p>
            <a:r>
              <a:rPr lang="sv-SE" sz="1600" dirty="0"/>
              <a:t>Information och dialog gällande: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Pågående arbete inom Sussa och regionalt avseende bl.a. införandeplanering, konfiguration och utbildning. 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Framtagen införandestrategi och pågående arbete med införandeplanering, inklusive riskanalyser kopplade till detta</a:t>
            </a:r>
          </a:p>
          <a:p>
            <a:pPr lvl="1">
              <a:spcBef>
                <a:spcPts val="0"/>
              </a:spcBef>
            </a:pPr>
            <a:r>
              <a:rPr lang="sv-SE" sz="1400" dirty="0" err="1"/>
              <a:t>Migrering</a:t>
            </a:r>
            <a:r>
              <a:rPr lang="sv-SE" sz="1400" dirty="0"/>
              <a:t> och förberedelser och som kan bli aktuella i verksamheten 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Organisation och resursbehov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Kommunikation med PVG</a:t>
            </a:r>
          </a:p>
          <a:p>
            <a:r>
              <a:rPr lang="sv-SE" sz="1600" dirty="0"/>
              <a:t>Lämnat input kring: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Viktiga aspekter under förberedelsearbete och vid produktionsstart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Risker vid olika alternativ för införande av steg 1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Tidpunkt för produktionsstart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E6216E-769A-1FD8-E4F2-C7689F0E244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5A490C-0481-9205-9E68-94F8220A5D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7842D2-049B-516C-2541-E29D5C4352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E7C039-81AF-D7D9-2C90-E29AFEA5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Chefspaket</a:t>
            </a:r>
            <a:r>
              <a:rPr lang="sv-SE" dirty="0"/>
              <a:t> som en kommunikationsstrategi</a:t>
            </a:r>
          </a:p>
        </p:txBody>
      </p:sp>
    </p:spTree>
    <p:extLst>
      <p:ext uri="{BB962C8B-B14F-4D97-AF65-F5344CB8AC3E}">
        <p14:creationId xmlns:p14="http://schemas.microsoft.com/office/powerpoint/2010/main" val="131939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B1F561-4100-9F70-39BE-48EDE51C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Chefspaket</a:t>
            </a:r>
            <a:r>
              <a:rPr lang="sv-SE"/>
              <a:t> som regelbunden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F27311-1CE3-B4E2-CC20-A0E5E0378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4" y="1665288"/>
            <a:ext cx="5967395" cy="4535488"/>
          </a:xfrm>
        </p:spPr>
        <p:txBody>
          <a:bodyPr/>
          <a:lstStyle/>
          <a:p>
            <a:r>
              <a:rPr lang="sv-SE" sz="1800" dirty="0"/>
              <a:t>Under november/december uppmanas cheferna att kommunicera ett informationspaket med mycket övergripande information i respektive verksamheter.</a:t>
            </a:r>
          </a:p>
          <a:p>
            <a:r>
              <a:rPr lang="sv-SE" sz="1800" dirty="0"/>
              <a:t>Informationspaketen planeras till varannan månad, till att börja med.</a:t>
            </a:r>
          </a:p>
          <a:p>
            <a:r>
              <a:rPr lang="sv-SE" sz="1800" dirty="0"/>
              <a:t>Paketet innehåller information som kan anpassas av respektive privat verksamhet avseende att visa kontaktvägar i den egna verksamheten.</a:t>
            </a:r>
          </a:p>
          <a:p>
            <a:r>
              <a:rPr lang="sv-SE" sz="1800" dirty="0"/>
              <a:t>För privata vårdgivare finns ingen egen förvaltning utan FVIS-samordningen arbetet hålls för närvarande samman av delprojektet </a:t>
            </a:r>
            <a:r>
              <a:rPr lang="sv-SE" sz="1800" b="1" i="1" dirty="0"/>
              <a:t>Utrullning</a:t>
            </a:r>
            <a:r>
              <a:rPr lang="sv-SE" sz="1800" dirty="0"/>
              <a:t> och en samordnarfunktion för de privata vårdgivarna.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5885E9-962D-1A47-A8DD-479009979CC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45DEF2-EA1F-98B6-9887-B0E303DCCD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5DBB79-2888-E436-FC51-3561A91FE0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19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538C4F3-F73F-B618-47FF-0DBB4BE76F0F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2"/>
          <a:stretch>
            <a:fillRect/>
          </a:stretch>
        </p:blipFill>
        <p:spPr>
          <a:xfrm>
            <a:off x="8116584" y="1467185"/>
            <a:ext cx="3218885" cy="1803335"/>
          </a:xfrm>
        </p:spPr>
      </p:pic>
      <p:pic>
        <p:nvPicPr>
          <p:cNvPr id="10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AC865CFA-5CE6-CB70-72D3-DCA14D76C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818" y="3360717"/>
            <a:ext cx="1933945" cy="273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9BD4F-203E-DAE1-EC47-C15C60DC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17D39-5A09-9EDE-2432-CAEAE86A4E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/>
              <a:t>Status införandeplanering</a:t>
            </a:r>
            <a:endParaRPr lang="en-US" dirty="0"/>
          </a:p>
          <a:p>
            <a:pPr marL="287655" indent="-287655"/>
            <a:r>
              <a:rPr lang="sv-SE" dirty="0"/>
              <a:t>Verksamhetens ansvar</a:t>
            </a:r>
          </a:p>
          <a:p>
            <a:pPr marL="287655" indent="-287655"/>
            <a:r>
              <a:rPr lang="sv-SE" dirty="0"/>
              <a:t>Information och kommunikation rörande FVIS </a:t>
            </a:r>
            <a:endParaRPr lang="sv-SE" dirty="0">
              <a:cs typeface="Arial"/>
            </a:endParaRPr>
          </a:p>
          <a:p>
            <a:pPr lvl="1" indent="-287020"/>
            <a:r>
              <a:rPr lang="sv-SE" dirty="0"/>
              <a:t>Status</a:t>
            </a:r>
            <a:endParaRPr lang="sv-SE" dirty="0">
              <a:cs typeface="Arial"/>
            </a:endParaRPr>
          </a:p>
          <a:p>
            <a:pPr lvl="1" indent="-287020"/>
            <a:r>
              <a:rPr lang="sv-SE" dirty="0"/>
              <a:t>Informationsplanering</a:t>
            </a:r>
            <a:endParaRPr lang="sv-SE" dirty="0">
              <a:cs typeface="Arial"/>
            </a:endParaRPr>
          </a:p>
          <a:p>
            <a:pPr lvl="1" indent="-287020"/>
            <a:r>
              <a:rPr lang="sv-SE" dirty="0"/>
              <a:t>Vikten av rätt kontaktuppgifter för återkoppling i ett successivt intensifierat arbete.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Referensgrupp för privata vårdgivare</a:t>
            </a:r>
            <a:endParaRPr lang="sv-SE" dirty="0">
              <a:cs typeface="Arial"/>
            </a:endParaRPr>
          </a:p>
          <a:p>
            <a:pPr marL="287655" indent="-287655"/>
            <a:r>
              <a:rPr lang="sv-SE" dirty="0"/>
              <a:t>Chefspaketet</a:t>
            </a:r>
            <a:endParaRPr lang="sv-SE" dirty="0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8116BC-C611-0667-DDD4-0C0C805CC7C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FCB856-4D1D-99FC-49A5-A9EBAB7019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391DC6-C9CE-0369-AC52-D3DAC90B798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98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1AA7B8-B1FE-E500-9728-F030E623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Innehåll och plats för informationen?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01A3B5-6B34-C407-B8F7-9BEEEEF802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408435"/>
            <a:ext cx="10585450" cy="4817704"/>
          </a:xfrm>
        </p:spPr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/>
              <a:t>Vi kommer att anpassa informationen för privata vårdgivare och de förutsättningar som gäller för införandeorganisation, kommunikation mm.</a:t>
            </a:r>
          </a:p>
          <a:p>
            <a:pPr marL="287655" indent="-287655"/>
            <a:r>
              <a:rPr lang="sv-SE"/>
              <a:t>Vill ni i era verksamheter addera ytterligare information kring ansvarspersoner i verksamheten eller vem man kan vända sig till som medarbetare, så går det bra att lägga till detta.</a:t>
            </a:r>
            <a:endParaRPr lang="sv-SE">
              <a:cs typeface="Arial" panose="020B0604020202020204"/>
            </a:endParaRPr>
          </a:p>
          <a:p>
            <a:pPr marL="287655" indent="-287655"/>
            <a:r>
              <a:rPr lang="sv-SE"/>
              <a:t>Vi kommer att publicera Chefspaketen och tillhörande informationsblad/affischer på </a:t>
            </a:r>
            <a:r>
              <a:rPr lang="sv-SE">
                <a:hlinkClick r:id="rId2"/>
              </a:rPr>
              <a:t>FVIS - Framtidens vårdinformationsstöd - (regionhalland.se)</a:t>
            </a:r>
            <a:r>
              <a:rPr lang="sv-SE"/>
              <a:t> , fliken privata vårdgivare. Där kan ni hämta upp dem för presentation och dialog i verksamheten på APT.</a:t>
            </a:r>
            <a:endParaRPr lang="sv-SE">
              <a:cs typeface="Arial" panose="020B0604020202020204"/>
            </a:endParaRPr>
          </a:p>
          <a:p>
            <a:pPr marL="287655" indent="-287655">
              <a:lnSpc>
                <a:spcPct val="113999"/>
              </a:lnSpc>
            </a:pPr>
            <a:r>
              <a:rPr lang="sv-SE">
                <a:cs typeface="Arial" panose="020B0604020202020204"/>
              </a:rPr>
              <a:t>Ni blir informerade om när nya </a:t>
            </a:r>
            <a:r>
              <a:rPr lang="sv-SE" err="1">
                <a:cs typeface="Arial"/>
              </a:rPr>
              <a:t>Chefspaket</a:t>
            </a:r>
            <a:r>
              <a:rPr lang="sv-SE">
                <a:cs typeface="Arial"/>
              </a:rPr>
              <a:t> lanseras.</a:t>
            </a:r>
          </a:p>
          <a:p>
            <a:pPr marL="287655" indent="-287655"/>
            <a:r>
              <a:rPr lang="sv-SE"/>
              <a:t>Referensgruppen utgör ett bra forum för de ev. frågor som kan uppstå efter att informationen presenterats.</a:t>
            </a:r>
            <a:endParaRPr lang="sv-SE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35AD0E-36E7-171A-03BF-41810390C94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FB5256-A2A9-089A-4E5E-49BEBE420B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AA9386-6AD4-F4D9-5BF9-637318E21B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762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D63B97-91A4-DBBA-224C-851E6581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och svar vid mötet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68D05B-3DD8-ABAA-3C6D-CF616DB869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Frågan om </a:t>
            </a:r>
            <a:r>
              <a:rPr lang="sv-S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migrering</a:t>
            </a: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/överföring av data är väl enbart aktuell om man går från VAS? Avser inte privata vårdgivare som inte har VAS idag?</a:t>
            </a:r>
            <a:endParaRPr lang="sv-SE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Svar: Det kommer att bli aktuellt att föra över data avseende t.ex. tidbok, schema eller liknande även för vårdgivare som övergår från annat system än VAS. </a:t>
            </a:r>
          </a:p>
          <a:p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Kommer det finnas någon motsvarighet till VAS E-arkiv i COSMIC?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Svar: Det kommer att tas fram en annan lösning för skanning av restjournaler.</a:t>
            </a:r>
            <a:r>
              <a:rPr lang="sv-SE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historiska materialet som inte flyttas över kommer att vara tillgängligt via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läsvy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VAS till dess att annan lösning finns på plats.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A1A0D2-23A4-D88F-8EC2-21D0C34887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18BE62-AF52-DCBB-75A5-52B80EDC0D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38B8C-3280-2D24-2063-A33C948908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857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B98BB2-7F29-CC70-96E3-FEA799F5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5208998"/>
            <a:ext cx="10585449" cy="750013"/>
          </a:xfrm>
        </p:spPr>
        <p:txBody>
          <a:bodyPr/>
          <a:lstStyle/>
          <a:p>
            <a:r>
              <a:rPr lang="sv-SE"/>
              <a:t>Katarina Larborn, samordnare FVIS privata vårdgivare, </a:t>
            </a:r>
            <a:r>
              <a:rPr lang="sv-SE">
                <a:hlinkClick r:id="rId2"/>
              </a:rPr>
              <a:t>katarina.larborn@regionhalland.se</a:t>
            </a:r>
            <a:r>
              <a:rPr lang="sv-SE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879B4C8-C341-B903-32DC-02F7011F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C21FAE-57AD-02EA-CBD5-0162A61D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EAC9E0B-9CDA-5C17-1D55-3D65D7B7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49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CA1E9-B88E-DF07-D50F-6FF27FD7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Införandeplanering</a:t>
            </a:r>
          </a:p>
        </p:txBody>
      </p:sp>
    </p:spTree>
    <p:extLst>
      <p:ext uri="{BB962C8B-B14F-4D97-AF65-F5344CB8AC3E}">
        <p14:creationId xmlns:p14="http://schemas.microsoft.com/office/powerpoint/2010/main" val="113392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845471-BC94-4CC9-BDD3-4B34D177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Regional införandestrategi</a:t>
            </a:r>
            <a:br>
              <a:rPr lang="sv-SE"/>
            </a:br>
            <a:r>
              <a:rPr lang="sv-SE" sz="2000" b="0"/>
              <a:t>Informationspunkt på Ledningsgrupp Vård (LGV)</a:t>
            </a:r>
            <a:br>
              <a:rPr lang="sv-SE" sz="2000" b="0"/>
            </a:br>
            <a:r>
              <a:rPr lang="sv-SE" sz="2000" b="0"/>
              <a:t>Godkänd av FVIS programledning 220614 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8E0735-2C05-4C36-B8A1-CFC0386C77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0019" y="2119951"/>
            <a:ext cx="10585450" cy="4841995"/>
          </a:xfrm>
        </p:spPr>
        <p:txBody>
          <a:bodyPr vert="horz" lIns="0" tIns="0" rIns="0" bIns="0" rtlCol="0" anchor="t">
            <a:noAutofit/>
          </a:bodyPr>
          <a:lstStyle/>
          <a:p>
            <a:pPr marL="161925" indent="0">
              <a:buNone/>
            </a:pPr>
            <a:r>
              <a:rPr lang="sv-SE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Följande principer ska ligga till grund för införandeplanen:</a:t>
            </a: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sv-SE">
                <a:ea typeface="Times New Roman" panose="02020603050405020304" pitchFamily="18" charset="0"/>
                <a:cs typeface="Times New Roman"/>
              </a:rPr>
              <a:t>Den halländska hälso- och sjukvården ska</a:t>
            </a:r>
            <a:r>
              <a:rPr lang="sv-SE">
                <a:effectLst/>
                <a:ea typeface="Times New Roman" panose="02020603050405020304" pitchFamily="18" charset="0"/>
                <a:cs typeface="Times New Roman"/>
              </a:rPr>
              <a:t> påverkas i så låg grad som möjligt</a:t>
            </a:r>
            <a:r>
              <a:rPr lang="sv-SE">
                <a:ea typeface="Times New Roman" panose="02020603050405020304" pitchFamily="18" charset="0"/>
                <a:cs typeface="Times New Roman"/>
              </a:rPr>
              <a:t> utifrån patient- och medarbetarperspektiv</a:t>
            </a:r>
            <a:r>
              <a:rPr lang="sv-SE">
                <a:effectLst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>
                <a:ea typeface="Times New Roman" panose="02020603050405020304" pitchFamily="18" charset="0"/>
                <a:cs typeface="Times New Roman"/>
              </a:rPr>
              <a:t>Verksamheten</a:t>
            </a:r>
            <a:r>
              <a:rPr lang="sv-SE">
                <a:effectLst/>
                <a:ea typeface="Times New Roman" panose="02020603050405020304" pitchFamily="18" charset="0"/>
                <a:cs typeface="Times New Roman"/>
              </a:rPr>
              <a:t> ska vara redo att använda Cosmic inför produktionsstart.</a:t>
            </a:r>
          </a:p>
          <a:p>
            <a:pPr marL="342900" indent="-342900">
              <a:buFont typeface="+mj-lt"/>
              <a:buAutoNum type="arabicPeriod"/>
            </a:pPr>
            <a:r>
              <a:rPr lang="sv-SE">
                <a:ea typeface="Times New Roman" panose="02020603050405020304" pitchFamily="18" charset="0"/>
                <a:cs typeface="Times New Roman"/>
              </a:rPr>
              <a:t>Bred delaktighet </a:t>
            </a:r>
            <a:r>
              <a:rPr lang="sv-SE">
                <a:effectLst/>
                <a:ea typeface="Times New Roman" panose="02020603050405020304" pitchFamily="18" charset="0"/>
                <a:cs typeface="Times New Roman"/>
              </a:rPr>
              <a:t>är en förutsättning.</a:t>
            </a:r>
            <a:r>
              <a:rPr lang="sv-SE">
                <a:ea typeface="Times New Roman" panose="02020603050405020304" pitchFamily="18" charset="0"/>
                <a:cs typeface="Times New Roman"/>
              </a:rPr>
              <a:t> </a:t>
            </a:r>
            <a:endParaRPr lang="sv-SE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sv-SE" b="0" i="0">
                <a:solidFill>
                  <a:srgbClr val="000000"/>
                </a:solidFill>
                <a:effectLst/>
              </a:rPr>
              <a:t>​</a:t>
            </a:r>
            <a:endParaRPr lang="sv-SE">
              <a:cs typeface="Arial" panose="020B0604020202020204"/>
            </a:endParaRPr>
          </a:p>
          <a:p>
            <a:pPr marL="287655" indent="-287655">
              <a:lnSpc>
                <a:spcPct val="114000"/>
              </a:lnSpc>
            </a:pPr>
            <a:r>
              <a:rPr lang="sv-SE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Ansvarsfördelning, åtgärder och aktiviteter till följd av framtagna principer kommer att ytterligare detaljeras under nästa steg av införandeplaneringen, när införandestrategin är beslutad.</a:t>
            </a:r>
            <a:endParaRPr lang="sv-SE">
              <a:cs typeface="Arial" panose="020B0604020202020204"/>
            </a:endParaRPr>
          </a:p>
          <a:p>
            <a:pPr marL="287655" indent="-287655"/>
            <a:endParaRPr lang="sv-SE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7B05F1-1F6B-4810-8510-6B14CE6FBD6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3FD684-8E1D-4073-8973-0757837FA6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B9909A-9BF5-414A-80FB-D9516E7371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65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>
            <a:extLst>
              <a:ext uri="{FF2B5EF4-FFF2-40B4-BE49-F238E27FC236}">
                <a16:creationId xmlns:a16="http://schemas.microsoft.com/office/drawing/2014/main" id="{2D028DBB-55C4-2491-6E23-57DE79AE14E1}"/>
              </a:ext>
            </a:extLst>
          </p:cNvPr>
          <p:cNvGrpSpPr/>
          <p:nvPr/>
        </p:nvGrpSpPr>
        <p:grpSpPr>
          <a:xfrm>
            <a:off x="1095123" y="1137320"/>
            <a:ext cx="10001753" cy="4754810"/>
            <a:chOff x="1092200" y="1051595"/>
            <a:chExt cx="10001753" cy="4754810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8046" y="1051595"/>
              <a:ext cx="9995907" cy="4754810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Rak koppling 3">
              <a:extLst>
                <a:ext uri="{FF2B5EF4-FFF2-40B4-BE49-F238E27FC236}">
                  <a16:creationId xmlns:a16="http://schemas.microsoft.com/office/drawing/2014/main" id="{016D1D2C-D751-1A64-882E-19368698E1EC}"/>
                </a:ext>
              </a:extLst>
            </p:cNvPr>
            <p:cNvCxnSpPr/>
            <p:nvPr/>
          </p:nvCxnSpPr>
          <p:spPr>
            <a:xfrm>
              <a:off x="1092200" y="1054100"/>
              <a:ext cx="79375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438205" y="274049"/>
            <a:ext cx="4913313" cy="720741"/>
          </a:xfrm>
        </p:spPr>
        <p:txBody>
          <a:bodyPr/>
          <a:lstStyle/>
          <a:p>
            <a:r>
              <a:rPr lang="sv-SE" sz="3200"/>
              <a:t>Enligt upphandlingen</a:t>
            </a:r>
          </a:p>
        </p:txBody>
      </p:sp>
    </p:spTree>
    <p:extLst>
      <p:ext uri="{BB962C8B-B14F-4D97-AF65-F5344CB8AC3E}">
        <p14:creationId xmlns:p14="http://schemas.microsoft.com/office/powerpoint/2010/main" val="350242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41A19-72D7-4D5D-99F5-B7D351B3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Införandemetod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C46321-BF1E-461C-9121-729DD8A37A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17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Med ledning av genomförd riskanalys och med stöd från mångårig erfarenhet av tidigare digitala införanden inom hälso- och sjukvård i Region Halland, är följande införandemetod beslutad</a:t>
            </a:r>
            <a:r>
              <a:rPr lang="sv-SE" sz="170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sv-SE" sz="17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sv-SE" sz="1700" b="1">
                <a:solidFill>
                  <a:srgbClr val="000000"/>
                </a:solidFill>
                <a:latin typeface="Segoe UI" panose="020B0502040204020203" pitchFamily="34" charset="0"/>
              </a:rPr>
              <a:t>Att i</a:t>
            </a:r>
            <a:r>
              <a:rPr lang="sv-SE" sz="1700" b="1" i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ett första steg införa grundfunktionalitet i Cosmic</a:t>
            </a:r>
            <a:r>
              <a:rPr lang="sv-SE" sz="17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för att ersätta funktionalitet i VAS </a:t>
            </a:r>
            <a:r>
              <a:rPr lang="sv-SE" sz="17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 funktionalitet som har starka beroenden till VAS, </a:t>
            </a:r>
            <a:r>
              <a:rPr lang="sv-SE" sz="17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all hälso- och sjukvård i Region Halland under </a:t>
            </a:r>
            <a:r>
              <a:rPr lang="sv-SE" sz="17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kort period (förslagsvis </a:t>
            </a:r>
            <a:r>
              <a:rPr lang="sv-SE" sz="170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1–2 veckor).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sv-SE" sz="17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Därefter införa resterande funktionalitet i Cosmic stegvist efterhand</a:t>
            </a:r>
            <a:r>
              <a:rPr lang="sv-SE" sz="17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7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Detta medför att funktionalitet i befintliga system kommer att fortsätta att nyttjas tills motsvarande funktionaliteten tas i bruk i Cosmic. Likaså kommer nytillkommen funktionalitet, dvs. funktionalitet som inte finns i befintliga system, införas stegvist. 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6458B0-2B15-4EF2-9C88-2E1CF02D32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633CF2-DF2F-4B95-851D-0C0E477DDE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D71488-5EDC-41F2-8C3E-A095970E77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22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D50D5B-7002-C9FB-B375-8F3051C4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cs typeface="Calibri" panose="020F0502020204030204" pitchFamily="34" charset="0"/>
              </a:rPr>
              <a:t>Införandemetod FVIS Region Halland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0D9CD1-9E10-852E-3BD8-F186EED938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860223"/>
            <a:ext cx="10585450" cy="3356152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	  Q4 2024			 Q1 2025  </a:t>
            </a:r>
            <a:endParaRPr lang="sv-SE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84F315-996D-3B21-9B30-5988EAB9C2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707AE4-E1D0-6123-9B8F-D44A4EE12F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593FF-3141-ED81-852A-4C6D2FE3694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/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F2B8CFA7-2649-932F-D014-B82CDF60C8C6}"/>
              </a:ext>
            </a:extLst>
          </p:cNvPr>
          <p:cNvCxnSpPr>
            <a:cxnSpLocks/>
          </p:cNvCxnSpPr>
          <p:nvPr/>
        </p:nvCxnSpPr>
        <p:spPr>
          <a:xfrm>
            <a:off x="648313" y="5585326"/>
            <a:ext cx="10895375" cy="0"/>
          </a:xfrm>
          <a:prstGeom prst="straightConnector1">
            <a:avLst/>
          </a:prstGeom>
          <a:ln w="155575">
            <a:solidFill>
              <a:schemeClr val="tx2">
                <a:alpha val="80000"/>
              </a:schemeClr>
            </a:solidFill>
            <a:headEnd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Platshållare för innehåll 7">
            <a:extLst>
              <a:ext uri="{FF2B5EF4-FFF2-40B4-BE49-F238E27FC236}">
                <a16:creationId xmlns:a16="http://schemas.microsoft.com/office/drawing/2014/main" id="{334F9F46-392A-CDAC-743F-095D8447E70A}"/>
              </a:ext>
            </a:extLst>
          </p:cNvPr>
          <p:cNvGraphicFramePr>
            <a:graphicFrameLocks/>
          </p:cNvGraphicFramePr>
          <p:nvPr/>
        </p:nvGraphicFramePr>
        <p:xfrm>
          <a:off x="803275" y="1665289"/>
          <a:ext cx="10585450" cy="311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208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5E299-D9F8-2EC7-75EE-E78D3FF9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Status införandeplanering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5A93F4-040C-F31F-ACEF-45DB62E91F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/>
              <a:t>Införandeplan för steg 1 under framtagande, klar 230131 och beslutad 230331</a:t>
            </a:r>
            <a:endParaRPr lang="en-US"/>
          </a:p>
          <a:p>
            <a:pPr marL="287655" indent="-287655"/>
            <a:r>
              <a:rPr lang="sv-SE"/>
              <a:t>Riskanalys för metod för införandet av steg 1 pågår</a:t>
            </a:r>
            <a:endParaRPr lang="sv-SE">
              <a:cs typeface="Arial"/>
            </a:endParaRPr>
          </a:p>
          <a:p>
            <a:pPr lvl="1" indent="-287020"/>
            <a:r>
              <a:rPr lang="sv-SE"/>
              <a:t>Tittar på två alternativ; Big Bang eller stegvist införande under 1-2 veckor</a:t>
            </a:r>
            <a:endParaRPr lang="sv-SE">
              <a:cs typeface="Arial"/>
            </a:endParaRPr>
          </a:p>
          <a:p>
            <a:pPr lvl="1" indent="-287020"/>
            <a:r>
              <a:rPr lang="sv-SE"/>
              <a:t>Fokus; patientsäkerhet, belastning/arbetsmiljö och teknik</a:t>
            </a:r>
            <a:endParaRPr lang="sv-SE">
              <a:cs typeface="Arial"/>
            </a:endParaRPr>
          </a:p>
          <a:p>
            <a:pPr lvl="1" indent="-287020"/>
            <a:r>
              <a:rPr lang="sv-SE"/>
              <a:t>Summeringstillfällen för förslag till införandemetod under dec 2022.</a:t>
            </a:r>
            <a:endParaRPr lang="sv-SE">
              <a:cs typeface="Arial"/>
            </a:endParaRPr>
          </a:p>
          <a:p>
            <a:pPr marL="287655" indent="-287655"/>
            <a:r>
              <a:rPr lang="sv-SE"/>
              <a:t>Tar fram hur arbetet under förberedelsefas, införande och tidig produktionsfas ska organiseras och koordineras mellan delprojekt Utrullning och verksamhet.</a:t>
            </a:r>
            <a:endParaRPr lang="sv-SE">
              <a:cs typeface="Arial"/>
            </a:endParaRPr>
          </a:p>
          <a:p>
            <a:pPr marL="287655" indent="-287655"/>
            <a:r>
              <a:rPr lang="sv-SE"/>
              <a:t>Synkroniserar tidplan för förberedelsearbetet</a:t>
            </a:r>
            <a:endParaRPr lang="sv-SE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A16761-E411-A13A-8E47-AEB2C055330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09777F-C195-14A6-BB07-A4577927CAF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9436CF-0512-563D-9B62-EB9AAB01B4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87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E89B28-8C55-949D-EF21-F165B38E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Verksamhetens ansvar</a:t>
            </a:r>
          </a:p>
        </p:txBody>
      </p:sp>
    </p:spTree>
    <p:extLst>
      <p:ext uri="{BB962C8B-B14F-4D97-AF65-F5344CB8AC3E}">
        <p14:creationId xmlns:p14="http://schemas.microsoft.com/office/powerpoint/2010/main" val="172730363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LL - PPT-presentation FVIS-programmet.potx" id="{30342D20-DAB7-4A47-9E74-97B1A3F3415D}" vid="{A408A36A-C3FD-4DB3-B9D5-791D2996B85C}"/>
    </a:ext>
  </a:extLst>
</a:theme>
</file>

<file path=ppt/theme/theme2.xml><?xml version="1.0" encoding="utf-8"?>
<a:theme xmlns:a="http://schemas.openxmlformats.org/drawingml/2006/main" name="Office-tema">
  <a:themeElements>
    <a:clrScheme name="Sussa">
      <a:dk1>
        <a:srgbClr val="626362"/>
      </a:dk1>
      <a:lt1>
        <a:srgbClr val="FFFFFF"/>
      </a:lt1>
      <a:dk2>
        <a:srgbClr val="44546A"/>
      </a:dk2>
      <a:lt2>
        <a:srgbClr val="E7E6E6"/>
      </a:lt2>
      <a:accent1>
        <a:srgbClr val="C2DDB1"/>
      </a:accent1>
      <a:accent2>
        <a:srgbClr val="557048"/>
      </a:accent2>
      <a:accent3>
        <a:srgbClr val="B2E0DB"/>
      </a:accent3>
      <a:accent4>
        <a:srgbClr val="48715C"/>
      </a:accent4>
      <a:accent5>
        <a:srgbClr val="B2C3DB"/>
      </a:accent5>
      <a:accent6>
        <a:srgbClr val="485170"/>
      </a:accent6>
      <a:hlink>
        <a:srgbClr val="8AC1B8"/>
      </a:hlink>
      <a:folHlink>
        <a:srgbClr val="91A7C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ussa samverkan - PowerPointmall" id="{516BEF71-1D4F-4376-902A-9022FC931A2A}" vid="{41BAE457-552E-440A-AC97-0CF5CA5BD5A8}"/>
    </a:ext>
  </a:extLst>
</a:theme>
</file>

<file path=ppt/theme/theme3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4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Halland">
    <a:dk1>
      <a:sysClr val="windowText" lastClr="000000"/>
    </a:dk1>
    <a:lt1>
      <a:sysClr val="window" lastClr="FFFFFF"/>
    </a:lt1>
    <a:dk2>
      <a:srgbClr val="00495D"/>
    </a:dk2>
    <a:lt2>
      <a:srgbClr val="F8F8F8"/>
    </a:lt2>
    <a:accent1>
      <a:srgbClr val="006858"/>
    </a:accent1>
    <a:accent2>
      <a:srgbClr val="A3D8E7"/>
    </a:accent2>
    <a:accent3>
      <a:srgbClr val="20AC6C"/>
    </a:accent3>
    <a:accent4>
      <a:srgbClr val="D8E69C"/>
    </a:accent4>
    <a:accent5>
      <a:srgbClr val="28B3C7"/>
    </a:accent5>
    <a:accent6>
      <a:srgbClr val="82CD9E"/>
    </a:accent6>
    <a:hlink>
      <a:srgbClr val="006966"/>
    </a:hlink>
    <a:folHlink>
      <a:srgbClr val="00506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6A3464D9BBD44F936BF5FD17D68E1F" ma:contentTypeVersion="31" ma:contentTypeDescription="Skapa ett nytt dokument." ma:contentTypeScope="" ma:versionID="3e26174c2e98c3c08cc386b5933ea982">
  <xsd:schema xmlns:xsd="http://www.w3.org/2001/XMLSchema" xmlns:xs="http://www.w3.org/2001/XMLSchema" xmlns:p="http://schemas.microsoft.com/office/2006/metadata/properties" xmlns:ns2="8b25b64b-b27f-4214-ac8a-01cfeb1356df" xmlns:ns3="ef1c1b12-6d14-450f-bcd4-e06e415d4bd5" targetNamespace="http://schemas.microsoft.com/office/2006/metadata/properties" ma:root="true" ma:fieldsID="6ffacd28894186b7969aa121007a7eb9" ns2:_="" ns3:_="">
    <xsd:import namespace="8b25b64b-b27f-4214-ac8a-01cfeb1356df"/>
    <xsd:import namespace="ef1c1b12-6d14-450f-bcd4-e06e415d4bd5"/>
    <xsd:element name="properties">
      <xsd:complexType>
        <xsd:sequence>
          <xsd:element name="documentManagement">
            <xsd:complexType>
              <xsd:all>
                <xsd:element ref="ns2:Dokumenttyp" minOccurs="0"/>
                <xsd:element ref="ns3:Dokumentstatus" minOccurs="0"/>
                <xsd:element ref="ns3:M_x00f6_tesdatum" minOccurs="0"/>
                <xsd:element ref="ns3:Forum" minOccurs="0"/>
                <xsd:element ref="ns3:Diarief_x00f6_rt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5b64b-b27f-4214-ac8a-01cfeb1356df" elementFormDefault="qualified">
    <xsd:import namespace="http://schemas.microsoft.com/office/2006/documentManagement/types"/>
    <xsd:import namespace="http://schemas.microsoft.com/office/infopath/2007/PartnerControls"/>
    <xsd:element name="Dokumenttyp" ma:index="1" nillable="true" ma:displayName="Dokumenttyp" ma:format="Dropdown" ma:internalName="Dokumenttyp">
      <xsd:simpleType>
        <xsd:restriction base="dms:Choice">
          <xsd:enumeration value="Agenda"/>
          <xsd:enumeration value="Anvisning"/>
          <xsd:enumeration value="Avtal"/>
          <xsd:enumeration value="Beslut"/>
          <xsd:enumeration value="Beslutsunderlag"/>
          <xsd:enumeration value="Blankett"/>
          <xsd:enumeration value="Beskrivning"/>
          <xsd:enumeration value="Beställning"/>
          <xsd:enumeration value="Checklista"/>
          <xsd:enumeration value="Direktiv"/>
          <xsd:enumeration value="Film"/>
          <xsd:enumeration value="Förstudieuppdrag"/>
          <xsd:enumeration value="Förteckning"/>
          <xsd:enumeration value="Inspelning"/>
          <xsd:enumeration value="Konsekvensbeskrivning"/>
          <xsd:enumeration value="Mall"/>
          <xsd:enumeration value="Manual"/>
          <xsd:enumeration value="Mötesanteckning"/>
          <xsd:enumeration value="Plan"/>
          <xsd:enumeration value="Presentation"/>
          <xsd:enumeration value="Processbeskrivning"/>
          <xsd:enumeration value="Processkarta"/>
          <xsd:enumeration value="Rapport"/>
          <xsd:enumeration value="Risk-/konsekvensanalys"/>
          <xsd:enumeration value="Rutin"/>
          <xsd:enumeration value="Sammanställning"/>
          <xsd:enumeration value="Utredning"/>
          <xsd:enumeration value="Uppdragsförfrågan"/>
          <xsd:enumeration value="Uppdragsunderlag"/>
          <xsd:enumeration value="Övrigt"/>
        </xsd:restriction>
      </xsd:simple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a9b07bf-3935-4184-9eb2-58f95c740579}" ma:internalName="TaxCatchAll" ma:showField="CatchAllData" ma:web="8b25b64b-b27f-4214-ac8a-01cfeb1356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c1b12-6d14-450f-bcd4-e06e415d4bd5" elementFormDefault="qualified">
    <xsd:import namespace="http://schemas.microsoft.com/office/2006/documentManagement/types"/>
    <xsd:import namespace="http://schemas.microsoft.com/office/infopath/2007/PartnerControls"/>
    <xsd:element name="Dokumentstatus" ma:index="2" nillable="true" ma:displayName="Dokumentstatus" ma:format="Dropdown" ma:indexed="true" ma:internalName="Dokumentstatus">
      <xsd:simpleType>
        <xsd:restriction base="dms:Choice">
          <xsd:enumeration value="Arbetsmaterial"/>
          <xsd:enumeration value="Utkast"/>
          <xsd:enumeration value="Klar"/>
          <xsd:enumeration value="Levande"/>
          <xsd:enumeration value="Arkiv"/>
        </xsd:restriction>
      </xsd:simpleType>
    </xsd:element>
    <xsd:element name="M_x00f6_tesdatum" ma:index="3" nillable="true" ma:displayName="Mötesdatum" ma:format="DateOnly" ma:indexed="true" ma:internalName="M_x00f6_tesdatum">
      <xsd:simpleType>
        <xsd:restriction base="dms:DateTime"/>
      </xsd:simpleType>
    </xsd:element>
    <xsd:element name="Forum" ma:index="4" nillable="true" ma:displayName="Mötesforum" ma:format="Dropdown" ma:internalName="Forum">
      <xsd:simpleType>
        <xsd:union memberTypes="dms:Text">
          <xsd:simpleType>
            <xsd:restriction base="dms:Choice">
              <xsd:enumeration value="Beredande programledning"/>
              <xsd:enumeration value="Implementationsprojektledning"/>
              <xsd:enumeration value="Programledning"/>
              <xsd:enumeration value="Resursallokeringsforum"/>
              <xsd:enumeration value="Resursdialogforum"/>
              <xsd:enumeration value="Sussa styrgrupp"/>
            </xsd:restriction>
          </xsd:simpleType>
        </xsd:union>
      </xsd:simpleType>
    </xsd:element>
    <xsd:element name="Diarief_x00f6_rt" ma:index="5" nillable="true" ma:displayName="Diariefört" ma:default="0" ma:format="Dropdown" ma:internalName="Diarief_x00f6_rt">
      <xsd:simpleType>
        <xsd:restriction base="dms:Boolean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_x00f6_tesdatum xmlns="ef1c1b12-6d14-450f-bcd4-e06e415d4bd5" xsi:nil="true"/>
    <Dokumenttyp xmlns="8b25b64b-b27f-4214-ac8a-01cfeb1356df">Presentation</Dokumenttyp>
    <Forum xmlns="ef1c1b12-6d14-450f-bcd4-e06e415d4bd5">Programledning</Forum>
    <Diarief_x00f6_rt xmlns="ef1c1b12-6d14-450f-bcd4-e06e415d4bd5">false</Diarief_x00f6_rt>
    <Dokumentstatus xmlns="ef1c1b12-6d14-450f-bcd4-e06e415d4bd5" xsi:nil="true"/>
    <TaxCatchAll xmlns="8b25b64b-b27f-4214-ac8a-01cfeb1356df" xsi:nil="true"/>
  </documentManagement>
</p:properties>
</file>

<file path=customXml/itemProps1.xml><?xml version="1.0" encoding="utf-8"?>
<ds:datastoreItem xmlns:ds="http://schemas.openxmlformats.org/officeDocument/2006/customXml" ds:itemID="{1C19CECF-FDEF-4499-AA6B-4685B709CCCF}">
  <ds:schemaRefs>
    <ds:schemaRef ds:uri="8b25b64b-b27f-4214-ac8a-01cfeb1356df"/>
    <ds:schemaRef ds:uri="ef1c1b12-6d14-450f-bcd4-e06e415d4b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2437B-7B8D-4EC9-87E1-B1B3FAF5D3C8}">
  <ds:schemaRefs>
    <ds:schemaRef ds:uri="8b25b64b-b27f-4214-ac8a-01cfeb1356df"/>
    <ds:schemaRef ds:uri="ef1c1b12-6d14-450f-bcd4-e06e415d4b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1569</Words>
  <Application>Microsoft Office PowerPoint</Application>
  <PresentationFormat>Bredbild</PresentationFormat>
  <Paragraphs>174</Paragraphs>
  <Slides>22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22</vt:i4>
      </vt:variant>
    </vt:vector>
  </HeadingPairs>
  <TitlesOfParts>
    <vt:vector size="28" baseType="lpstr">
      <vt:lpstr>Arial</vt:lpstr>
      <vt:lpstr>Calibri</vt:lpstr>
      <vt:lpstr>Segoe UI</vt:lpstr>
      <vt:lpstr>Region Halland - grön 1</vt:lpstr>
      <vt:lpstr>Office-tema</vt:lpstr>
      <vt:lpstr>Region Halland - grön 1</vt:lpstr>
      <vt:lpstr>Kommunikation kring FVIS Framtidens vårdinformationsstöd privata vårdgivare</vt:lpstr>
      <vt:lpstr>Agenda</vt:lpstr>
      <vt:lpstr>Införandeplanering</vt:lpstr>
      <vt:lpstr>Regional införandestrategi Informationspunkt på Ledningsgrupp Vård (LGV) Godkänd av FVIS programledning 220614 </vt:lpstr>
      <vt:lpstr>Enligt upphandlingen</vt:lpstr>
      <vt:lpstr>Införandemetod</vt:lpstr>
      <vt:lpstr>Införandemetod FVIS Region Halland</vt:lpstr>
      <vt:lpstr>Status införandeplanering</vt:lpstr>
      <vt:lpstr>Verksamhetens ansvar</vt:lpstr>
      <vt:lpstr>Verksamhetens ansvar (utdrag från regional införandestrategi)</vt:lpstr>
      <vt:lpstr>Verksamhetens ansvar, fortsättning</vt:lpstr>
      <vt:lpstr>Pågående dialoger kring verksamhetens ansvar</vt:lpstr>
      <vt:lpstr>Information och kommunikation avseende FVIS</vt:lpstr>
      <vt:lpstr>Status FVIS information och förberedelser för PVG </vt:lpstr>
      <vt:lpstr>Informationsplanering </vt:lpstr>
      <vt:lpstr>Referensgrupp PVG</vt:lpstr>
      <vt:lpstr>Referensgrupp PVG</vt:lpstr>
      <vt:lpstr>Chefspaket som en kommunikationsstrategi</vt:lpstr>
      <vt:lpstr>Chefspaket som regelbunden information</vt:lpstr>
      <vt:lpstr>Innehåll och plats för informationen?</vt:lpstr>
      <vt:lpstr>Frågor och svar vid mötet</vt:lpstr>
      <vt:lpstr>Katarina Larborn, samordnare FVIS privata vårdgivare, katarina.larborn@regionhalland.se 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Jessica.Eliasson@regionhalland.se</dc:creator>
  <cp:keywords/>
  <dc:description/>
  <cp:lastModifiedBy>Larborn Katarina RK</cp:lastModifiedBy>
  <cp:revision>6</cp:revision>
  <dcterms:created xsi:type="dcterms:W3CDTF">2020-03-06T14:38:06Z</dcterms:created>
  <dcterms:modified xsi:type="dcterms:W3CDTF">2022-12-15T11:25:46Z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0x010100D96A3464D9BBD44F936BF5FD17D68E1F</vt:lpwstr>
  </property>
  <property fmtid="{D5CDD505-2E9C-101B-9397-08002B2CF9AE}" pid="3" name="_dlc_DocIdItemGuid">
    <vt:lpwstr>2d487368-3642-47e8-8c8d-c72876f39afc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  <property fmtid="{D5CDD505-2E9C-101B-9397-08002B2CF9AE}" pid="9" name="Forum">
    <vt:lpwstr>Programledning</vt:lpwstr>
  </property>
  <property fmtid="{D5CDD505-2E9C-101B-9397-08002B2CF9AE}" pid="10" name="Diariefört">
    <vt:bool>false</vt:bool>
  </property>
  <property fmtid="{D5CDD505-2E9C-101B-9397-08002B2CF9AE}" pid="11" name="Dokumentstatus">
    <vt:lpwstr>Utkast</vt:lpwstr>
  </property>
  <property fmtid="{D5CDD505-2E9C-101B-9397-08002B2CF9AE}" pid="12" name="lcf76f155ced4ddcb4097134ff3c332f">
    <vt:lpwstr/>
  </property>
</Properties>
</file>