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84" r:id="rId5"/>
    <p:sldId id="299" r:id="rId6"/>
    <p:sldId id="308" r:id="rId7"/>
    <p:sldId id="305" r:id="rId8"/>
    <p:sldId id="316" r:id="rId9"/>
    <p:sldId id="285" r:id="rId10"/>
    <p:sldId id="309" r:id="rId11"/>
    <p:sldId id="303" r:id="rId12"/>
    <p:sldId id="315" r:id="rId13"/>
    <p:sldId id="286"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84"/>
            <p14:sldId id="299"/>
            <p14:sldId id="308"/>
            <p14:sldId id="305"/>
            <p14:sldId id="316"/>
            <p14:sldId id="285"/>
            <p14:sldId id="309"/>
            <p14:sldId id="303"/>
            <p14:sldId id="315"/>
            <p14:sldId id="286"/>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468415-9802-E6C1-6DB5-822CD5C05D5D}" name="Hellén Johanna NSVH KOMM" initials="HK" userId="S::johanna.hellen@regionhalland.se::c2206366-cff1-4dec-aff3-a6e14a2322bf" providerId="AD"/>
  <p188:author id="{5749F81B-55FE-BDB7-2895-C691B7198790}" name="Rydelius Gustaf HS" initials="RGH" userId="S::Gustaf.Rydelius@regionhalland.se::6a49df8e-5e9a-43a3-b621-a267da9a1a1a" providerId="AD"/>
  <p188:author id="{10117171-0FF3-3172-1980-1C3B587DB571}" name="Myrbäck Evelina PSH LEDN" initials="ML" userId="S::evelina.myrback@regionhalland.se::68493acc-1bc5-47be-bc7f-faaf47510987" providerId="AD"/>
  <p188:author id="{ECB28F72-440F-732E-56C1-5B9957F342CC}" name="Larborn Katarina RK" initials="LR" userId="S::katarina.larborn@regionhalland.se::f05856f7-905e-41ee-9131-f18cc1d06330" providerId="AD"/>
  <p188:author id="{225DE1B3-0C0F-52A6-1EE8-186F1DC0AF08}" name="Hallström Johnsson Charlotte HS" initials="HJCH" userId="S::Charlotte.Hallstrom-Johnsson@regionhalland.se::2ba0a1c4-aa82-4c60-941a-d3d769415c6b" providerId="AD"/>
  <p188:author id="{9376FAC7-7CE4-CF24-0C33-B4BBA58F7794}" name="Falkeby Lisa ADH STAB" initials="FS" userId="S::lisa.falkeby@regionhalland.se::baeb5629-9d27-44cf-96d6-6fa1ad2623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F71E1-3488-4E01-9060-E34E470F6377}" v="4" dt="2022-11-21T12:19:16.392"/>
    <p1510:client id="{CF6D252D-1754-4E66-8F8F-0EB5A900511B}" v="3" dt="2022-11-21T12:09:23.3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29" autoAdjust="0"/>
  </p:normalViewPr>
  <p:slideViewPr>
    <p:cSldViewPr snapToGrid="0">
      <p:cViewPr varScale="1">
        <p:scale>
          <a:sx n="82" d="100"/>
          <a:sy n="82" d="100"/>
        </p:scale>
        <p:origin x="120" y="2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off Lindh Maria RK" userId="c9bf43e9-9f6f-44ee-b339-beed61b88cd9" providerId="ADAL" clId="{AEAF71E1-3488-4E01-9060-E34E470F6377}"/>
    <pc:docChg chg="modSld">
      <pc:chgData name="Rothoff Lindh Maria RK" userId="c9bf43e9-9f6f-44ee-b339-beed61b88cd9" providerId="ADAL" clId="{AEAF71E1-3488-4E01-9060-E34E470F6377}" dt="2022-11-21T12:19:15.010" v="13" actId="20577"/>
      <pc:docMkLst>
        <pc:docMk/>
      </pc:docMkLst>
      <pc:sldChg chg="modSp mod">
        <pc:chgData name="Rothoff Lindh Maria RK" userId="c9bf43e9-9f6f-44ee-b339-beed61b88cd9" providerId="ADAL" clId="{AEAF71E1-3488-4E01-9060-E34E470F6377}" dt="2022-11-21T12:16:12.103" v="4" actId="20577"/>
        <pc:sldMkLst>
          <pc:docMk/>
          <pc:sldMk cId="1771786956" sldId="285"/>
        </pc:sldMkLst>
        <pc:spChg chg="mod">
          <ac:chgData name="Rothoff Lindh Maria RK" userId="c9bf43e9-9f6f-44ee-b339-beed61b88cd9" providerId="ADAL" clId="{AEAF71E1-3488-4E01-9060-E34E470F6377}" dt="2022-11-21T12:16:12.103" v="4" actId="20577"/>
          <ac:spMkLst>
            <pc:docMk/>
            <pc:sldMk cId="1771786956" sldId="285"/>
            <ac:spMk id="16" creationId="{0F2396E4-CE3D-4E64-9288-EFD018340304}"/>
          </ac:spMkLst>
        </pc:spChg>
      </pc:sldChg>
      <pc:sldChg chg="modSp mod">
        <pc:chgData name="Rothoff Lindh Maria RK" userId="c9bf43e9-9f6f-44ee-b339-beed61b88cd9" providerId="ADAL" clId="{AEAF71E1-3488-4E01-9060-E34E470F6377}" dt="2022-11-21T12:19:15.010" v="13" actId="20577"/>
        <pc:sldMkLst>
          <pc:docMk/>
          <pc:sldMk cId="1655739887" sldId="303"/>
        </pc:sldMkLst>
        <pc:spChg chg="mod">
          <ac:chgData name="Rothoff Lindh Maria RK" userId="c9bf43e9-9f6f-44ee-b339-beed61b88cd9" providerId="ADAL" clId="{AEAF71E1-3488-4E01-9060-E34E470F6377}" dt="2022-11-21T12:19:15.010" v="13" actId="20577"/>
          <ac:spMkLst>
            <pc:docMk/>
            <pc:sldMk cId="1655739887" sldId="303"/>
            <ac:spMk id="3" creationId="{D1072423-5E2B-C3A0-5F39-405631059772}"/>
          </ac:spMkLst>
        </pc:spChg>
      </pc:sldChg>
      <pc:sldChg chg="modSp mod">
        <pc:chgData name="Rothoff Lindh Maria RK" userId="c9bf43e9-9f6f-44ee-b339-beed61b88cd9" providerId="ADAL" clId="{AEAF71E1-3488-4E01-9060-E34E470F6377}" dt="2022-11-21T12:16:29.045" v="5" actId="20577"/>
        <pc:sldMkLst>
          <pc:docMk/>
          <pc:sldMk cId="346437361" sldId="309"/>
        </pc:sldMkLst>
        <pc:spChg chg="mod">
          <ac:chgData name="Rothoff Lindh Maria RK" userId="c9bf43e9-9f6f-44ee-b339-beed61b88cd9" providerId="ADAL" clId="{AEAF71E1-3488-4E01-9060-E34E470F6377}" dt="2022-11-21T12:16:29.045" v="5" actId="20577"/>
          <ac:spMkLst>
            <pc:docMk/>
            <pc:sldMk cId="346437361" sldId="309"/>
            <ac:spMk id="3" creationId="{54D67316-EEA7-B91E-623C-1DE3405F8A7E}"/>
          </ac:spMkLst>
        </pc:spChg>
      </pc:sldChg>
    </pc:docChg>
  </pc:docChgLst>
  <pc:docChgLst>
    <pc:chgData name="Rothoff Lindh Maria RK" userId="c9bf43e9-9f6f-44ee-b339-beed61b88cd9" providerId="ADAL" clId="{CF6D252D-1754-4E66-8F8F-0EB5A900511B}"/>
    <pc:docChg chg="custSel modSld">
      <pc:chgData name="Rothoff Lindh Maria RK" userId="c9bf43e9-9f6f-44ee-b339-beed61b88cd9" providerId="ADAL" clId="{CF6D252D-1754-4E66-8F8F-0EB5A900511B}" dt="2022-11-21T12:10:18.885" v="94" actId="1035"/>
      <pc:docMkLst>
        <pc:docMk/>
      </pc:docMkLst>
      <pc:sldChg chg="modSp mod">
        <pc:chgData name="Rothoff Lindh Maria RK" userId="c9bf43e9-9f6f-44ee-b339-beed61b88cd9" providerId="ADAL" clId="{CF6D252D-1754-4E66-8F8F-0EB5A900511B}" dt="2022-11-21T12:10:18.885" v="94" actId="1035"/>
        <pc:sldMkLst>
          <pc:docMk/>
          <pc:sldMk cId="1655739887" sldId="303"/>
        </pc:sldMkLst>
        <pc:spChg chg="mod">
          <ac:chgData name="Rothoff Lindh Maria RK" userId="c9bf43e9-9f6f-44ee-b339-beed61b88cd9" providerId="ADAL" clId="{CF6D252D-1754-4E66-8F8F-0EB5A900511B}" dt="2022-11-21T12:10:18.885" v="94" actId="1035"/>
          <ac:spMkLst>
            <pc:docMk/>
            <pc:sldMk cId="1655739887" sldId="303"/>
            <ac:spMk id="7" creationId="{0450E9EA-5105-28CB-6311-75661BA58804}"/>
          </ac:spMkLst>
        </pc:spChg>
        <pc:spChg chg="mod">
          <ac:chgData name="Rothoff Lindh Maria RK" userId="c9bf43e9-9f6f-44ee-b339-beed61b88cd9" providerId="ADAL" clId="{CF6D252D-1754-4E66-8F8F-0EB5A900511B}" dt="2022-11-21T12:09:52.715" v="64" actId="14100"/>
          <ac:spMkLst>
            <pc:docMk/>
            <pc:sldMk cId="1655739887" sldId="303"/>
            <ac:spMk id="12" creationId="{AE6FE1E2-69F0-068F-1960-5EFAB99C7155}"/>
          </ac:spMkLst>
        </pc:spChg>
        <pc:picChg chg="mod">
          <ac:chgData name="Rothoff Lindh Maria RK" userId="c9bf43e9-9f6f-44ee-b339-beed61b88cd9" providerId="ADAL" clId="{CF6D252D-1754-4E66-8F8F-0EB5A900511B}" dt="2022-11-21T12:09:47.246" v="63" actId="1038"/>
          <ac:picMkLst>
            <pc:docMk/>
            <pc:sldMk cId="1655739887" sldId="303"/>
            <ac:picMk id="11" creationId="{93D5C7F0-44A0-CE00-02C2-0D07A4ECAC32}"/>
          </ac:picMkLst>
        </pc:picChg>
      </pc:sldChg>
      <pc:sldChg chg="modSp mod">
        <pc:chgData name="Rothoff Lindh Maria RK" userId="c9bf43e9-9f6f-44ee-b339-beed61b88cd9" providerId="ADAL" clId="{CF6D252D-1754-4E66-8F8F-0EB5A900511B}" dt="2022-11-21T12:09:21.824" v="55" actId="20577"/>
        <pc:sldMkLst>
          <pc:docMk/>
          <pc:sldMk cId="3641037388" sldId="305"/>
        </pc:sldMkLst>
        <pc:spChg chg="mod">
          <ac:chgData name="Rothoff Lindh Maria RK" userId="c9bf43e9-9f6f-44ee-b339-beed61b88cd9" providerId="ADAL" clId="{CF6D252D-1754-4E66-8F8F-0EB5A900511B}" dt="2022-11-21T12:09:21.824" v="55" actId="20577"/>
          <ac:spMkLst>
            <pc:docMk/>
            <pc:sldMk cId="3641037388" sldId="305"/>
            <ac:spMk id="3" creationId="{D1072423-5E2B-C3A0-5F39-405631059772}"/>
          </ac:spMkLst>
        </pc:spChg>
      </pc:sldChg>
      <pc:sldChg chg="modSp mod">
        <pc:chgData name="Rothoff Lindh Maria RK" userId="c9bf43e9-9f6f-44ee-b339-beed61b88cd9" providerId="ADAL" clId="{CF6D252D-1754-4E66-8F8F-0EB5A900511B}" dt="2022-11-21T12:09:09.857" v="53" actId="20577"/>
        <pc:sldMkLst>
          <pc:docMk/>
          <pc:sldMk cId="3142875569" sldId="308"/>
        </pc:sldMkLst>
        <pc:spChg chg="mod">
          <ac:chgData name="Rothoff Lindh Maria RK" userId="c9bf43e9-9f6f-44ee-b339-beed61b88cd9" providerId="ADAL" clId="{CF6D252D-1754-4E66-8F8F-0EB5A900511B}" dt="2022-11-21T12:09:09.857" v="53" actId="20577"/>
          <ac:spMkLst>
            <pc:docMk/>
            <pc:sldMk cId="3142875569" sldId="308"/>
            <ac:spMk id="2" creationId="{66AB4E48-7D46-CABA-DA1A-7939A53F5B65}"/>
          </ac:spMkLst>
        </pc:spChg>
      </pc:sldChg>
      <pc:sldChg chg="addSp delSp modSp mod">
        <pc:chgData name="Rothoff Lindh Maria RK" userId="c9bf43e9-9f6f-44ee-b339-beed61b88cd9" providerId="ADAL" clId="{CF6D252D-1754-4E66-8F8F-0EB5A900511B}" dt="2022-11-21T11:49:47.783" v="5" actId="1076"/>
        <pc:sldMkLst>
          <pc:docMk/>
          <pc:sldMk cId="346437361" sldId="309"/>
        </pc:sldMkLst>
        <pc:picChg chg="del">
          <ac:chgData name="Rothoff Lindh Maria RK" userId="c9bf43e9-9f6f-44ee-b339-beed61b88cd9" providerId="ADAL" clId="{CF6D252D-1754-4E66-8F8F-0EB5A900511B}" dt="2022-11-21T11:49:10.984" v="0" actId="478"/>
          <ac:picMkLst>
            <pc:docMk/>
            <pc:sldMk cId="346437361" sldId="309"/>
            <ac:picMk id="9" creationId="{2F3D5458-45C4-944D-79DD-D677D0F5D844}"/>
          </ac:picMkLst>
        </pc:picChg>
        <pc:picChg chg="del">
          <ac:chgData name="Rothoff Lindh Maria RK" userId="c9bf43e9-9f6f-44ee-b339-beed61b88cd9" providerId="ADAL" clId="{CF6D252D-1754-4E66-8F8F-0EB5A900511B}" dt="2022-11-21T11:49:41.131" v="3" actId="478"/>
          <ac:picMkLst>
            <pc:docMk/>
            <pc:sldMk cId="346437361" sldId="309"/>
            <ac:picMk id="11" creationId="{298AF382-602A-2205-FA30-345488A719D4}"/>
          </ac:picMkLst>
        </pc:picChg>
        <pc:picChg chg="add mod">
          <ac:chgData name="Rothoff Lindh Maria RK" userId="c9bf43e9-9f6f-44ee-b339-beed61b88cd9" providerId="ADAL" clId="{CF6D252D-1754-4E66-8F8F-0EB5A900511B}" dt="2022-11-21T11:49:16.202" v="2" actId="1076"/>
          <ac:picMkLst>
            <pc:docMk/>
            <pc:sldMk cId="346437361" sldId="309"/>
            <ac:picMk id="12" creationId="{07E375A6-5995-287C-1294-82ACA391BAA4}"/>
          </ac:picMkLst>
        </pc:picChg>
        <pc:picChg chg="add mod">
          <ac:chgData name="Rothoff Lindh Maria RK" userId="c9bf43e9-9f6f-44ee-b339-beed61b88cd9" providerId="ADAL" clId="{CF6D252D-1754-4E66-8F8F-0EB5A900511B}" dt="2022-11-21T11:49:47.783" v="5" actId="1076"/>
          <ac:picMkLst>
            <pc:docMk/>
            <pc:sldMk cId="346437361" sldId="309"/>
            <ac:picMk id="14" creationId="{E4D52BB4-EC5B-DD63-0C74-CFF567D92AB8}"/>
          </ac:picMkLst>
        </pc:picChg>
      </pc:sldChg>
      <pc:sldChg chg="addSp delSp modSp mod">
        <pc:chgData name="Rothoff Lindh Maria RK" userId="c9bf43e9-9f6f-44ee-b339-beed61b88cd9" providerId="ADAL" clId="{CF6D252D-1754-4E66-8F8F-0EB5A900511B}" dt="2022-11-21T12:08:20.379" v="49" actId="14861"/>
        <pc:sldMkLst>
          <pc:docMk/>
          <pc:sldMk cId="3303634719" sldId="315"/>
        </pc:sldMkLst>
        <pc:picChg chg="add mod">
          <ac:chgData name="Rothoff Lindh Maria RK" userId="c9bf43e9-9f6f-44ee-b339-beed61b88cd9" providerId="ADAL" clId="{CF6D252D-1754-4E66-8F8F-0EB5A900511B}" dt="2022-11-21T12:08:20.379" v="49" actId="14861"/>
          <ac:picMkLst>
            <pc:docMk/>
            <pc:sldMk cId="3303634719" sldId="315"/>
            <ac:picMk id="8" creationId="{C046EEBD-B253-9343-F303-7E6D8A2DA193}"/>
          </ac:picMkLst>
        </pc:picChg>
        <pc:picChg chg="del">
          <ac:chgData name="Rothoff Lindh Maria RK" userId="c9bf43e9-9f6f-44ee-b339-beed61b88cd9" providerId="ADAL" clId="{CF6D252D-1754-4E66-8F8F-0EB5A900511B}" dt="2022-11-21T12:04:39.800" v="6" actId="478"/>
          <ac:picMkLst>
            <pc:docMk/>
            <pc:sldMk cId="3303634719" sldId="315"/>
            <ac:picMk id="11" creationId="{BD83685C-33AD-1C29-96A4-B45E9C5E801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2022-11-21</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2022-11-21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232118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Här börjar APT-material 1.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345723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330775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Frågor &amp; Svar:</a:t>
            </a:r>
          </a:p>
          <a:p>
            <a:pPr marL="171450" indent="-171450">
              <a:buFont typeface="Arial" panose="020B0604020202020204" pitchFamily="34" charset="0"/>
              <a:buChar char="•"/>
            </a:pPr>
            <a:r>
              <a:rPr lang="sv-SE" dirty="0"/>
              <a:t>Exakt datum för införandet är inte klart än men plan är slutet av 2024.</a:t>
            </a:r>
          </a:p>
          <a:p>
            <a:pPr marL="171450" indent="-171450">
              <a:buFont typeface="Arial" panose="020B0604020202020204" pitchFamily="34" charset="0"/>
              <a:buChar char="•"/>
            </a:pPr>
            <a:r>
              <a:rPr lang="sv-SE" dirty="0"/>
              <a:t>Den nya version av Cosmic som Region Halland och åtta andra regioner får innehåller betydligt mer funktionalitet än den befintliga basversion av Cosmic som redan används av andra regioner idag.</a:t>
            </a:r>
          </a:p>
          <a:p>
            <a:pPr marL="171450" indent="-171450">
              <a:buFont typeface="Arial" panose="020B0604020202020204" pitchFamily="34" charset="0"/>
              <a:buChar char="•"/>
            </a:pPr>
            <a:r>
              <a:rPr lang="sv-SE" b="0" i="0" dirty="0">
                <a:solidFill>
                  <a:srgbClr val="000000"/>
                </a:solidFill>
                <a:effectLst/>
                <a:latin typeface="proxima-nova"/>
              </a:rPr>
              <a:t>VAS har en begränsad livslängd då det inte håller för den framtida utveckling som krävs för att kunna möta dagens digitaliseringstakt och för kommande certifierings- och andra IT tekniska krav.</a:t>
            </a:r>
          </a:p>
          <a:p>
            <a:pPr marL="171450" indent="-171450">
              <a:buFont typeface="Arial" panose="020B0604020202020204" pitchFamily="34" charset="0"/>
              <a:buChar char="•"/>
            </a:pPr>
            <a:r>
              <a:rPr lang="sv-SE" b="0" i="0" dirty="0">
                <a:solidFill>
                  <a:srgbClr val="000000"/>
                </a:solidFill>
                <a:effectLst/>
                <a:latin typeface="proxima-nova"/>
              </a:rPr>
              <a:t>FVIS är det interna namnet på projektet / programmet vilket alla nio samarbetsregioner använder.</a:t>
            </a:r>
          </a:p>
          <a:p>
            <a:pPr marL="171450" indent="-171450">
              <a:buFont typeface="Arial" panose="020B0604020202020204" pitchFamily="34" charset="0"/>
              <a:buChar char="•"/>
            </a:pPr>
            <a:r>
              <a:rPr lang="sv-SE" b="0" i="0" dirty="0">
                <a:solidFill>
                  <a:srgbClr val="000000"/>
                </a:solidFill>
                <a:effectLst/>
                <a:latin typeface="proxima-nova"/>
              </a:rPr>
              <a:t>De åtta andra regionerna är: Norrbotten, Västerbotten, Västernorrland, Gävleborg, Dalarna, Sörmland, Örebro och Blekingen och samarbetet heter SUSSA.</a:t>
            </a:r>
          </a:p>
          <a:p>
            <a:pPr marL="171450" indent="-171450">
              <a:buFont typeface="Arial" panose="020B0604020202020204" pitchFamily="34" charset="0"/>
              <a:buChar char="•"/>
            </a:pPr>
            <a:r>
              <a:rPr lang="sv-SE" b="0" i="0" dirty="0">
                <a:solidFill>
                  <a:srgbClr val="000000"/>
                </a:solidFill>
                <a:effectLst/>
                <a:latin typeface="proxima-nova"/>
              </a:rPr>
              <a:t>Då regioner omfattas av Lagen om offentlig upphandling hade Region Halland två val; antingen gå ut i en egen, ny upphandling eller ansluta till de andra åtta regionernas upphandling. Region Halland kunde alltså inte själva bara välja Millenium bara för att VGR och Region Skåne upphandlat det systemet. Oavsett vilka vårdinformationsstöd som regionerna upphandlat kommer en fortsatt samverkan att ske mellan Västra Götalandsregionen och Region Skåne med möjlighet till kommunikation av information mellan de olika vårdinformationsstöden. Det viktigaste är därför inte att vi har samma vårdinformationsstöd utan att det kan ske kommunikation mellan de olika stöden.</a:t>
            </a:r>
          </a:p>
          <a:p>
            <a:pPr marL="171450" indent="-171450">
              <a:buFont typeface="Arial" panose="020B0604020202020204" pitchFamily="34" charset="0"/>
              <a:buChar char="•"/>
            </a:pPr>
            <a:r>
              <a:rPr lang="sv-SE" b="0" i="0" dirty="0">
                <a:solidFill>
                  <a:srgbClr val="000000"/>
                </a:solidFill>
                <a:effectLst/>
                <a:latin typeface="proxima-nova"/>
              </a:rPr>
              <a:t>Många av dagens nuvarande olika system kommer att bytas ut och istället samlas inkluderat i Cosmic, </a:t>
            </a:r>
            <a:r>
              <a:rPr lang="sv-SE" b="0" i="0" dirty="0" err="1">
                <a:solidFill>
                  <a:srgbClr val="000000"/>
                </a:solidFill>
                <a:effectLst/>
                <a:latin typeface="proxima-nova"/>
              </a:rPr>
              <a:t>bl</a:t>
            </a:r>
            <a:r>
              <a:rPr lang="sv-SE" b="0" i="0" dirty="0">
                <a:solidFill>
                  <a:srgbClr val="000000"/>
                </a:solidFill>
                <a:effectLst/>
                <a:latin typeface="proxima-nova"/>
              </a:rPr>
              <a:t> a VAS, NCS, </a:t>
            </a:r>
            <a:r>
              <a:rPr lang="sv-SE" b="0" i="0" dirty="0" err="1">
                <a:solidFill>
                  <a:srgbClr val="000000"/>
                </a:solidFill>
                <a:effectLst/>
                <a:latin typeface="proxima-nova"/>
              </a:rPr>
              <a:t>Aweria</a:t>
            </a:r>
            <a:r>
              <a:rPr lang="sv-SE" b="0" i="0" dirty="0">
                <a:solidFill>
                  <a:srgbClr val="000000"/>
                </a:solidFill>
                <a:effectLst/>
                <a:latin typeface="proxima-nova"/>
              </a:rPr>
              <a:t>, JILL, </a:t>
            </a:r>
            <a:r>
              <a:rPr lang="sv-SE" b="0" i="0" dirty="0" err="1">
                <a:solidFill>
                  <a:srgbClr val="000000"/>
                </a:solidFill>
                <a:effectLst/>
                <a:latin typeface="proxima-nova"/>
              </a:rPr>
              <a:t>LifeCare</a:t>
            </a:r>
            <a:r>
              <a:rPr lang="sv-SE" b="0" i="0" dirty="0">
                <a:solidFill>
                  <a:srgbClr val="000000"/>
                </a:solidFill>
                <a:effectLst/>
                <a:latin typeface="proxima-nova"/>
              </a:rPr>
              <a:t>, </a:t>
            </a:r>
            <a:r>
              <a:rPr lang="sv-SE" b="0" i="0" dirty="0" err="1">
                <a:solidFill>
                  <a:srgbClr val="000000"/>
                </a:solidFill>
                <a:effectLst/>
                <a:latin typeface="proxima-nova"/>
              </a:rPr>
              <a:t>Medspeech</a:t>
            </a:r>
            <a:r>
              <a:rPr lang="sv-SE" b="0" i="0" dirty="0">
                <a:solidFill>
                  <a:srgbClr val="000000"/>
                </a:solidFill>
                <a:effectLst/>
                <a:latin typeface="proxima-nova"/>
              </a:rPr>
              <a:t>, </a:t>
            </a:r>
            <a:r>
              <a:rPr lang="sv-SE" b="0" i="0" dirty="0" err="1">
                <a:solidFill>
                  <a:srgbClr val="000000"/>
                </a:solidFill>
                <a:effectLst/>
                <a:latin typeface="proxima-nova"/>
              </a:rPr>
              <a:t>Obstetrix</a:t>
            </a:r>
            <a:r>
              <a:rPr lang="sv-SE" b="0" i="0" dirty="0">
                <a:solidFill>
                  <a:srgbClr val="000000"/>
                </a:solidFill>
                <a:effectLst/>
                <a:latin typeface="proxima-nova"/>
              </a:rPr>
              <a:t>, PMO, </a:t>
            </a:r>
            <a:r>
              <a:rPr lang="sv-SE" b="0" i="0" dirty="0" err="1">
                <a:solidFill>
                  <a:srgbClr val="000000"/>
                </a:solidFill>
                <a:effectLst/>
                <a:latin typeface="proxima-nova"/>
              </a:rPr>
              <a:t>Provisio</a:t>
            </a:r>
            <a:r>
              <a:rPr lang="sv-SE" b="0" i="0" dirty="0">
                <a:solidFill>
                  <a:srgbClr val="000000"/>
                </a:solidFill>
                <a:effectLst/>
                <a:latin typeface="proxima-nova"/>
              </a:rPr>
              <a:t>. OBS! Exakt vilka system och antal system kan komma att förändras.</a:t>
            </a:r>
          </a:p>
          <a:p>
            <a:pPr marL="171450" indent="-171450">
              <a:buFont typeface="Arial" panose="020B0604020202020204" pitchFamily="34" charset="0"/>
              <a:buChar char="•"/>
            </a:pPr>
            <a:r>
              <a:rPr lang="sv-SE" b="0" i="0" dirty="0">
                <a:solidFill>
                  <a:srgbClr val="000000"/>
                </a:solidFill>
                <a:effectLst/>
                <a:latin typeface="proxima-nova"/>
              </a:rPr>
              <a:t>Alla rekommenderas att se filmen som ger en bra förklaring och introduktion till varför vi gör detta.</a:t>
            </a:r>
          </a:p>
          <a:p>
            <a:pPr marL="171450" indent="-171450">
              <a:buFont typeface="Arial" panose="020B0604020202020204" pitchFamily="34" charset="0"/>
              <a:buChar char="•"/>
            </a:pPr>
            <a:r>
              <a:rPr lang="sv-SE" b="0" i="0" dirty="0">
                <a:solidFill>
                  <a:srgbClr val="000000"/>
                </a:solidFill>
                <a:effectLst/>
                <a:latin typeface="proxima-nova"/>
              </a:rPr>
              <a:t>Mer information, svar på frågor, nyheter och uppdateringar finns på hemsidan.</a:t>
            </a:r>
          </a:p>
          <a:p>
            <a:pPr marL="171450" indent="-171450">
              <a:buFont typeface="Arial" panose="020B0604020202020204" pitchFamily="34" charset="0"/>
              <a:buChar char="•"/>
            </a:pPr>
            <a:r>
              <a:rPr lang="sv-SE" b="0" i="0" dirty="0">
                <a:solidFill>
                  <a:srgbClr val="000000"/>
                </a:solidFill>
                <a:effectLst/>
                <a:latin typeface="proxima-nova"/>
              </a:rPr>
              <a:t>Man kan alltid kontakta sin förvaltnings specifika funktionsbrevlåda.</a:t>
            </a:r>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63953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Frågor &amp; Svar:</a:t>
            </a:r>
          </a:p>
          <a:p>
            <a:r>
              <a:rPr lang="sv-SE" dirty="0"/>
              <a:t>Tester</a:t>
            </a:r>
          </a:p>
          <a:p>
            <a:pPr marL="171450" indent="-171450">
              <a:buFont typeface="Arial" panose="020B0604020202020204" pitchFamily="34" charset="0"/>
              <a:buChar char="•"/>
            </a:pPr>
            <a:r>
              <a:rPr lang="sv-SE" dirty="0"/>
              <a:t>Avtalad* = Upphandlingen och inköpet av Cosmic baseras på ett omfattande avtal om en stor mängd detaljerade, uttalade och specificerade funktioner. Under testfasen går man igenom systemet och säkerställer samtidigt att allt man krävt i avtalet också finns med och fungerar i det digitala systemet.</a:t>
            </a:r>
          </a:p>
          <a:p>
            <a:pPr marL="171450" indent="-171450">
              <a:buFont typeface="Arial" panose="020B0604020202020204" pitchFamily="34" charset="0"/>
              <a:buChar char="•"/>
            </a:pPr>
            <a:r>
              <a:rPr lang="sv-SE" dirty="0"/>
              <a:t>Under hela 2022 har specialister, praktiserande kliniker, gått igenom all funktionalitet och moduler för att konfigurera Cosmic efter våra önskemål och krav.</a:t>
            </a:r>
          </a:p>
          <a:p>
            <a:pPr marL="171450" indent="-171450">
              <a:buFont typeface="Arial" panose="020B0604020202020204" pitchFamily="34" charset="0"/>
              <a:buChar char="•"/>
            </a:pPr>
            <a:r>
              <a:rPr lang="sv-SE" dirty="0"/>
              <a:t>Vi vet att många är nyfikna på hur det nya systemet ser ut och kommer att fungera. Så snart som vi i Region Halland som beställare och köpare, och leverantören av systemet </a:t>
            </a:r>
            <a:r>
              <a:rPr lang="sv-SE" dirty="0" err="1"/>
              <a:t>Cambio</a:t>
            </a:r>
            <a:r>
              <a:rPr lang="sv-SE" dirty="0"/>
              <a:t> är överens att allt i avtalet finns och fungerar som det ska i det riktiga journalsystemet kommer vi kunna visa upp systemet på bild och live.</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Utbildare</a:t>
            </a:r>
          </a:p>
          <a:p>
            <a:pPr marL="171450" indent="-171450">
              <a:buFont typeface="Arial" panose="020B0604020202020204" pitchFamily="34" charset="0"/>
              <a:buChar char="•"/>
            </a:pPr>
            <a:r>
              <a:rPr lang="sv-SE" dirty="0"/>
              <a:t>Det är för närvarande inte klart med exakt hur många personer som kommer att utbildas till utbildare, men drygt ca 40 </a:t>
            </a:r>
            <a:r>
              <a:rPr lang="sv-SE" dirty="0" err="1"/>
              <a:t>st</a:t>
            </a:r>
            <a:r>
              <a:rPr lang="sv-SE" dirty="0"/>
              <a:t> personer från Region Halland.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Förutom utbildare kommer även andra roller att krävas, som t ex utbildningsstöd och införandestöd.</a:t>
            </a:r>
          </a:p>
          <a:p>
            <a:pPr marL="171450" indent="-171450">
              <a:buFont typeface="Arial" panose="020B0604020202020204" pitchFamily="34" charset="0"/>
              <a:buChar char="•"/>
            </a:pPr>
            <a:r>
              <a:rPr lang="sv-SE" dirty="0"/>
              <a:t>Utbildarna kommer att vara från olika delar av organisationen, och kan komma att vara en kombination av både praktiserande kliniker och administrativ personal och eventuellt också konsulter.</a:t>
            </a:r>
          </a:p>
          <a:p>
            <a:pPr marL="171450" indent="-171450">
              <a:buFont typeface="Arial" panose="020B0604020202020204" pitchFamily="34" charset="0"/>
              <a:buChar char="•"/>
            </a:pPr>
            <a:r>
              <a:rPr lang="sv-SE" dirty="0"/>
              <a:t>Eventuellt kan man som medarbetare få anmäla sitt intresse att bli utbildare. Urvalet sker i så fall i nära dialog mellan chef och medarbetare och programmets projektledning.</a:t>
            </a:r>
          </a:p>
          <a:p>
            <a:pPr marL="0" indent="0">
              <a:buFont typeface="Arial" panose="020B0604020202020204" pitchFamily="34" charset="0"/>
              <a:buNone/>
            </a:pPr>
            <a:endParaRPr lang="sv-SE" dirty="0"/>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373222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191679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388804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1376179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EFBFA82-2251-4362-9B5B-56907653C551}"/>
              </a:ext>
            </a:extLst>
          </p:cNvPr>
          <p:cNvPicPr>
            <a:picLocks noChangeAspect="1"/>
          </p:cNvPicPr>
          <p:nvPr userDrawn="1"/>
        </p:nvPicPr>
        <p:blipFill>
          <a:blip r:embed="rId2"/>
          <a:srcRect/>
          <a:stretch/>
        </p:blipFill>
        <p:spPr>
          <a:xfrm>
            <a:off x="0" y="0"/>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a:srcRect/>
          <a:stretch/>
        </p:blipFill>
        <p:spPr>
          <a:xfrm>
            <a:off x="4512000" y="5722791"/>
            <a:ext cx="3168000" cy="681459"/>
          </a:xfrm>
          <a:prstGeom prst="rect">
            <a:avLst/>
          </a:prstGeom>
        </p:spPr>
      </p:pic>
    </p:spTree>
    <p:extLst>
      <p:ext uri="{BB962C8B-B14F-4D97-AF65-F5344CB8AC3E}">
        <p14:creationId xmlns:p14="http://schemas.microsoft.com/office/powerpoint/2010/main" val="51211231"/>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userDrawn="1">
          <p15:clr>
            <a:srgbClr val="FBAE40"/>
          </p15:clr>
        </p15:guide>
        <p15:guide id="4" orient="horz"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5633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1230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58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endParaRPr lang="en-US"/>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a:t>Region Halland  │</a:t>
            </a:r>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a:t>Halland – Bästa livsplatsen</a:t>
            </a:r>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2685878" y="2263988"/>
            <a:ext cx="6336000" cy="1362920"/>
          </a:xfrm>
          <a:prstGeom prst="rect">
            <a:avLst/>
          </a:prstGeom>
        </p:spPr>
      </p:pic>
    </p:spTree>
    <p:extLst>
      <p:ext uri="{BB962C8B-B14F-4D97-AF65-F5344CB8AC3E}">
        <p14:creationId xmlns:p14="http://schemas.microsoft.com/office/powerpoint/2010/main" val="393522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62BDF58-41FF-4A84-AB54-E0322BB72C7E}"/>
              </a:ext>
            </a:extLst>
          </p:cNvPr>
          <p:cNvPicPr>
            <a:picLocks noChangeAspect="1"/>
          </p:cNvPicPr>
          <p:nvPr userDrawn="1"/>
        </p:nvPicPr>
        <p:blipFill>
          <a:blip r:embed="rId2"/>
          <a:stretch>
            <a:fillRect/>
          </a:stretch>
        </p:blipFill>
        <p:spPr>
          <a:xfrm>
            <a:off x="-1578042" y="-1410535"/>
            <a:ext cx="7920000" cy="8409359"/>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a:t>Klicka här för att lägga till avsnittsrubrik</a:t>
            </a:r>
          </a:p>
        </p:txBody>
      </p:sp>
    </p:spTree>
    <p:extLst>
      <p:ext uri="{BB962C8B-B14F-4D97-AF65-F5344CB8AC3E}">
        <p14:creationId xmlns:p14="http://schemas.microsoft.com/office/powerpoint/2010/main" val="5401752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userDrawn="1">
          <p15:clr>
            <a:srgbClr val="FBAE40"/>
          </p15:clr>
        </p15:guide>
        <p15:guide id="4" orient="horz" pos="11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6"/>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207912" y="1183009"/>
            <a:ext cx="936000" cy="738947"/>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Klicka här för att ändra format på bakgrundstexten</a:t>
            </a:r>
          </a:p>
        </p:txBody>
      </p:sp>
    </p:spTree>
    <p:extLst>
      <p:ext uri="{BB962C8B-B14F-4D97-AF65-F5344CB8AC3E}">
        <p14:creationId xmlns:p14="http://schemas.microsoft.com/office/powerpoint/2010/main" val="1112263955"/>
      </p:ext>
    </p:extLst>
  </p:cSld>
  <p:clrMapOvr>
    <a:masterClrMapping/>
  </p:clrMapOvr>
  <p:extLst>
    <p:ext uri="{DCECCB84-F9BA-43D5-87BE-67443E8EF086}">
      <p15:sldGuideLst xmlns:p15="http://schemas.microsoft.com/office/powerpoint/2012/main">
        <p15:guide id="1" pos="824" userDrawn="1">
          <p15:clr>
            <a:srgbClr val="FBAE40"/>
          </p15:clr>
        </p15:guide>
        <p15:guide id="2" pos="6856" userDrawn="1">
          <p15:clr>
            <a:srgbClr val="FBAE40"/>
          </p15:clr>
        </p15:guide>
        <p15:guide id="3" orient="horz" pos="16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9092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38976316"/>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09479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1098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08955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56349"/>
            <a:ext cx="12192000" cy="501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70"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52" r:id="rId5"/>
    <p:sldLayoutId id="2147483653" r:id="rId6"/>
    <p:sldLayoutId id="2147483657" r:id="rId7"/>
    <p:sldLayoutId id="2147483658" r:id="rId8"/>
    <p:sldLayoutId id="2147483659" r:id="rId9"/>
    <p:sldLayoutId id="2147483660" r:id="rId10"/>
    <p:sldLayoutId id="2147483655" r:id="rId11"/>
    <p:sldLayoutId id="2147483665" r:id="rId12"/>
    <p:sldLayoutId id="2147483664" r:id="rId13"/>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userDrawn="1">
          <p15:clr>
            <a:srgbClr val="F26B43"/>
          </p15:clr>
        </p15:guide>
        <p15:guide id="4" pos="7174" userDrawn="1">
          <p15:clr>
            <a:srgbClr val="F26B43"/>
          </p15:clr>
        </p15:guide>
        <p15:guide id="6" orient="horz" pos="3997" userDrawn="1">
          <p15:clr>
            <a:srgbClr val="F26B43"/>
          </p15:clr>
        </p15:guide>
        <p15:guide id="8" orient="horz" pos="1049" userDrawn="1">
          <p15:clr>
            <a:srgbClr val="F26B43"/>
          </p15:clr>
        </p15:guide>
        <p15:guide id="9"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ustaf.rydelius@regionhalland.s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Katarina.larborn@regionhalland.s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lay.mediaflowpro.com/ovp/17/60CFSWIAWB"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mailto:Katarina.Larborn@regionhalland.se" TargetMode="External"/><Relationship Id="rId4" Type="http://schemas.openxmlformats.org/officeDocument/2006/relationships/hyperlink" Target="mailto:fvis@regionhalland.s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play.mediaflowpro.com/ovp/17/60CFSWIAWB"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mailto:Katarina.Larborn@regionhalland.se" TargetMode="External"/><Relationship Id="rId4" Type="http://schemas.openxmlformats.org/officeDocument/2006/relationships/hyperlink" Target="https://fvis.regionhalland.s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vis.regionhalland.se/informationsmateria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fvis.regionhalland.s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mailto:Katarina.Larborn@regionhalland.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vis.regionhalland.se/privata-vardgivare/moten-och-presentationer/"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1D57811-0BC6-4048-90DB-ECDEBC7B1DC4}"/>
              </a:ext>
            </a:extLst>
          </p:cNvPr>
          <p:cNvSpPr>
            <a:spLocks noGrp="1"/>
          </p:cNvSpPr>
          <p:nvPr>
            <p:ph type="ctrTitle"/>
          </p:nvPr>
        </p:nvSpPr>
        <p:spPr/>
        <p:txBody>
          <a:bodyPr/>
          <a:lstStyle/>
          <a:p>
            <a:r>
              <a:rPr lang="sv-SE" dirty="0"/>
              <a:t>Chefspaket 1</a:t>
            </a:r>
            <a:br>
              <a:rPr lang="sv-SE" dirty="0"/>
            </a:br>
            <a:r>
              <a:rPr lang="sv-SE" dirty="0"/>
              <a:t>november 2022</a:t>
            </a:r>
          </a:p>
        </p:txBody>
      </p:sp>
      <p:sp>
        <p:nvSpPr>
          <p:cNvPr id="8" name="Underrubrik 7">
            <a:extLst>
              <a:ext uri="{FF2B5EF4-FFF2-40B4-BE49-F238E27FC236}">
                <a16:creationId xmlns:a16="http://schemas.microsoft.com/office/drawing/2014/main" id="{169642F7-39C0-4DA8-B782-418EA80A247C}"/>
              </a:ext>
            </a:extLst>
          </p:cNvPr>
          <p:cNvSpPr>
            <a:spLocks noGrp="1"/>
          </p:cNvSpPr>
          <p:nvPr>
            <p:ph type="subTitle" idx="1"/>
          </p:nvPr>
        </p:nvSpPr>
        <p:spPr/>
        <p:txBody>
          <a:bodyPr/>
          <a:lstStyle/>
          <a:p>
            <a:r>
              <a:rPr lang="sv-SE"/>
              <a:t>Cosmic – Framtidens Vårdinformationsstöd / FVIS</a:t>
            </a:r>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a:p>
        </p:txBody>
      </p:sp>
    </p:spTree>
    <p:extLst>
      <p:ext uri="{BB962C8B-B14F-4D97-AF65-F5344CB8AC3E}">
        <p14:creationId xmlns:p14="http://schemas.microsoft.com/office/powerpoint/2010/main" val="152638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085B34-D42C-41E1-8B9C-1696C9C3A11D}"/>
              </a:ext>
            </a:extLst>
          </p:cNvPr>
          <p:cNvSpPr>
            <a:spLocks noGrp="1"/>
          </p:cNvSpPr>
          <p:nvPr>
            <p:ph type="title"/>
          </p:nvPr>
        </p:nvSpPr>
        <p:spPr/>
        <p:txBody>
          <a:bodyPr/>
          <a:lstStyle/>
          <a:p>
            <a:r>
              <a:rPr lang="sv-SE" dirty="0"/>
              <a:t>Gustaf Rydelius │ Kommunikationsstrateg Cosmic / FVIS │ Region Halland</a:t>
            </a:r>
            <a:br>
              <a:rPr lang="sv-SE" dirty="0"/>
            </a:br>
            <a:r>
              <a:rPr lang="sv-SE" dirty="0">
                <a:hlinkClick r:id="rId3"/>
              </a:rPr>
              <a:t>gustaf.rydelius@regionhalland.se</a:t>
            </a:r>
            <a:r>
              <a:rPr lang="sv-SE" dirty="0"/>
              <a:t> │ </a:t>
            </a:r>
            <a:r>
              <a:rPr lang="sv-SE" dirty="0">
                <a:effectLst/>
                <a:ea typeface="Times New Roman" panose="02020603050405020304" pitchFamily="18" charset="0"/>
              </a:rPr>
              <a:t>0724 - 56 18 87</a:t>
            </a:r>
            <a:endParaRPr lang="sv-SE" dirty="0"/>
          </a:p>
        </p:txBody>
      </p:sp>
      <p:sp>
        <p:nvSpPr>
          <p:cNvPr id="4" name="Platshållare för datum 3"/>
          <p:cNvSpPr>
            <a:spLocks noGrp="1"/>
          </p:cNvSpPr>
          <p:nvPr>
            <p:ph type="dt" sz="half" idx="10"/>
          </p:nvPr>
        </p:nvSpPr>
        <p:spPr/>
        <p:txBody>
          <a:bodyPr/>
          <a:lstStyle/>
          <a:p>
            <a:r>
              <a:rPr lang="sv-SE"/>
              <a:t>Region Halland  │</a:t>
            </a:r>
          </a:p>
        </p:txBody>
      </p:sp>
      <p:sp>
        <p:nvSpPr>
          <p:cNvPr id="5" name="Platshållare för sidfot 4"/>
          <p:cNvSpPr>
            <a:spLocks noGrp="1"/>
          </p:cNvSpPr>
          <p:nvPr>
            <p:ph type="ftr" sz="quarter" idx="11"/>
          </p:nvPr>
        </p:nvSpPr>
        <p:spPr/>
        <p:txBody>
          <a:bodyPr/>
          <a:lstStyle/>
          <a:p>
            <a:r>
              <a:rPr lang="sv-SE"/>
              <a:t>Halland – Bästa livsplatsen</a:t>
            </a:r>
          </a:p>
        </p:txBody>
      </p:sp>
      <p:sp>
        <p:nvSpPr>
          <p:cNvPr id="6" name="Platshållare för bildnummer 5"/>
          <p:cNvSpPr>
            <a:spLocks noGrp="1"/>
          </p:cNvSpPr>
          <p:nvPr>
            <p:ph type="sldNum" sz="quarter" idx="12"/>
          </p:nvPr>
        </p:nvSpPr>
        <p:spPr/>
        <p:txBody>
          <a:bodyPr/>
          <a:lstStyle/>
          <a:p>
            <a:fld id="{E8645303-2AAE-45D1-913A-B06AE6474513}" type="slidenum">
              <a:rPr lang="sv-SE" smtClean="0"/>
              <a:pPr/>
              <a:t>10</a:t>
            </a:fld>
            <a:endParaRPr lang="sv-SE"/>
          </a:p>
        </p:txBody>
      </p:sp>
    </p:spTree>
    <p:extLst>
      <p:ext uri="{BB962C8B-B14F-4D97-AF65-F5344CB8AC3E}">
        <p14:creationId xmlns:p14="http://schemas.microsoft.com/office/powerpoint/2010/main" val="123315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58F0010-B778-4E4D-882F-E82A05C6AC3C}"/>
              </a:ext>
            </a:extLst>
          </p:cNvPr>
          <p:cNvSpPr>
            <a:spLocks noGrp="1"/>
          </p:cNvSpPr>
          <p:nvPr>
            <p:ph type="title"/>
          </p:nvPr>
        </p:nvSpPr>
        <p:spPr/>
        <p:txBody>
          <a:bodyPr/>
          <a:lstStyle/>
          <a:p>
            <a:r>
              <a:rPr lang="sv-SE" dirty="0"/>
              <a:t>Nedräkningen har börjat till vårt </a:t>
            </a:r>
            <a:br>
              <a:rPr lang="sv-SE" dirty="0"/>
            </a:br>
            <a:r>
              <a:rPr lang="sv-SE" dirty="0"/>
              <a:t>nya vårdinformationsstöd: </a:t>
            </a:r>
            <a:br>
              <a:rPr lang="sv-SE" dirty="0"/>
            </a:br>
            <a:r>
              <a:rPr lang="sv-SE" dirty="0"/>
              <a:t>Cosmic</a:t>
            </a:r>
          </a:p>
        </p:txBody>
      </p:sp>
      <p:sp>
        <p:nvSpPr>
          <p:cNvPr id="2" name="textruta 1">
            <a:extLst>
              <a:ext uri="{FF2B5EF4-FFF2-40B4-BE49-F238E27FC236}">
                <a16:creationId xmlns:a16="http://schemas.microsoft.com/office/drawing/2014/main" id="{68DB5EF8-8CB9-7117-5FA4-0B3BBCCDE9E3}"/>
              </a:ext>
            </a:extLst>
          </p:cNvPr>
          <p:cNvSpPr txBox="1"/>
          <p:nvPr/>
        </p:nvSpPr>
        <p:spPr>
          <a:xfrm>
            <a:off x="8888412" y="142875"/>
            <a:ext cx="3133725" cy="646331"/>
          </a:xfrm>
          <a:prstGeom prst="rect">
            <a:avLst/>
          </a:prstGeom>
          <a:noFill/>
        </p:spPr>
        <p:txBody>
          <a:bodyPr wrap="square" rtlCol="0">
            <a:spAutoFit/>
          </a:bodyPr>
          <a:lstStyle/>
          <a:p>
            <a:pPr algn="r"/>
            <a:r>
              <a:rPr lang="sv-SE" dirty="0"/>
              <a:t>Chefspaket 1</a:t>
            </a:r>
          </a:p>
          <a:p>
            <a:pPr algn="r"/>
            <a:r>
              <a:rPr lang="sv-SE" dirty="0"/>
              <a:t>APT-material</a:t>
            </a:r>
          </a:p>
        </p:txBody>
      </p:sp>
    </p:spTree>
    <p:extLst>
      <p:ext uri="{BB962C8B-B14F-4D97-AF65-F5344CB8AC3E}">
        <p14:creationId xmlns:p14="http://schemas.microsoft.com/office/powerpoint/2010/main" val="1792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6AB4E48-7D46-CABA-DA1A-7939A53F5B65}"/>
              </a:ext>
            </a:extLst>
          </p:cNvPr>
          <p:cNvSpPr>
            <a:spLocks noGrp="1"/>
          </p:cNvSpPr>
          <p:nvPr>
            <p:ph type="body" sz="quarter" idx="13"/>
          </p:nvPr>
        </p:nvSpPr>
        <p:spPr>
          <a:xfrm>
            <a:off x="2432225" y="958908"/>
            <a:ext cx="9048779" cy="2235200"/>
          </a:xfrm>
        </p:spPr>
        <p:txBody>
          <a:bodyPr vert="horz" lIns="0" tIns="0" rIns="0" bIns="0" rtlCol="0" anchor="t">
            <a:noAutofit/>
          </a:bodyPr>
          <a:lstStyle/>
          <a:p>
            <a:r>
              <a:rPr lang="sv-SE" sz="2400" b="1" dirty="0"/>
              <a:t>Det här paketet är till dig som chef</a:t>
            </a:r>
          </a:p>
          <a:p>
            <a:endParaRPr lang="sv-SE" sz="2400" dirty="0"/>
          </a:p>
          <a:p>
            <a:r>
              <a:rPr lang="sv-SE" sz="2000" dirty="0"/>
              <a:t>Att införa Cosmic är en stor förändring som påverkar de allra flesta som arbetar i hälso- och sjukvården. Vi behöver alla förstå varför förändringen görs och vad den kommer att innebära för oss, för invånare och patienter. </a:t>
            </a:r>
          </a:p>
          <a:p>
            <a:endParaRPr lang="sv-SE" sz="2000" dirty="0"/>
          </a:p>
          <a:p>
            <a:r>
              <a:rPr lang="sv-SE" sz="2000" dirty="0"/>
              <a:t>Som chef är du viktig. Du är förändringsledare, där information och kommunikation är ett av dina verktyg. Med jämna mellanrum kommer du därför att få ett chefspaket – en verktygslåda. Chefspaketen innehåller till exempel material att använda på arbetsplatsträffar och svar på frågor du som chef kan tänkas få. Vi hoppas att chefspaketet ska vara ett bra stöd för dig!</a:t>
            </a:r>
          </a:p>
          <a:p>
            <a:endParaRPr lang="sv-SE" sz="2000" dirty="0"/>
          </a:p>
          <a:p>
            <a:r>
              <a:rPr lang="sv-SE" sz="2000" dirty="0"/>
              <a:t>Har du frågor, idéer eller funderingar? Tveka inte att höra av dig till:</a:t>
            </a:r>
            <a:endParaRPr lang="sv-SE" sz="2000" dirty="0">
              <a:cs typeface="Arial"/>
            </a:endParaRPr>
          </a:p>
          <a:p>
            <a:r>
              <a:rPr lang="sv-SE" sz="2000" dirty="0">
                <a:hlinkClick r:id="rId2"/>
              </a:rPr>
              <a:t>Katarina.Larborn@regionhalland.se</a:t>
            </a:r>
            <a:r>
              <a:rPr lang="sv-SE" sz="2000" dirty="0"/>
              <a:t>, samordnare privata vårdgivare.</a:t>
            </a:r>
          </a:p>
          <a:p>
            <a:endParaRPr lang="sv-SE" sz="2000" dirty="0"/>
          </a:p>
          <a:p>
            <a:r>
              <a:rPr lang="sv-SE" sz="2000" b="1" dirty="0"/>
              <a:t>Tillsammans inför vi Region Hallands nya vårdinformationsstöd!</a:t>
            </a:r>
          </a:p>
        </p:txBody>
      </p:sp>
      <p:sp>
        <p:nvSpPr>
          <p:cNvPr id="6" name="Rektangel 5">
            <a:extLst>
              <a:ext uri="{FF2B5EF4-FFF2-40B4-BE49-F238E27FC236}">
                <a16:creationId xmlns:a16="http://schemas.microsoft.com/office/drawing/2014/main" id="{8E902380-8F02-1867-12F8-E84C66DCB2FB}"/>
              </a:ext>
            </a:extLst>
          </p:cNvPr>
          <p:cNvSpPr/>
          <p:nvPr/>
        </p:nvSpPr>
        <p:spPr>
          <a:xfrm>
            <a:off x="10388600" y="0"/>
            <a:ext cx="1803400" cy="904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28E3CB40-DD65-24AD-515D-BAD7742C2632}"/>
              </a:ext>
            </a:extLst>
          </p:cNvPr>
          <p:cNvSpPr txBox="1"/>
          <p:nvPr/>
        </p:nvSpPr>
        <p:spPr>
          <a:xfrm>
            <a:off x="8888412" y="142875"/>
            <a:ext cx="3133725" cy="646331"/>
          </a:xfrm>
          <a:prstGeom prst="rect">
            <a:avLst/>
          </a:prstGeom>
          <a:noFill/>
        </p:spPr>
        <p:txBody>
          <a:bodyPr wrap="square" rtlCol="0">
            <a:spAutoFit/>
          </a:bodyPr>
          <a:lstStyle/>
          <a:p>
            <a:pPr algn="r"/>
            <a:r>
              <a:rPr lang="sv-SE" dirty="0">
                <a:solidFill>
                  <a:schemeClr val="bg1"/>
                </a:solidFill>
              </a:rPr>
              <a:t>Chefspaket 1</a:t>
            </a:r>
          </a:p>
          <a:p>
            <a:pPr algn="r"/>
            <a:r>
              <a:rPr lang="sv-SE" dirty="0">
                <a:solidFill>
                  <a:schemeClr val="bg1"/>
                </a:solidFill>
              </a:rPr>
              <a:t>Information </a:t>
            </a:r>
          </a:p>
        </p:txBody>
      </p:sp>
    </p:spTree>
    <p:extLst>
      <p:ext uri="{BB962C8B-B14F-4D97-AF65-F5344CB8AC3E}">
        <p14:creationId xmlns:p14="http://schemas.microsoft.com/office/powerpoint/2010/main" val="314287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30C3E9DA-28C8-06DF-D5B0-09E7F53104F5}"/>
              </a:ext>
            </a:extLst>
          </p:cNvPr>
          <p:cNvSpPr>
            <a:spLocks noGrp="1"/>
          </p:cNvSpPr>
          <p:nvPr>
            <p:ph type="dt" sz="half" idx="14"/>
          </p:nvPr>
        </p:nvSpPr>
        <p:spPr/>
        <p:txBody>
          <a:bodyPr/>
          <a:lstStyle/>
          <a:p>
            <a:r>
              <a:rPr lang="sv-SE"/>
              <a:t>Region Halland  │</a:t>
            </a:r>
          </a:p>
        </p:txBody>
      </p:sp>
      <p:sp>
        <p:nvSpPr>
          <p:cNvPr id="2" name="Rubrik 1">
            <a:extLst>
              <a:ext uri="{FF2B5EF4-FFF2-40B4-BE49-F238E27FC236}">
                <a16:creationId xmlns:a16="http://schemas.microsoft.com/office/drawing/2014/main" id="{D79106D1-6348-F06D-A72C-2A687EA555B2}"/>
              </a:ext>
            </a:extLst>
          </p:cNvPr>
          <p:cNvSpPr>
            <a:spLocks noGrp="1"/>
          </p:cNvSpPr>
          <p:nvPr>
            <p:ph type="title"/>
          </p:nvPr>
        </p:nvSpPr>
        <p:spPr>
          <a:xfrm>
            <a:off x="803275" y="305666"/>
            <a:ext cx="10585449" cy="1296000"/>
          </a:xfrm>
        </p:spPr>
        <p:txBody>
          <a:bodyPr/>
          <a:lstStyle/>
          <a:p>
            <a:r>
              <a:rPr lang="sv-SE"/>
              <a:t>Instruktioner:</a:t>
            </a:r>
          </a:p>
        </p:txBody>
      </p:sp>
      <p:sp>
        <p:nvSpPr>
          <p:cNvPr id="3" name="Platshållare för innehåll 2">
            <a:extLst>
              <a:ext uri="{FF2B5EF4-FFF2-40B4-BE49-F238E27FC236}">
                <a16:creationId xmlns:a16="http://schemas.microsoft.com/office/drawing/2014/main" id="{D1072423-5E2B-C3A0-5F39-405631059772}"/>
              </a:ext>
            </a:extLst>
          </p:cNvPr>
          <p:cNvSpPr>
            <a:spLocks noGrp="1"/>
          </p:cNvSpPr>
          <p:nvPr>
            <p:ph sz="quarter" idx="13"/>
          </p:nvPr>
        </p:nvSpPr>
        <p:spPr/>
        <p:txBody>
          <a:bodyPr vert="horz" lIns="0" tIns="0" rIns="0" bIns="0" rtlCol="0" anchor="t">
            <a:normAutofit/>
          </a:bodyPr>
          <a:lstStyle/>
          <a:p>
            <a:pPr marL="287655" indent="-287655"/>
            <a:r>
              <a:rPr lang="sv-SE" dirty="0"/>
              <a:t>Som chef bör du ha kommunicerat innehållet i Chefspaket 1 (märkt: </a:t>
            </a:r>
            <a:r>
              <a:rPr lang="sv-SE" b="1" dirty="0"/>
              <a:t>APT-material</a:t>
            </a:r>
            <a:r>
              <a:rPr lang="sv-SE" dirty="0"/>
              <a:t>) till dina medarbetare innan nästa paket kommer. OBS! Se talmanus under bilder.</a:t>
            </a:r>
          </a:p>
          <a:p>
            <a:pPr marL="287655" indent="-287655"/>
            <a:r>
              <a:rPr lang="sv-SE" dirty="0">
                <a:cs typeface="Arial" panose="020B0604020202020204"/>
              </a:rPr>
              <a:t>Visa gärna informationsfilmen (4,23 min)</a:t>
            </a:r>
            <a:r>
              <a:rPr lang="en-US" dirty="0">
                <a:cs typeface="Arial" panose="020B0604020202020204"/>
              </a:rPr>
              <a:t>: </a:t>
            </a:r>
            <a:r>
              <a:rPr lang="sv-SE" dirty="0">
                <a:ea typeface="+mn-lt"/>
                <a:cs typeface="+mn-lt"/>
                <a:hlinkClick r:id="rId3"/>
              </a:rPr>
              <a:t>Film om FVIS / Cosmic</a:t>
            </a:r>
            <a:endParaRPr lang="sv-SE" dirty="0"/>
          </a:p>
          <a:p>
            <a:pPr marL="287655" indent="-287655"/>
            <a:r>
              <a:rPr lang="sv-SE" dirty="0"/>
              <a:t>Nästa Chefspaket och informationstillfälle om Cosmic kommer i januari / februari och därefter varannan månad tills vidare.</a:t>
            </a:r>
            <a:endParaRPr lang="sv-SE" dirty="0">
              <a:cs typeface="Arial" panose="020B0604020202020204"/>
            </a:endParaRPr>
          </a:p>
          <a:p>
            <a:pPr marL="287655" indent="-287655"/>
            <a:r>
              <a:rPr lang="sv-SE" dirty="0"/>
              <a:t>Allmänna frågor skickas till: </a:t>
            </a:r>
            <a:r>
              <a:rPr lang="sv-SE" dirty="0">
                <a:hlinkClick r:id="rId4"/>
              </a:rPr>
              <a:t>fvis@regionhalland.se</a:t>
            </a:r>
            <a:r>
              <a:rPr lang="sv-SE" dirty="0"/>
              <a:t> </a:t>
            </a:r>
            <a:endParaRPr lang="sv-SE" dirty="0">
              <a:cs typeface="Arial" panose="020B0604020202020204"/>
            </a:endParaRPr>
          </a:p>
          <a:p>
            <a:pPr marL="287655" indent="-287655"/>
            <a:r>
              <a:rPr lang="sv-SE" dirty="0"/>
              <a:t>Som chef i privat vårdverksamhet kan du vända dig till samordnare för privata vårdgivare</a:t>
            </a:r>
            <a:endParaRPr lang="sv-SE" dirty="0">
              <a:cs typeface="Arial" panose="020B0604020202020204"/>
            </a:endParaRPr>
          </a:p>
          <a:p>
            <a:pPr marL="0" indent="0">
              <a:buNone/>
            </a:pPr>
            <a:r>
              <a:rPr lang="sv-SE" dirty="0">
                <a:cs typeface="Arial" panose="020B0604020202020204"/>
                <a:hlinkClick r:id="rId5"/>
              </a:rPr>
              <a:t>Katarina.Larborn@regionhalland.se</a:t>
            </a:r>
            <a:r>
              <a:rPr lang="sv-SE" dirty="0">
                <a:cs typeface="Arial" panose="020B0604020202020204"/>
              </a:rPr>
              <a:t> </a:t>
            </a:r>
          </a:p>
        </p:txBody>
      </p:sp>
      <p:sp>
        <p:nvSpPr>
          <p:cNvPr id="5" name="Platshållare för sidfot 4">
            <a:extLst>
              <a:ext uri="{FF2B5EF4-FFF2-40B4-BE49-F238E27FC236}">
                <a16:creationId xmlns:a16="http://schemas.microsoft.com/office/drawing/2014/main" id="{D3DCA591-DCC3-9BC1-88D4-281EEB350E0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E621E70-52C1-39EF-32C4-4716E4F96756}"/>
              </a:ext>
            </a:extLst>
          </p:cNvPr>
          <p:cNvSpPr>
            <a:spLocks noGrp="1"/>
          </p:cNvSpPr>
          <p:nvPr>
            <p:ph type="sldNum" sz="quarter" idx="16"/>
          </p:nvPr>
        </p:nvSpPr>
        <p:spPr/>
        <p:txBody>
          <a:bodyPr/>
          <a:lstStyle/>
          <a:p>
            <a:fld id="{E8645303-2AAE-45D1-913A-B06AE6474513}" type="slidenum">
              <a:rPr lang="sv-SE" smtClean="0"/>
              <a:pPr/>
              <a:t>4</a:t>
            </a:fld>
            <a:endParaRPr lang="sv-SE"/>
          </a:p>
        </p:txBody>
      </p:sp>
      <p:sp>
        <p:nvSpPr>
          <p:cNvPr id="8" name="Rektangel 7">
            <a:extLst>
              <a:ext uri="{FF2B5EF4-FFF2-40B4-BE49-F238E27FC236}">
                <a16:creationId xmlns:a16="http://schemas.microsoft.com/office/drawing/2014/main" id="{75BF7B16-BF5C-054B-1F68-B6EFEDD5C766}"/>
              </a:ext>
            </a:extLst>
          </p:cNvPr>
          <p:cNvSpPr/>
          <p:nvPr/>
        </p:nvSpPr>
        <p:spPr>
          <a:xfrm>
            <a:off x="10388600" y="0"/>
            <a:ext cx="1803400" cy="904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6A4DEBCF-CCC3-5A48-0F58-29AB80308F72}"/>
              </a:ext>
            </a:extLst>
          </p:cNvPr>
          <p:cNvSpPr txBox="1"/>
          <p:nvPr/>
        </p:nvSpPr>
        <p:spPr>
          <a:xfrm>
            <a:off x="8888412" y="142875"/>
            <a:ext cx="3133725" cy="646331"/>
          </a:xfrm>
          <a:prstGeom prst="rect">
            <a:avLst/>
          </a:prstGeom>
          <a:noFill/>
        </p:spPr>
        <p:txBody>
          <a:bodyPr wrap="square" rtlCol="0">
            <a:spAutoFit/>
          </a:bodyPr>
          <a:lstStyle/>
          <a:p>
            <a:pPr algn="r"/>
            <a:r>
              <a:rPr lang="sv-SE" dirty="0">
                <a:solidFill>
                  <a:schemeClr val="bg1"/>
                </a:solidFill>
              </a:rPr>
              <a:t>Chefspaket 1</a:t>
            </a:r>
          </a:p>
          <a:p>
            <a:pPr algn="r"/>
            <a:r>
              <a:rPr lang="sv-SE" dirty="0">
                <a:solidFill>
                  <a:schemeClr val="bg1"/>
                </a:solidFill>
              </a:rPr>
              <a:t>Information </a:t>
            </a:r>
          </a:p>
        </p:txBody>
      </p:sp>
    </p:spTree>
    <p:extLst>
      <p:ext uri="{BB962C8B-B14F-4D97-AF65-F5344CB8AC3E}">
        <p14:creationId xmlns:p14="http://schemas.microsoft.com/office/powerpoint/2010/main" val="364103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C0A016D-DFAA-E4CD-9623-EAF7F280925A}"/>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94CB4F75-7591-23ED-731C-6567032A8213}"/>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C2A901A4-FDB3-DD5A-F853-9461C0FF284D}"/>
              </a:ext>
            </a:extLst>
          </p:cNvPr>
          <p:cNvSpPr>
            <a:spLocks noGrp="1"/>
          </p:cNvSpPr>
          <p:nvPr>
            <p:ph type="sldNum" sz="quarter" idx="16"/>
          </p:nvPr>
        </p:nvSpPr>
        <p:spPr/>
        <p:txBody>
          <a:bodyPr/>
          <a:lstStyle/>
          <a:p>
            <a:fld id="{E8645303-2AAE-45D1-913A-B06AE6474513}" type="slidenum">
              <a:rPr lang="sv-SE" smtClean="0"/>
              <a:pPr/>
              <a:t>5</a:t>
            </a:fld>
            <a:endParaRPr lang="sv-SE"/>
          </a:p>
        </p:txBody>
      </p:sp>
      <p:pic>
        <p:nvPicPr>
          <p:cNvPr id="9" name="Bildobjekt 8">
            <a:extLst>
              <a:ext uri="{FF2B5EF4-FFF2-40B4-BE49-F238E27FC236}">
                <a16:creationId xmlns:a16="http://schemas.microsoft.com/office/drawing/2014/main" id="{5F8565C3-3964-8D8B-97C8-F1404A43354E}"/>
              </a:ext>
            </a:extLst>
          </p:cNvPr>
          <p:cNvPicPr>
            <a:picLocks noChangeAspect="1"/>
          </p:cNvPicPr>
          <p:nvPr/>
        </p:nvPicPr>
        <p:blipFill>
          <a:blip r:embed="rId2"/>
          <a:stretch>
            <a:fillRect/>
          </a:stretch>
        </p:blipFill>
        <p:spPr>
          <a:xfrm>
            <a:off x="0" y="5471"/>
            <a:ext cx="12192000" cy="6847057"/>
          </a:xfrm>
          <a:prstGeom prst="rect">
            <a:avLst/>
          </a:prstGeom>
        </p:spPr>
      </p:pic>
    </p:spTree>
    <p:extLst>
      <p:ext uri="{BB962C8B-B14F-4D97-AF65-F5344CB8AC3E}">
        <p14:creationId xmlns:p14="http://schemas.microsoft.com/office/powerpoint/2010/main" val="26465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35900AB8-2CE2-475E-AAC2-90601671973D}"/>
              </a:ext>
            </a:extLst>
          </p:cNvPr>
          <p:cNvSpPr>
            <a:spLocks noGrp="1"/>
          </p:cNvSpPr>
          <p:nvPr>
            <p:ph type="title"/>
          </p:nvPr>
        </p:nvSpPr>
        <p:spPr/>
        <p:txBody>
          <a:bodyPr/>
          <a:lstStyle/>
          <a:p>
            <a:r>
              <a:rPr lang="en-US" dirty="0"/>
              <a:t>Snabba fakta – vad alla bör veta:</a:t>
            </a:r>
          </a:p>
        </p:txBody>
      </p:sp>
      <p:sp>
        <p:nvSpPr>
          <p:cNvPr id="16" name="Platshållare för innehåll 15">
            <a:extLst>
              <a:ext uri="{FF2B5EF4-FFF2-40B4-BE49-F238E27FC236}">
                <a16:creationId xmlns:a16="http://schemas.microsoft.com/office/drawing/2014/main" id="{0F2396E4-CE3D-4E64-9288-EFD018340304}"/>
              </a:ext>
            </a:extLst>
          </p:cNvPr>
          <p:cNvSpPr>
            <a:spLocks noGrp="1"/>
          </p:cNvSpPr>
          <p:nvPr>
            <p:ph sz="quarter" idx="13"/>
          </p:nvPr>
        </p:nvSpPr>
        <p:spPr/>
        <p:txBody>
          <a:bodyPr vert="horz" lIns="0" tIns="0" rIns="0" bIns="0" rtlCol="0" anchor="t">
            <a:normAutofit fontScale="92500" lnSpcReduction="10000"/>
          </a:bodyPr>
          <a:lstStyle/>
          <a:p>
            <a:pPr marL="287655" indent="-287655"/>
            <a:r>
              <a:rPr lang="en-US" dirty="0"/>
              <a:t>Det nya vårdinformationsstödet (journalsystemet) Cosmic</a:t>
            </a:r>
            <a:r>
              <a:rPr lang="en-US" dirty="0">
                <a:solidFill>
                  <a:srgbClr val="FF0000"/>
                </a:solidFill>
              </a:rPr>
              <a:t> </a:t>
            </a:r>
            <a:r>
              <a:rPr lang="en-US" dirty="0"/>
              <a:t>införs i slutet av 2024.</a:t>
            </a:r>
          </a:p>
          <a:p>
            <a:pPr marL="287655" indent="-287655"/>
            <a:r>
              <a:rPr lang="sv-SE" dirty="0"/>
              <a:t>Nya Cosmic har mer funktionalitet än befintliga Cosmic som redan används i andra regioner.</a:t>
            </a:r>
          </a:p>
          <a:p>
            <a:pPr marL="287655" indent="-287655"/>
            <a:r>
              <a:rPr lang="en-US" dirty="0"/>
              <a:t>VAS är för gammalt för vidareutveckling och framtida digitalisering, certifiering och IT-krav.</a:t>
            </a:r>
            <a:endParaRPr lang="en-US" dirty="0">
              <a:cs typeface="Arial" panose="020B0604020202020204"/>
            </a:endParaRPr>
          </a:p>
          <a:p>
            <a:pPr marL="287655" indent="-287655"/>
            <a:r>
              <a:rPr lang="en-US" dirty="0"/>
              <a:t>Programmet för införandet kallas internt FVIS = </a:t>
            </a:r>
            <a:r>
              <a:rPr lang="en-US" u="sng" dirty="0"/>
              <a:t>F</a:t>
            </a:r>
            <a:r>
              <a:rPr lang="en-US" dirty="0"/>
              <a:t>ramtidens </a:t>
            </a:r>
            <a:r>
              <a:rPr lang="en-US" u="sng" dirty="0"/>
              <a:t>v</a:t>
            </a:r>
            <a:r>
              <a:rPr lang="en-US" dirty="0"/>
              <a:t>ård</a:t>
            </a:r>
            <a:r>
              <a:rPr lang="en-US" u="sng" dirty="0"/>
              <a:t>i</a:t>
            </a:r>
            <a:r>
              <a:rPr lang="en-US" dirty="0"/>
              <a:t>nformations</a:t>
            </a:r>
            <a:r>
              <a:rPr lang="en-US" u="sng" dirty="0"/>
              <a:t>s</a:t>
            </a:r>
            <a:r>
              <a:rPr lang="en-US" dirty="0"/>
              <a:t>töd.</a:t>
            </a:r>
            <a:endParaRPr lang="en-US" dirty="0">
              <a:cs typeface="Arial" panose="020B0604020202020204"/>
            </a:endParaRPr>
          </a:p>
          <a:p>
            <a:pPr marL="287655" indent="-287655"/>
            <a:r>
              <a:rPr lang="en-US" dirty="0"/>
              <a:t>Region Halland samarbetar med åtta andra regioner.</a:t>
            </a:r>
            <a:endParaRPr lang="en-US" dirty="0">
              <a:cs typeface="Arial"/>
            </a:endParaRPr>
          </a:p>
          <a:p>
            <a:pPr marL="287655" indent="-287655"/>
            <a:r>
              <a:rPr lang="en-US" dirty="0"/>
              <a:t>Det är inte samma system som i Västra Götaland och Skåne (som båda inför Millenium). </a:t>
            </a:r>
            <a:endParaRPr lang="en-US" dirty="0">
              <a:cs typeface="Arial"/>
            </a:endParaRPr>
          </a:p>
          <a:p>
            <a:pPr marL="287655" indent="-287655"/>
            <a:r>
              <a:rPr lang="en-US" dirty="0"/>
              <a:t>Cosmic samlar många av dagens olika system i ETT system – EN strukturerad journal per patient. Följer patienten genom hela vården.</a:t>
            </a:r>
            <a:endParaRPr lang="en-US" dirty="0">
              <a:cs typeface="Arial" panose="020B0604020202020204"/>
            </a:endParaRPr>
          </a:p>
          <a:p>
            <a:pPr marL="287655" indent="-287655"/>
            <a:r>
              <a:rPr lang="en-US" dirty="0"/>
              <a:t>Se informationsfilmen (4,23 min): </a:t>
            </a:r>
            <a:r>
              <a:rPr lang="sv-SE" dirty="0">
                <a:hlinkClick r:id="rId3"/>
              </a:rPr>
              <a:t>Film om FVIS / Cosmic</a:t>
            </a:r>
            <a:endParaRPr lang="en-US" dirty="0">
              <a:cs typeface="Arial" panose="020B0604020202020204"/>
            </a:endParaRPr>
          </a:p>
          <a:p>
            <a:pPr marL="287655" indent="-287655"/>
            <a:r>
              <a:rPr lang="en-US" dirty="0"/>
              <a:t>Mer information finns på: </a:t>
            </a:r>
            <a:r>
              <a:rPr lang="en-US" dirty="0">
                <a:hlinkClick r:id="rId4"/>
              </a:rPr>
              <a:t>FVIS.regionhalland.se</a:t>
            </a:r>
            <a:endParaRPr lang="en-US" dirty="0">
              <a:cs typeface="Arial" panose="020B0604020202020204"/>
            </a:endParaRPr>
          </a:p>
          <a:p>
            <a:pPr marL="287655" indent="-287655"/>
            <a:r>
              <a:rPr lang="en-US" dirty="0"/>
              <a:t>För frågor kontakta: </a:t>
            </a:r>
            <a:r>
              <a:rPr lang="en-US" dirty="0">
                <a:hlinkClick r:id="rId5"/>
              </a:rPr>
              <a:t>Katarina.Larborn@regionhalland.se</a:t>
            </a:r>
            <a:r>
              <a:rPr lang="en-US" dirty="0"/>
              <a:t> , samordnare privata vårdgivare</a:t>
            </a:r>
            <a:endParaRPr lang="en-US" dirty="0">
              <a:cs typeface="Arial" panose="020B0604020202020204"/>
            </a:endParaRPr>
          </a:p>
          <a:p>
            <a:pPr marL="287655" indent="-287655"/>
            <a:endParaRPr lang="en-US" dirty="0">
              <a:cs typeface="Arial" panose="020B0604020202020204"/>
            </a:endParaRPr>
          </a:p>
          <a:p>
            <a:pPr marL="287655" indent="-287655"/>
            <a:endParaRPr lang="en-US" dirty="0">
              <a:cs typeface="Arial" panose="020B0604020202020204"/>
            </a:endParaRPr>
          </a:p>
        </p:txBody>
      </p:sp>
      <p:sp>
        <p:nvSpPr>
          <p:cNvPr id="3" name="Platshållare för datum 2"/>
          <p:cNvSpPr>
            <a:spLocks noGrp="1"/>
          </p:cNvSpPr>
          <p:nvPr>
            <p:ph type="dt" sz="half" idx="14"/>
          </p:nvPr>
        </p:nvSpPr>
        <p:spPr/>
        <p:txBody>
          <a:bodyPr/>
          <a:lstStyle/>
          <a:p>
            <a:r>
              <a:rPr lang="sv-SE"/>
              <a:t>Region Halland  │</a:t>
            </a:r>
          </a:p>
        </p:txBody>
      </p:sp>
      <p:sp>
        <p:nvSpPr>
          <p:cNvPr id="4" name="Platshållare för sidfot 3"/>
          <p:cNvSpPr>
            <a:spLocks noGrp="1"/>
          </p:cNvSpPr>
          <p:nvPr>
            <p:ph type="ftr" sz="quarter" idx="15"/>
          </p:nvPr>
        </p:nvSpPr>
        <p:spPr/>
        <p:txBody>
          <a:bodyPr/>
          <a:lstStyle/>
          <a:p>
            <a:r>
              <a:rPr lang="sv-SE"/>
              <a:t>Halland – Bästa livsplatsen</a:t>
            </a:r>
          </a:p>
        </p:txBody>
      </p:sp>
      <p:sp>
        <p:nvSpPr>
          <p:cNvPr id="5" name="Platshållare för bildnummer 4"/>
          <p:cNvSpPr>
            <a:spLocks noGrp="1"/>
          </p:cNvSpPr>
          <p:nvPr>
            <p:ph type="sldNum" sz="quarter" idx="16"/>
          </p:nvPr>
        </p:nvSpPr>
        <p:spPr/>
        <p:txBody>
          <a:bodyPr/>
          <a:lstStyle/>
          <a:p>
            <a:fld id="{E8645303-2AAE-45D1-913A-B06AE6474513}" type="slidenum">
              <a:rPr lang="sv-SE" smtClean="0"/>
              <a:pPr/>
              <a:t>6</a:t>
            </a:fld>
            <a:endParaRPr lang="sv-SE"/>
          </a:p>
        </p:txBody>
      </p:sp>
      <p:sp>
        <p:nvSpPr>
          <p:cNvPr id="6" name="Rektangel 5">
            <a:extLst>
              <a:ext uri="{FF2B5EF4-FFF2-40B4-BE49-F238E27FC236}">
                <a16:creationId xmlns:a16="http://schemas.microsoft.com/office/drawing/2014/main" id="{3A580F68-0FBD-CF1B-52B1-34ADC17D8B62}"/>
              </a:ext>
            </a:extLst>
          </p:cNvPr>
          <p:cNvSpPr/>
          <p:nvPr/>
        </p:nvSpPr>
        <p:spPr>
          <a:xfrm>
            <a:off x="10388600" y="0"/>
            <a:ext cx="1803400" cy="904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EC647329-5931-87D9-4AC3-949811235FF6}"/>
              </a:ext>
            </a:extLst>
          </p:cNvPr>
          <p:cNvSpPr txBox="1"/>
          <p:nvPr/>
        </p:nvSpPr>
        <p:spPr>
          <a:xfrm>
            <a:off x="8888412" y="142875"/>
            <a:ext cx="3133725" cy="646331"/>
          </a:xfrm>
          <a:prstGeom prst="rect">
            <a:avLst/>
          </a:prstGeom>
          <a:noFill/>
        </p:spPr>
        <p:txBody>
          <a:bodyPr wrap="square" rtlCol="0">
            <a:spAutoFit/>
          </a:bodyPr>
          <a:lstStyle/>
          <a:p>
            <a:pPr algn="r"/>
            <a:r>
              <a:rPr lang="sv-SE" dirty="0">
                <a:solidFill>
                  <a:schemeClr val="bg1"/>
                </a:solidFill>
              </a:rPr>
              <a:t>Chefspaket 1</a:t>
            </a:r>
          </a:p>
          <a:p>
            <a:pPr algn="r"/>
            <a:r>
              <a:rPr lang="sv-SE" dirty="0">
                <a:solidFill>
                  <a:schemeClr val="bg1"/>
                </a:solidFill>
              </a:rPr>
              <a:t>APT-material </a:t>
            </a:r>
          </a:p>
        </p:txBody>
      </p:sp>
    </p:spTree>
    <p:extLst>
      <p:ext uri="{BB962C8B-B14F-4D97-AF65-F5344CB8AC3E}">
        <p14:creationId xmlns:p14="http://schemas.microsoft.com/office/powerpoint/2010/main" val="177178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7D0FF6-003B-711F-C009-E18FCB6F2E21}"/>
              </a:ext>
            </a:extLst>
          </p:cNvPr>
          <p:cNvSpPr>
            <a:spLocks noGrp="1"/>
          </p:cNvSpPr>
          <p:nvPr>
            <p:ph type="title"/>
          </p:nvPr>
        </p:nvSpPr>
        <p:spPr/>
        <p:txBody>
          <a:bodyPr/>
          <a:lstStyle/>
          <a:p>
            <a:r>
              <a:rPr lang="sv-SE"/>
              <a:t>Läget just nu:</a:t>
            </a:r>
          </a:p>
        </p:txBody>
      </p:sp>
      <p:sp>
        <p:nvSpPr>
          <p:cNvPr id="3" name="Platshållare för innehåll 2">
            <a:extLst>
              <a:ext uri="{FF2B5EF4-FFF2-40B4-BE49-F238E27FC236}">
                <a16:creationId xmlns:a16="http://schemas.microsoft.com/office/drawing/2014/main" id="{54D67316-EEA7-B91E-623C-1DE3405F8A7E}"/>
              </a:ext>
            </a:extLst>
          </p:cNvPr>
          <p:cNvSpPr>
            <a:spLocks noGrp="1"/>
          </p:cNvSpPr>
          <p:nvPr>
            <p:ph sz="quarter" idx="13"/>
          </p:nvPr>
        </p:nvSpPr>
        <p:spPr>
          <a:xfrm>
            <a:off x="803275" y="1665288"/>
            <a:ext cx="8505825" cy="4545012"/>
          </a:xfrm>
        </p:spPr>
        <p:txBody>
          <a:bodyPr>
            <a:normAutofit/>
          </a:bodyPr>
          <a:lstStyle/>
          <a:p>
            <a:r>
              <a:rPr lang="sv-SE" b="1" dirty="0"/>
              <a:t>Tester</a:t>
            </a:r>
            <a:r>
              <a:rPr lang="sv-SE" dirty="0"/>
              <a:t> – Specialister inom vården i Region Halland testar Cosmic så att all avtalad* funktionalitet finns med i journalsystemet. Testerna görs fram till och med mars 2023. </a:t>
            </a:r>
            <a:r>
              <a:rPr lang="sv-SE" b="1" dirty="0"/>
              <a:t>När testerna är godkända kommer vi kunna berätta mer och visa hur systemet kommer att se ut och fungera</a:t>
            </a:r>
            <a:r>
              <a:rPr lang="sv-SE" dirty="0"/>
              <a:t>. Men redan nu kan man titta på filmer från leverantören Cambio på FVIS-sidan här: </a:t>
            </a:r>
            <a:r>
              <a:rPr lang="sv-SE" dirty="0">
                <a:hlinkClick r:id="rId3"/>
              </a:rPr>
              <a:t>Informationsmaterial - (FVIS.regionhalland.se)</a:t>
            </a:r>
            <a:endParaRPr lang="sv-SE" dirty="0"/>
          </a:p>
          <a:p>
            <a:r>
              <a:rPr lang="sv-SE" b="1" dirty="0"/>
              <a:t>Utbildare</a:t>
            </a:r>
            <a:r>
              <a:rPr lang="sv-SE" dirty="0"/>
              <a:t> – Alla fyra vårdförvaltningar planerar att utbilda Cosmic-utbildare med början hösten 2023 och ser nu över personalbehovet. Utbildarna ska i sin tur sedan utbilda alla andra medarbetare inom vården. Cosmic-utbildarna ska vara utsedda i mars 2023. </a:t>
            </a:r>
            <a:r>
              <a:rPr lang="sv-SE" b="1" dirty="0"/>
              <a:t>Så snart förvaltningsledningarna säkerställt personalresurserna kan vi informera mer om utbildarna och utbildningsprogrammet.</a:t>
            </a:r>
          </a:p>
        </p:txBody>
      </p:sp>
      <p:sp>
        <p:nvSpPr>
          <p:cNvPr id="4" name="Platshållare för datum 3">
            <a:extLst>
              <a:ext uri="{FF2B5EF4-FFF2-40B4-BE49-F238E27FC236}">
                <a16:creationId xmlns:a16="http://schemas.microsoft.com/office/drawing/2014/main" id="{BC1317F5-1E41-C3A1-6CAC-A30EDDFB48DE}"/>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6EE1B6B7-F094-FB87-864D-A2AAF306F870}"/>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D3FA4C57-85D3-F279-FF8C-D6997D9304D0}"/>
              </a:ext>
            </a:extLst>
          </p:cNvPr>
          <p:cNvSpPr>
            <a:spLocks noGrp="1"/>
          </p:cNvSpPr>
          <p:nvPr>
            <p:ph type="sldNum" sz="quarter" idx="16"/>
          </p:nvPr>
        </p:nvSpPr>
        <p:spPr/>
        <p:txBody>
          <a:bodyPr/>
          <a:lstStyle/>
          <a:p>
            <a:fld id="{E8645303-2AAE-45D1-913A-B06AE6474513}" type="slidenum">
              <a:rPr lang="sv-SE" smtClean="0"/>
              <a:pPr/>
              <a:t>7</a:t>
            </a:fld>
            <a:endParaRPr lang="sv-SE"/>
          </a:p>
        </p:txBody>
      </p:sp>
      <p:sp>
        <p:nvSpPr>
          <p:cNvPr id="8" name="Rektangel 7">
            <a:extLst>
              <a:ext uri="{FF2B5EF4-FFF2-40B4-BE49-F238E27FC236}">
                <a16:creationId xmlns:a16="http://schemas.microsoft.com/office/drawing/2014/main" id="{E5EF9CDE-8D55-BEA6-E779-CB5507CD783C}"/>
              </a:ext>
            </a:extLst>
          </p:cNvPr>
          <p:cNvSpPr/>
          <p:nvPr/>
        </p:nvSpPr>
        <p:spPr>
          <a:xfrm>
            <a:off x="10388600" y="0"/>
            <a:ext cx="1803400" cy="904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a:extLst>
              <a:ext uri="{FF2B5EF4-FFF2-40B4-BE49-F238E27FC236}">
                <a16:creationId xmlns:a16="http://schemas.microsoft.com/office/drawing/2014/main" id="{CCF57C02-945F-7859-8E00-7A9FB8E539D8}"/>
              </a:ext>
            </a:extLst>
          </p:cNvPr>
          <p:cNvSpPr txBox="1"/>
          <p:nvPr/>
        </p:nvSpPr>
        <p:spPr>
          <a:xfrm>
            <a:off x="8888412" y="142875"/>
            <a:ext cx="3133725" cy="646331"/>
          </a:xfrm>
          <a:prstGeom prst="rect">
            <a:avLst/>
          </a:prstGeom>
          <a:noFill/>
        </p:spPr>
        <p:txBody>
          <a:bodyPr wrap="square" rtlCol="0">
            <a:spAutoFit/>
          </a:bodyPr>
          <a:lstStyle/>
          <a:p>
            <a:pPr algn="r"/>
            <a:r>
              <a:rPr lang="sv-SE" dirty="0">
                <a:solidFill>
                  <a:schemeClr val="bg1"/>
                </a:solidFill>
              </a:rPr>
              <a:t>Chefspaket 1</a:t>
            </a:r>
          </a:p>
          <a:p>
            <a:pPr algn="r"/>
            <a:r>
              <a:rPr lang="sv-SE" dirty="0">
                <a:solidFill>
                  <a:schemeClr val="bg1"/>
                </a:solidFill>
              </a:rPr>
              <a:t>APT-material </a:t>
            </a:r>
          </a:p>
        </p:txBody>
      </p:sp>
      <p:pic>
        <p:nvPicPr>
          <p:cNvPr id="12" name="Bildobjekt 11">
            <a:extLst>
              <a:ext uri="{FF2B5EF4-FFF2-40B4-BE49-F238E27FC236}">
                <a16:creationId xmlns:a16="http://schemas.microsoft.com/office/drawing/2014/main" id="{07E375A6-5995-287C-1294-82ACA391BAA4}"/>
              </a:ext>
            </a:extLst>
          </p:cNvPr>
          <p:cNvPicPr>
            <a:picLocks noChangeAspect="1"/>
          </p:cNvPicPr>
          <p:nvPr/>
        </p:nvPicPr>
        <p:blipFill>
          <a:blip r:embed="rId4"/>
          <a:stretch>
            <a:fillRect/>
          </a:stretch>
        </p:blipFill>
        <p:spPr>
          <a:xfrm>
            <a:off x="9308999" y="1665288"/>
            <a:ext cx="2438400" cy="1647825"/>
          </a:xfrm>
          <a:prstGeom prst="rect">
            <a:avLst/>
          </a:prstGeom>
        </p:spPr>
      </p:pic>
      <p:pic>
        <p:nvPicPr>
          <p:cNvPr id="14" name="Bildobjekt 13">
            <a:extLst>
              <a:ext uri="{FF2B5EF4-FFF2-40B4-BE49-F238E27FC236}">
                <a16:creationId xmlns:a16="http://schemas.microsoft.com/office/drawing/2014/main" id="{E4D52BB4-EC5B-DD63-0C74-CFF567D92AB8}"/>
              </a:ext>
            </a:extLst>
          </p:cNvPr>
          <p:cNvPicPr>
            <a:picLocks noChangeAspect="1"/>
          </p:cNvPicPr>
          <p:nvPr/>
        </p:nvPicPr>
        <p:blipFill>
          <a:blip r:embed="rId5"/>
          <a:stretch>
            <a:fillRect/>
          </a:stretch>
        </p:blipFill>
        <p:spPr>
          <a:xfrm>
            <a:off x="9272307" y="3720169"/>
            <a:ext cx="2457450" cy="1666875"/>
          </a:xfrm>
          <a:prstGeom prst="rect">
            <a:avLst/>
          </a:prstGeom>
        </p:spPr>
      </p:pic>
    </p:spTree>
    <p:extLst>
      <p:ext uri="{BB962C8B-B14F-4D97-AF65-F5344CB8AC3E}">
        <p14:creationId xmlns:p14="http://schemas.microsoft.com/office/powerpoint/2010/main" val="34643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106D1-6348-F06D-A72C-2A687EA555B2}"/>
              </a:ext>
            </a:extLst>
          </p:cNvPr>
          <p:cNvSpPr>
            <a:spLocks noGrp="1"/>
          </p:cNvSpPr>
          <p:nvPr>
            <p:ph type="title"/>
          </p:nvPr>
        </p:nvSpPr>
        <p:spPr/>
        <p:txBody>
          <a:bodyPr/>
          <a:lstStyle/>
          <a:p>
            <a:r>
              <a:rPr lang="sv-SE"/>
              <a:t>Nästa steg:</a:t>
            </a:r>
          </a:p>
        </p:txBody>
      </p:sp>
      <p:sp>
        <p:nvSpPr>
          <p:cNvPr id="3" name="Platshållare för innehåll 2">
            <a:extLst>
              <a:ext uri="{FF2B5EF4-FFF2-40B4-BE49-F238E27FC236}">
                <a16:creationId xmlns:a16="http://schemas.microsoft.com/office/drawing/2014/main" id="{D1072423-5E2B-C3A0-5F39-405631059772}"/>
              </a:ext>
            </a:extLst>
          </p:cNvPr>
          <p:cNvSpPr>
            <a:spLocks noGrp="1"/>
          </p:cNvSpPr>
          <p:nvPr>
            <p:ph sz="quarter" idx="13"/>
          </p:nvPr>
        </p:nvSpPr>
        <p:spPr>
          <a:xfrm>
            <a:off x="803275" y="1665288"/>
            <a:ext cx="5292725" cy="4535488"/>
          </a:xfrm>
        </p:spPr>
        <p:txBody>
          <a:bodyPr/>
          <a:lstStyle/>
          <a:p>
            <a:r>
              <a:rPr lang="sv-SE" dirty="0"/>
              <a:t>Nästa informationstillfälle om Cosmic kommer i början av 2023 och därefter varannan månad.</a:t>
            </a:r>
          </a:p>
          <a:p>
            <a:r>
              <a:rPr lang="sv-SE" dirty="0"/>
              <a:t>Information, nyheter, uppdateringar och film finns på hemsidan: </a:t>
            </a:r>
            <a:r>
              <a:rPr lang="sv-SE" dirty="0">
                <a:hlinkClick r:id="rId3"/>
              </a:rPr>
              <a:t>FVIS.regionhalland.se</a:t>
            </a:r>
            <a:endParaRPr lang="sv-SE" dirty="0"/>
          </a:p>
          <a:p>
            <a:r>
              <a:rPr lang="sv-SE" dirty="0"/>
              <a:t>Frågor, kommentarer, synpunkter, förslag skickas till</a:t>
            </a:r>
            <a:r>
              <a:rPr lang="sv-SE"/>
              <a:t>: </a:t>
            </a:r>
            <a:r>
              <a:rPr lang="sv-SE">
                <a:hlinkClick r:id="rId4"/>
              </a:rPr>
              <a:t>Katarina.Larborn</a:t>
            </a:r>
            <a:r>
              <a:rPr lang="sv-SE" dirty="0">
                <a:hlinkClick r:id="rId4"/>
              </a:rPr>
              <a:t>@regionhalland.se</a:t>
            </a:r>
            <a:r>
              <a:rPr lang="sv-SE" dirty="0"/>
              <a:t> </a:t>
            </a:r>
          </a:p>
        </p:txBody>
      </p:sp>
      <p:sp>
        <p:nvSpPr>
          <p:cNvPr id="4" name="Platshållare för datum 3">
            <a:extLst>
              <a:ext uri="{FF2B5EF4-FFF2-40B4-BE49-F238E27FC236}">
                <a16:creationId xmlns:a16="http://schemas.microsoft.com/office/drawing/2014/main" id="{30C3E9DA-28C8-06DF-D5B0-09E7F53104F5}"/>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D3DCA591-DCC3-9BC1-88D4-281EEB350E0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E621E70-52C1-39EF-32C4-4716E4F96756}"/>
              </a:ext>
            </a:extLst>
          </p:cNvPr>
          <p:cNvSpPr>
            <a:spLocks noGrp="1"/>
          </p:cNvSpPr>
          <p:nvPr>
            <p:ph type="sldNum" sz="quarter" idx="16"/>
          </p:nvPr>
        </p:nvSpPr>
        <p:spPr/>
        <p:txBody>
          <a:bodyPr/>
          <a:lstStyle/>
          <a:p>
            <a:fld id="{E8645303-2AAE-45D1-913A-B06AE6474513}" type="slidenum">
              <a:rPr lang="sv-SE" smtClean="0"/>
              <a:pPr/>
              <a:t>8</a:t>
            </a:fld>
            <a:endParaRPr lang="sv-SE"/>
          </a:p>
        </p:txBody>
      </p:sp>
      <p:sp>
        <p:nvSpPr>
          <p:cNvPr id="8" name="Rektangel 7">
            <a:extLst>
              <a:ext uri="{FF2B5EF4-FFF2-40B4-BE49-F238E27FC236}">
                <a16:creationId xmlns:a16="http://schemas.microsoft.com/office/drawing/2014/main" id="{3C8C394F-F3BB-9470-5A1C-7E6348334840}"/>
              </a:ext>
            </a:extLst>
          </p:cNvPr>
          <p:cNvSpPr/>
          <p:nvPr/>
        </p:nvSpPr>
        <p:spPr>
          <a:xfrm>
            <a:off x="10388600" y="0"/>
            <a:ext cx="1803400" cy="904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8">
            <a:extLst>
              <a:ext uri="{FF2B5EF4-FFF2-40B4-BE49-F238E27FC236}">
                <a16:creationId xmlns:a16="http://schemas.microsoft.com/office/drawing/2014/main" id="{60F6E256-F1F3-B560-6E4F-7B24A0D90B1F}"/>
              </a:ext>
            </a:extLst>
          </p:cNvPr>
          <p:cNvSpPr txBox="1"/>
          <p:nvPr/>
        </p:nvSpPr>
        <p:spPr>
          <a:xfrm>
            <a:off x="8888412" y="142875"/>
            <a:ext cx="3133725" cy="646331"/>
          </a:xfrm>
          <a:prstGeom prst="rect">
            <a:avLst/>
          </a:prstGeom>
          <a:noFill/>
        </p:spPr>
        <p:txBody>
          <a:bodyPr wrap="square" rtlCol="0">
            <a:spAutoFit/>
          </a:bodyPr>
          <a:lstStyle/>
          <a:p>
            <a:pPr algn="r"/>
            <a:r>
              <a:rPr lang="sv-SE" dirty="0">
                <a:solidFill>
                  <a:schemeClr val="bg1"/>
                </a:solidFill>
              </a:rPr>
              <a:t>Chefspaket 1</a:t>
            </a:r>
          </a:p>
          <a:p>
            <a:pPr algn="r"/>
            <a:r>
              <a:rPr lang="sv-SE" dirty="0">
                <a:solidFill>
                  <a:schemeClr val="bg1"/>
                </a:solidFill>
              </a:rPr>
              <a:t>APT-material </a:t>
            </a:r>
          </a:p>
        </p:txBody>
      </p:sp>
      <p:pic>
        <p:nvPicPr>
          <p:cNvPr id="11" name="Bildobjekt 10">
            <a:extLst>
              <a:ext uri="{FF2B5EF4-FFF2-40B4-BE49-F238E27FC236}">
                <a16:creationId xmlns:a16="http://schemas.microsoft.com/office/drawing/2014/main" id="{93D5C7F0-44A0-CE00-02C2-0D07A4ECAC32}"/>
              </a:ext>
            </a:extLst>
          </p:cNvPr>
          <p:cNvPicPr>
            <a:picLocks noChangeAspect="1"/>
          </p:cNvPicPr>
          <p:nvPr/>
        </p:nvPicPr>
        <p:blipFill rotWithShape="1">
          <a:blip r:embed="rId5"/>
          <a:srcRect l="32917" t="9588" r="33832" b="10683"/>
          <a:stretch/>
        </p:blipFill>
        <p:spPr>
          <a:xfrm>
            <a:off x="7302115" y="1290918"/>
            <a:ext cx="4518502" cy="4535488"/>
          </a:xfrm>
          <a:prstGeom prst="rect">
            <a:avLst/>
          </a:prstGeom>
          <a:effectLst>
            <a:outerShdw blurRad="50800" dist="38100" dir="2700000" algn="tl" rotWithShape="0">
              <a:prstClr val="black">
                <a:alpha val="56000"/>
              </a:prstClr>
            </a:outerShdw>
          </a:effectLst>
        </p:spPr>
      </p:pic>
      <p:sp>
        <p:nvSpPr>
          <p:cNvPr id="12" name="Pil: höger 11">
            <a:extLst>
              <a:ext uri="{FF2B5EF4-FFF2-40B4-BE49-F238E27FC236}">
                <a16:creationId xmlns:a16="http://schemas.microsoft.com/office/drawing/2014/main" id="{AE6FE1E2-69F0-068F-1960-5EFAB99C7155}"/>
              </a:ext>
            </a:extLst>
          </p:cNvPr>
          <p:cNvSpPr/>
          <p:nvPr/>
        </p:nvSpPr>
        <p:spPr>
          <a:xfrm>
            <a:off x="6095999" y="3139087"/>
            <a:ext cx="1004048" cy="14199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0450E9EA-5105-28CB-6311-75661BA58804}"/>
              </a:ext>
            </a:extLst>
          </p:cNvPr>
          <p:cNvSpPr/>
          <p:nvPr/>
        </p:nvSpPr>
        <p:spPr>
          <a:xfrm>
            <a:off x="8906118" y="2531602"/>
            <a:ext cx="1407176" cy="13519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65573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DEFFFA-9291-245A-7385-B62661AB155D}"/>
              </a:ext>
            </a:extLst>
          </p:cNvPr>
          <p:cNvSpPr>
            <a:spLocks noGrp="1"/>
          </p:cNvSpPr>
          <p:nvPr>
            <p:ph type="title"/>
          </p:nvPr>
        </p:nvSpPr>
        <p:spPr/>
        <p:txBody>
          <a:bodyPr/>
          <a:lstStyle/>
          <a:p>
            <a:r>
              <a:rPr lang="sv-SE"/>
              <a:t>A4-affisch – skriv ut &amp; sätt upp</a:t>
            </a:r>
          </a:p>
        </p:txBody>
      </p:sp>
      <p:sp>
        <p:nvSpPr>
          <p:cNvPr id="3" name="Platshållare för innehåll 2">
            <a:extLst>
              <a:ext uri="{FF2B5EF4-FFF2-40B4-BE49-F238E27FC236}">
                <a16:creationId xmlns:a16="http://schemas.microsoft.com/office/drawing/2014/main" id="{3734C511-188E-FF1A-26B2-EE4AFD7CEBA9}"/>
              </a:ext>
            </a:extLst>
          </p:cNvPr>
          <p:cNvSpPr>
            <a:spLocks noGrp="1"/>
          </p:cNvSpPr>
          <p:nvPr>
            <p:ph sz="quarter" idx="13"/>
          </p:nvPr>
        </p:nvSpPr>
        <p:spPr>
          <a:xfrm>
            <a:off x="803275" y="1665288"/>
            <a:ext cx="5292725" cy="4535488"/>
          </a:xfrm>
        </p:spPr>
        <p:txBody>
          <a:bodyPr/>
          <a:lstStyle/>
          <a:p>
            <a:r>
              <a:rPr lang="sv-SE" dirty="0"/>
              <a:t>A4-affisch att skriva ut och sätta upp på anslagstavla eller lägga i personalrum.</a:t>
            </a:r>
          </a:p>
          <a:p>
            <a:r>
              <a:rPr lang="sv-SE" dirty="0"/>
              <a:t>Filen finns att hämta här:</a:t>
            </a:r>
          </a:p>
          <a:p>
            <a:pPr marL="0" indent="0">
              <a:buNone/>
            </a:pPr>
            <a:r>
              <a:rPr lang="sv-SE" dirty="0">
                <a:hlinkClick r:id="rId3"/>
              </a:rPr>
              <a:t>https://fvis.regionhalland.se/privata-vardgivare/moten-och-presentationer/</a:t>
            </a:r>
            <a:endParaRPr lang="sv-SE" dirty="0"/>
          </a:p>
          <a:p>
            <a:endParaRPr lang="sv-SE" dirty="0"/>
          </a:p>
        </p:txBody>
      </p:sp>
      <p:sp>
        <p:nvSpPr>
          <p:cNvPr id="4" name="Platshållare för datum 3">
            <a:extLst>
              <a:ext uri="{FF2B5EF4-FFF2-40B4-BE49-F238E27FC236}">
                <a16:creationId xmlns:a16="http://schemas.microsoft.com/office/drawing/2014/main" id="{301F50D4-1391-6440-85F5-4702F48B3DBC}"/>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E48AE816-8E14-42D7-CD60-CC2DEBACF34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527C0447-CBDB-7D38-911F-B7DD6625E7EA}"/>
              </a:ext>
            </a:extLst>
          </p:cNvPr>
          <p:cNvSpPr>
            <a:spLocks noGrp="1"/>
          </p:cNvSpPr>
          <p:nvPr>
            <p:ph type="sldNum" sz="quarter" idx="16"/>
          </p:nvPr>
        </p:nvSpPr>
        <p:spPr/>
        <p:txBody>
          <a:bodyPr/>
          <a:lstStyle/>
          <a:p>
            <a:fld id="{E8645303-2AAE-45D1-913A-B06AE6474513}" type="slidenum">
              <a:rPr lang="sv-SE" smtClean="0"/>
              <a:pPr/>
              <a:t>9</a:t>
            </a:fld>
            <a:endParaRPr lang="sv-SE"/>
          </a:p>
        </p:txBody>
      </p:sp>
      <p:sp>
        <p:nvSpPr>
          <p:cNvPr id="9" name="Rektangel 8">
            <a:extLst>
              <a:ext uri="{FF2B5EF4-FFF2-40B4-BE49-F238E27FC236}">
                <a16:creationId xmlns:a16="http://schemas.microsoft.com/office/drawing/2014/main" id="{A3F9CDD3-26B3-F51F-A1C2-99F72FCECA70}"/>
              </a:ext>
            </a:extLst>
          </p:cNvPr>
          <p:cNvSpPr/>
          <p:nvPr/>
        </p:nvSpPr>
        <p:spPr>
          <a:xfrm>
            <a:off x="10388600" y="0"/>
            <a:ext cx="1803400" cy="904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870FB16A-9EA4-901B-07DD-D9B8A698A23F}"/>
              </a:ext>
            </a:extLst>
          </p:cNvPr>
          <p:cNvSpPr txBox="1"/>
          <p:nvPr/>
        </p:nvSpPr>
        <p:spPr>
          <a:xfrm>
            <a:off x="8888412" y="142875"/>
            <a:ext cx="3133725" cy="646331"/>
          </a:xfrm>
          <a:prstGeom prst="rect">
            <a:avLst/>
          </a:prstGeom>
          <a:noFill/>
        </p:spPr>
        <p:txBody>
          <a:bodyPr wrap="square" rtlCol="0">
            <a:spAutoFit/>
          </a:bodyPr>
          <a:lstStyle/>
          <a:p>
            <a:pPr algn="r"/>
            <a:r>
              <a:rPr lang="sv-SE" dirty="0">
                <a:solidFill>
                  <a:schemeClr val="bg1"/>
                </a:solidFill>
              </a:rPr>
              <a:t>Chefspaket 1</a:t>
            </a:r>
          </a:p>
          <a:p>
            <a:pPr algn="r"/>
            <a:r>
              <a:rPr lang="sv-SE" dirty="0">
                <a:solidFill>
                  <a:schemeClr val="bg1"/>
                </a:solidFill>
              </a:rPr>
              <a:t>APT-material </a:t>
            </a:r>
          </a:p>
        </p:txBody>
      </p:sp>
      <p:pic>
        <p:nvPicPr>
          <p:cNvPr id="8" name="Bildobjekt 7">
            <a:extLst>
              <a:ext uri="{FF2B5EF4-FFF2-40B4-BE49-F238E27FC236}">
                <a16:creationId xmlns:a16="http://schemas.microsoft.com/office/drawing/2014/main" id="{C046EEBD-B253-9343-F303-7E6D8A2DA193}"/>
              </a:ext>
            </a:extLst>
          </p:cNvPr>
          <p:cNvPicPr>
            <a:picLocks noChangeAspect="1"/>
          </p:cNvPicPr>
          <p:nvPr/>
        </p:nvPicPr>
        <p:blipFill>
          <a:blip r:embed="rId4"/>
          <a:stretch>
            <a:fillRect/>
          </a:stretch>
        </p:blipFill>
        <p:spPr>
          <a:xfrm>
            <a:off x="8063797" y="1047749"/>
            <a:ext cx="3487072" cy="5055755"/>
          </a:xfrm>
          <a:prstGeom prst="rect">
            <a:avLst/>
          </a:prstGeom>
          <a:effectLst>
            <a:outerShdw blurRad="50800" dist="38100" dir="2700000" algn="tl" rotWithShape="0">
              <a:prstClr val="black">
                <a:alpha val="56000"/>
              </a:prstClr>
            </a:outerShdw>
          </a:effectLst>
        </p:spPr>
      </p:pic>
    </p:spTree>
    <p:extLst>
      <p:ext uri="{BB962C8B-B14F-4D97-AF65-F5344CB8AC3E}">
        <p14:creationId xmlns:p14="http://schemas.microsoft.com/office/powerpoint/2010/main" val="3303634719"/>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blå.potx" id="{5384568C-46C8-4BDA-9C04-5B20A2E297BA}" vid="{85EA6A2E-8FBC-4B2E-B7F1-457A55978CCF}"/>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_x00f6_tesdatum xmlns="ef1c1b12-6d14-450f-bcd4-e06e415d4bd5" xsi:nil="true"/>
    <Forum xmlns="ef1c1b12-6d14-450f-bcd4-e06e415d4bd5" xsi:nil="true"/>
    <Dokumenttyp xmlns="8b25b64b-b27f-4214-ac8a-01cfeb1356df" xsi:nil="true"/>
    <Diarief_x00f6_rt xmlns="ef1c1b12-6d14-450f-bcd4-e06e415d4bd5">false</Diarief_x00f6_rt>
    <Dokumentstatus xmlns="ef1c1b12-6d14-450f-bcd4-e06e415d4bd5" xsi:nil="true"/>
    <TaxCatchAll xmlns="8b25b64b-b27f-4214-ac8a-01cfeb1356d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96A3464D9BBD44F936BF5FD17D68E1F" ma:contentTypeVersion="31" ma:contentTypeDescription="Skapa ett nytt dokument." ma:contentTypeScope="" ma:versionID="3e26174c2e98c3c08cc386b5933ea982">
  <xsd:schema xmlns:xsd="http://www.w3.org/2001/XMLSchema" xmlns:xs="http://www.w3.org/2001/XMLSchema" xmlns:p="http://schemas.microsoft.com/office/2006/metadata/properties" xmlns:ns2="8b25b64b-b27f-4214-ac8a-01cfeb1356df" xmlns:ns3="ef1c1b12-6d14-450f-bcd4-e06e415d4bd5" targetNamespace="http://schemas.microsoft.com/office/2006/metadata/properties" ma:root="true" ma:fieldsID="6ffacd28894186b7969aa121007a7eb9" ns2:_="" ns3:_="">
    <xsd:import namespace="8b25b64b-b27f-4214-ac8a-01cfeb1356df"/>
    <xsd:import namespace="ef1c1b12-6d14-450f-bcd4-e06e415d4bd5"/>
    <xsd:element name="properties">
      <xsd:complexType>
        <xsd:sequence>
          <xsd:element name="documentManagement">
            <xsd:complexType>
              <xsd:all>
                <xsd:element ref="ns2:Dokumenttyp" minOccurs="0"/>
                <xsd:element ref="ns3:Dokumentstatus" minOccurs="0"/>
                <xsd:element ref="ns3:M_x00f6_tesdatum" minOccurs="0"/>
                <xsd:element ref="ns3:Forum" minOccurs="0"/>
                <xsd:element ref="ns3:Diarief_x00f6_rt"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MediaServiceLocation" minOccurs="0"/>
                <xsd:element ref="ns3:MediaServiceAutoKeyPoints" minOccurs="0"/>
                <xsd:element ref="ns3:MediaServiceKeyPoints" minOccurs="0"/>
                <xsd:element ref="ns3:MediaLengthInSeconds"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5b64b-b27f-4214-ac8a-01cfeb1356df" elementFormDefault="qualified">
    <xsd:import namespace="http://schemas.microsoft.com/office/2006/documentManagement/types"/>
    <xsd:import namespace="http://schemas.microsoft.com/office/infopath/2007/PartnerControls"/>
    <xsd:element name="Dokumenttyp" ma:index="1" nillable="true" ma:displayName="Dokumenttyp" ma:format="Dropdown" ma:internalName="Dokumenttyp">
      <xsd:simpleType>
        <xsd:restriction base="dms:Choice">
          <xsd:enumeration value="Agenda"/>
          <xsd:enumeration value="Anvisning"/>
          <xsd:enumeration value="Avtal"/>
          <xsd:enumeration value="Beslut"/>
          <xsd:enumeration value="Beslutsunderlag"/>
          <xsd:enumeration value="Blankett"/>
          <xsd:enumeration value="Beskrivning"/>
          <xsd:enumeration value="Beställning"/>
          <xsd:enumeration value="Checklista"/>
          <xsd:enumeration value="Direktiv"/>
          <xsd:enumeration value="Film"/>
          <xsd:enumeration value="Förstudieuppdrag"/>
          <xsd:enumeration value="Förteckning"/>
          <xsd:enumeration value="Inspelning"/>
          <xsd:enumeration value="Konsekvensbeskrivning"/>
          <xsd:enumeration value="Mall"/>
          <xsd:enumeration value="Manual"/>
          <xsd:enumeration value="Mötesanteckning"/>
          <xsd:enumeration value="Plan"/>
          <xsd:enumeration value="Presentation"/>
          <xsd:enumeration value="Processbeskrivning"/>
          <xsd:enumeration value="Processkarta"/>
          <xsd:enumeration value="Rapport"/>
          <xsd:enumeration value="Risk-/konsekvensanalys"/>
          <xsd:enumeration value="Rutin"/>
          <xsd:enumeration value="Sammanställning"/>
          <xsd:enumeration value="Utredning"/>
          <xsd:enumeration value="Uppdragsförfrågan"/>
          <xsd:enumeration value="Uppdragsunderlag"/>
          <xsd:enumeration value="Övrigt"/>
        </xsd:restriction>
      </xsd:simpleType>
    </xsd:element>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6" nillable="true" ma:displayName="Taxonomy Catch All Column" ma:hidden="true" ma:list="{1a9b07bf-3935-4184-9eb2-58f95c740579}" ma:internalName="TaxCatchAll" ma:showField="CatchAllData" ma:web="8b25b64b-b27f-4214-ac8a-01cfeb1356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f1c1b12-6d14-450f-bcd4-e06e415d4bd5" elementFormDefault="qualified">
    <xsd:import namespace="http://schemas.microsoft.com/office/2006/documentManagement/types"/>
    <xsd:import namespace="http://schemas.microsoft.com/office/infopath/2007/PartnerControls"/>
    <xsd:element name="Dokumentstatus" ma:index="2" nillable="true" ma:displayName="Dokumentstatus" ma:format="Dropdown" ma:indexed="true" ma:internalName="Dokumentstatus">
      <xsd:simpleType>
        <xsd:restriction base="dms:Choice">
          <xsd:enumeration value="Arbetsmaterial"/>
          <xsd:enumeration value="Utkast"/>
          <xsd:enumeration value="Klar"/>
          <xsd:enumeration value="Levande"/>
          <xsd:enumeration value="Arkiv"/>
        </xsd:restriction>
      </xsd:simpleType>
    </xsd:element>
    <xsd:element name="M_x00f6_tesdatum" ma:index="3" nillable="true" ma:displayName="Mötesdatum" ma:format="DateOnly" ma:indexed="true" ma:internalName="M_x00f6_tesdatum">
      <xsd:simpleType>
        <xsd:restriction base="dms:DateTime"/>
      </xsd:simpleType>
    </xsd:element>
    <xsd:element name="Forum" ma:index="4" nillable="true" ma:displayName="Mötesforum" ma:format="Dropdown" ma:internalName="Forum">
      <xsd:simpleType>
        <xsd:union memberTypes="dms:Text">
          <xsd:simpleType>
            <xsd:restriction base="dms:Choice">
              <xsd:enumeration value="Beredande programledning"/>
              <xsd:enumeration value="Implementationsprojektledning"/>
              <xsd:enumeration value="Programledning"/>
              <xsd:enumeration value="Resursallokeringsforum"/>
              <xsd:enumeration value="Resursdialogforum"/>
              <xsd:enumeration value="Sussa styrgrupp"/>
            </xsd:restriction>
          </xsd:simpleType>
        </xsd:union>
      </xsd:simpleType>
    </xsd:element>
    <xsd:element name="Diarief_x00f6_rt" ma:index="5" nillable="true" ma:displayName="Diariefört" ma:default="0" ma:format="Dropdown" ma:internalName="Diarief_x00f6_rt">
      <xsd:simpleType>
        <xsd:restriction base="dms:Boolea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7976C4-6B43-4A51-B9C0-4DCBA5251F55}">
  <ds:schemaRefs>
    <ds:schemaRef ds:uri="http://schemas.microsoft.com/sharepoint/v3/contenttype/forms"/>
  </ds:schemaRefs>
</ds:datastoreItem>
</file>

<file path=customXml/itemProps2.xml><?xml version="1.0" encoding="utf-8"?>
<ds:datastoreItem xmlns:ds="http://schemas.openxmlformats.org/officeDocument/2006/customXml" ds:itemID="{477D26CD-3535-4E47-A57A-E6F548D4925E}">
  <ds:schemaRefs>
    <ds:schemaRef ds:uri="5258b696-933b-40af-ae3e-d9c01bc928a3"/>
    <ds:schemaRef ds:uri="8b25b64b-b27f-4214-ac8a-01cfeb1356df"/>
    <ds:schemaRef ds:uri="9ad077b9-ab28-4077-a4de-f89d43de540c"/>
    <ds:schemaRef ds:uri="ef1c1b12-6d14-450f-bcd4-e06e415d4b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96FDC09-4AA8-4431-820F-E390C5040057}">
  <ds:schemaRefs>
    <ds:schemaRef ds:uri="8b25b64b-b27f-4214-ac8a-01cfeb1356df"/>
    <ds:schemaRef ds:uri="ef1c1b12-6d14-450f-bcd4-e06e415d4b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Region Halland blå</Template>
  <TotalTime>4157</TotalTime>
  <Words>1312</Words>
  <Application>Microsoft Office PowerPoint</Application>
  <PresentationFormat>Bredbild</PresentationFormat>
  <Paragraphs>112</Paragraphs>
  <Slides>10</Slides>
  <Notes>8</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10</vt:i4>
      </vt:variant>
    </vt:vector>
  </HeadingPairs>
  <TitlesOfParts>
    <vt:vector size="13" baseType="lpstr">
      <vt:lpstr>Arial</vt:lpstr>
      <vt:lpstr>proxima-nova</vt:lpstr>
      <vt:lpstr>Region Halland - blå</vt:lpstr>
      <vt:lpstr>Chefspaket 1 november 2022</vt:lpstr>
      <vt:lpstr>Nedräkningen har börjat till vårt  nya vårdinformationsstöd:  Cosmic</vt:lpstr>
      <vt:lpstr>PowerPoint-presentation</vt:lpstr>
      <vt:lpstr>Instruktioner:</vt:lpstr>
      <vt:lpstr>PowerPoint-presentation</vt:lpstr>
      <vt:lpstr>Snabba fakta – vad alla bör veta:</vt:lpstr>
      <vt:lpstr>Läget just nu:</vt:lpstr>
      <vt:lpstr>Nästa steg:</vt:lpstr>
      <vt:lpstr>A4-affisch – skriv ut &amp; sätt upp</vt:lpstr>
      <vt:lpstr>Gustaf Rydelius │ Kommunikationsstrateg Cosmic / FVIS │ Region Halland gustaf.rydelius@regionhalland.se │ 0724 - 56 18 87</vt:lpstr>
    </vt:vector>
  </TitlesOfParts>
  <Company>Region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Rydelius Gustaf HS</dc:creator>
  <cp:keywords>class='Open'</cp:keywords>
  <cp:lastModifiedBy>Rothoff Lindh Maria RK</cp:lastModifiedBy>
  <cp:revision>35</cp:revision>
  <dcterms:created xsi:type="dcterms:W3CDTF">2022-10-18T06:29:32Z</dcterms:created>
  <dcterms:modified xsi:type="dcterms:W3CDTF">2022-11-21T12:19:22Z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0x010100D96A3464D9BBD44F936BF5FD17D68E1F</vt:lpwstr>
  </property>
</Properties>
</file>